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354" r:id="rId5"/>
    <p:sldId id="381" r:id="rId6"/>
    <p:sldId id="382" r:id="rId7"/>
    <p:sldId id="383" r:id="rId8"/>
    <p:sldId id="384" r:id="rId9"/>
    <p:sldId id="386" r:id="rId10"/>
    <p:sldId id="388" r:id="rId11"/>
    <p:sldId id="389" r:id="rId12"/>
    <p:sldId id="393" r:id="rId13"/>
    <p:sldId id="396" r:id="rId14"/>
    <p:sldId id="399" r:id="rId15"/>
    <p:sldId id="401" r:id="rId16"/>
    <p:sldId id="405" r:id="rId17"/>
    <p:sldId id="406" r:id="rId18"/>
    <p:sldId id="407" r:id="rId19"/>
    <p:sldId id="408" r:id="rId20"/>
    <p:sldId id="409" r:id="rId21"/>
    <p:sldId id="411" r:id="rId22"/>
    <p:sldId id="412" r:id="rId23"/>
    <p:sldId id="413" r:id="rId24"/>
    <p:sldId id="414" r:id="rId25"/>
    <p:sldId id="416" r:id="rId26"/>
    <p:sldId id="415" r:id="rId27"/>
    <p:sldId id="417" r:id="rId28"/>
    <p:sldId id="418" r:id="rId29"/>
    <p:sldId id="419" r:id="rId30"/>
    <p:sldId id="420" r:id="rId31"/>
    <p:sldId id="421" r:id="rId32"/>
    <p:sldId id="306" r:id="rId3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‹#›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194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6565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9473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3215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025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1058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1276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2536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7398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0534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66507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884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8494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096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5981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5784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45004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4942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51516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5413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39815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32107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6340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77624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0275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23670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14654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s://www.chabad.org/kabbalah/article_cdo/aid/380342/jewish/Ten-Powers-of-the-Soul.ht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/>
              <a:t>CLASES DE KABALÁH 10</a:t>
            </a:r>
          </a:p>
          <a:p>
            <a:pPr marL="342900" lvl="0" indent="-342900" algn="ctr"/>
            <a:r>
              <a:rPr lang="es-CO" sz="2800" b="1" dirty="0"/>
              <a:t>Los Poderes </a:t>
            </a:r>
            <a:r>
              <a:rPr lang="es-CO" sz="2800" b="1"/>
              <a:t>del Alma 2</a:t>
            </a:r>
            <a:endParaRPr lang="es-CO" sz="2800" b="1" dirty="0"/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Por: Eliyahu </a:t>
            </a:r>
            <a:r>
              <a:rPr lang="es-CO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BaYonah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Director Shalom Haverim </a:t>
            </a:r>
            <a:r>
              <a:rPr lang="es-CO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</a:t>
            </a:r>
            <a:endParaRPr/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A8258-D454-4FF9-92C2-61A157BE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420" y="0"/>
            <a:ext cx="32011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Para comprender qué es y qué no es Cabalá, debemos conocer primero principios básicos de Toráh.</a:t>
            </a:r>
            <a:endParaRPr sz="2200" dirty="0">
              <a:latin typeface="Adobe Myungjo Std M" pitchFamily="18" charset="-128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Para una mejor comprensión de la Toráh, nuestros Sabios han divido su estudio en 4 Niveles que  nemotécnicamente se les denomina PARDES </a:t>
            </a:r>
            <a:r>
              <a:rPr lang="es-CO" sz="2200" i="0" u="none" strike="noStrike" cap="none" dirty="0" err="1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פרדס</a:t>
            </a:r>
            <a:r>
              <a:rPr lang="es-CO" sz="22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sym typeface="Calibri"/>
              </a:rPr>
              <a:t> :</a:t>
            </a:r>
            <a:endParaRPr sz="2200" dirty="0">
              <a:latin typeface="Adobe Myungjo Std M" pitchFamily="18" charset="-128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P= פ Peshat –significado plano, básico</a:t>
            </a:r>
            <a:endParaRPr sz="2400" dirty="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R= ר Remes –Significado insinuado</a:t>
            </a:r>
            <a:endParaRPr sz="2400" dirty="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D= ד </a:t>
            </a:r>
            <a:r>
              <a:rPr lang="es-CO" sz="2400" i="0" u="none" strike="noStrike" cap="none" dirty="0" err="1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Derash</a:t>
            </a: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 –Significado interpretativo</a:t>
            </a:r>
            <a:endParaRPr sz="2400" dirty="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Adobe Myungjo Std M" pitchFamily="18" charset="-128"/>
                <a:ea typeface="Adobe Myungjo Std M" pitchFamily="18" charset="-128"/>
                <a:cs typeface="Aharoni" pitchFamily="2" charset="-79"/>
                <a:sym typeface="Calibri"/>
              </a:rPr>
              <a:t>S= ס Sod –Secreto –Significado esotérico, místico</a:t>
            </a:r>
            <a:endParaRPr sz="2400" dirty="0">
              <a:latin typeface="Adobe Myungjo Std M" pitchFamily="18" charset="-128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1651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CO" sz="1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 acuerdo a lo expuesto por </a:t>
            </a:r>
            <a:r>
              <a:rPr lang="es-CO" sz="1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Moshe</a:t>
            </a:r>
            <a:r>
              <a:rPr lang="es-CO" sz="1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Miller</a:t>
            </a:r>
            <a:endParaRPr lang="en-US" sz="1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r>
              <a:rPr lang="es-CO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Conoce a las sefirot en su relación con el alma.</a:t>
            </a:r>
            <a:b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</a:b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 las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diez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sefirot, el alma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deriva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sus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correspondientes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diez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poderes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del alma,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todos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los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cuales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tienen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nombres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idénticos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las sefirot.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El alma 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expresa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manifiesta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través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sus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de los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cuales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hay dos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categorías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generales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: 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trascendentes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que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abarcan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los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particulares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inmanentes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(que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corresponden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keter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trascendente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las sefirot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inmanentes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restantes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respectivamente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34338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CO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poderes </a:t>
            </a:r>
            <a:r>
              <a:rPr lang="es-CO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trascendentes o </a:t>
            </a:r>
            <a:r>
              <a:rPr lang="es-CO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superconscientes</a:t>
            </a:r>
            <a:r>
              <a:rPr lang="es-CO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CO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del alma se denominan deleite (</a:t>
            </a:r>
            <a:r>
              <a:rPr lang="es-CO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on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eg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voluntad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</a:t>
            </a:r>
            <a:r>
              <a:rPr lang="es-CO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ratzon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correspondientes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las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dimensiones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internas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externas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keter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mencionadas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CO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anteriormente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particulares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inmanentes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subdividen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intelecto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emociones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6037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tres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poderes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intelectuales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son </a:t>
            </a:r>
          </a:p>
          <a:p>
            <a:r>
              <a:rPr lang="en-US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sabiduría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intelecto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creativo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; </a:t>
            </a:r>
          </a:p>
          <a:p>
            <a:r>
              <a:rPr lang="en-US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Bina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entendimiento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intelecto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evolutivo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;</a:t>
            </a:r>
          </a:p>
          <a:p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Daat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que es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conocimiento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conclusión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sintetizando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el </a:t>
            </a:r>
            <a:r>
              <a:rPr lang="en-US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intelecto</a:t>
            </a:r>
            <a:r>
              <a:rPr 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3249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Jojma</a:t>
            </a:r>
            <a:b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</a:b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es el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creativo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generalmente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impredecible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del alma que 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manifiesta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ideas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espontáneas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inspiración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: un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destello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intuitivo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iluminación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intelectual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que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aún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no ha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sido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procesado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desarrollado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por el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comprensión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4080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decir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esencia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interna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es la auto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anulación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bitul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).</a:t>
            </a:r>
          </a:p>
          <a:p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Esta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es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razón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por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cual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el Zohar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caracteriza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naturaleza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 una de las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permutaciones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la palabra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sí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misma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-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koaj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ma 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- el "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potencial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ser '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qué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' (es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decir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indefinido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por lo tanto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ilimitado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)". </a:t>
            </a:r>
          </a:p>
        </p:txBody>
      </p:sp>
    </p:spTree>
    <p:extLst>
      <p:ext uri="{BB962C8B-B14F-4D97-AF65-F5344CB8AC3E}">
        <p14:creationId xmlns:p14="http://schemas.microsoft.com/office/powerpoint/2010/main" val="250650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Bina</a:t>
            </a:r>
            <a:b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</a:b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generalmente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traducida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"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comprensión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", es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facultad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cognitiva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que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desarrolla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articula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energía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seminal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para que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última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conozca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de una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manera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conceptual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detallada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través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30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Bina es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también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facultad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inductiva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deductiva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entender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deducir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 una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cosa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otra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expandiendo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así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el punto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un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sistema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conceptual multidimensional. 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Por lo tanto, el Zohar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simboliza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su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relación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"el punto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excelso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Jojmá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 dentro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su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palacio (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bina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)" </a:t>
            </a:r>
            <a:r>
              <a:rPr lang="en-US" sz="14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(Zohar 1, 6A). </a:t>
            </a:r>
            <a:endParaRPr lang="en-US" sz="2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484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CO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Daat</a:t>
            </a:r>
            <a:br>
              <a:rPr lang="es-CO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</a:b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Daat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conocimiento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 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tercera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facultad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intelecto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capacidad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integrar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armonizar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puntos de vista 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estados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ser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diametralmente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opuestos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 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mencionó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anteriormente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cuando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cuenta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keter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daat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no es,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viceversa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3033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CO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Daat</a:t>
            </a:r>
            <a:r>
              <a:rPr lang="es-CO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no es simplemente otra etapa del intelecto; 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permite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uno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convertir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comprensión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vitalidad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inspiración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las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emociones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acciones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  <a:p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sentido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el Zohar se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refiere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daat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"la clave de las seis [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emociones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]" (Zohar 3, 22a).</a:t>
            </a:r>
          </a:p>
        </p:txBody>
      </p:sp>
    </p:spTree>
    <p:extLst>
      <p:ext uri="{BB962C8B-B14F-4D97-AF65-F5344CB8AC3E}">
        <p14:creationId xmlns:p14="http://schemas.microsoft.com/office/powerpoint/2010/main" val="4216057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Jesed</a:t>
            </a:r>
            <a:b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</a:b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Jesed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amor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bondad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 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 el primer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atributo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emocional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del alma. </a:t>
            </a:r>
          </a:p>
          <a:p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Su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fuerza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motivadora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amor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benevolencia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  <a:p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Jesed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también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veces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se llama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gedula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grande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ya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que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nutre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los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otros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atributos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del alma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su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pleno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desarrollo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madurez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082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CO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Gevura</a:t>
            </a:r>
            <a:br>
              <a:rPr lang="es-CO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</a:b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Gevura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fortaleza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b="1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restrictivo</a:t>
            </a:r>
            <a:r>
              <a:rPr lang="en-U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asociado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con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fuerza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din (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juicio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divino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severo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)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restringe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la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expansividad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benevolente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jesed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 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 un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poder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del alma,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representa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atributo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emocional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asombro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miedo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3964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fuerzas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complementarias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jesed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gevura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realidad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trabajan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juntos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estableciendo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estándar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riguroso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mérito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que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dota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las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posteriores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aperturas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de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jesed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con un valor y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significado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genuinos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para el receptor.</a:t>
            </a:r>
            <a:b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</a:b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Gevura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corresponde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Patriarca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Isaac,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el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versículo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"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Aquel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a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quien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Isaac 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teme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...". (</a:t>
            </a:r>
            <a:r>
              <a:rPr lang="en-U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Génesis</a:t>
            </a:r>
            <a:r>
              <a:rPr lang="en-U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31:42, 53)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60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Tiferet</a:t>
            </a:r>
          </a:p>
          <a:p>
            <a:r>
              <a:rPr lang="es-E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Tiferet (compasión) 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 el atributo del alma que combina y armoniza los dos polos opuestos de Jésed y Gevurá. 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Tiferet también se conoce como el </a:t>
            </a:r>
            <a:r>
              <a:rPr lang="es-E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atributo de la verdad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, ya que depende en cierta medida del mérito del receptor. </a:t>
            </a:r>
          </a:p>
        </p:txBody>
      </p:sp>
    </p:spTree>
    <p:extLst>
      <p:ext uri="{BB962C8B-B14F-4D97-AF65-F5344CB8AC3E}">
        <p14:creationId xmlns:p14="http://schemas.microsoft.com/office/powerpoint/2010/main" val="2116427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Sin embargo, idealmente, Tiferet tiende hacia Jésed, y por lo tanto se conoce como </a:t>
            </a:r>
            <a:r>
              <a:rPr lang="es-ES" sz="31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rajamim (misericordia).</a:t>
            </a:r>
          </a:p>
          <a:p>
            <a:endParaRPr lang="es-ES" sz="31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Tiferet corresponde al patriarca Jacob.</a:t>
            </a:r>
            <a:endParaRPr lang="en-US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1355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1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Netzaj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Netzaj tiene muchos significados, refiriéndose a diferentes aspectos en el alma. 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Implica "victoria" (nitzajón), 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Implica "eternidad" (nitzjiyut) y 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Implica "orquestación" (nitzuaj). </a:t>
            </a:r>
          </a:p>
        </p:txBody>
      </p:sp>
    </p:spTree>
    <p:extLst>
      <p:ext uri="{BB962C8B-B14F-4D97-AF65-F5344CB8AC3E}">
        <p14:creationId xmlns:p14="http://schemas.microsoft.com/office/powerpoint/2010/main" val="3572467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Común a todas estas ideas es el sentido de la iniciativa y la persistencia necesarias para superar la resistencia a llevar el pensamiento y el sentimiento a una acción positiva. 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Cómo podemos jugar con estos tres conceptos?</a:t>
            </a:r>
          </a:p>
        </p:txBody>
      </p:sp>
    </p:spTree>
    <p:extLst>
      <p:ext uri="{BB962C8B-B14F-4D97-AF65-F5344CB8AC3E}">
        <p14:creationId xmlns:p14="http://schemas.microsoft.com/office/powerpoint/2010/main" val="4112589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"Victoria" asume la iniciativa; 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“Eternidad" implica persistencia; y “Orquestación" indica un plan creativo que despliega las otras cualidades de una manera inteligente.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La calidad de </a:t>
            </a:r>
            <a:r>
              <a:rPr lang="es-E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netzaj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en el alma depende del grado de confianza que uno tenga de que está haciendo lo que Dios quiere de él.</a:t>
            </a:r>
            <a:endParaRPr lang="en-US" sz="2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172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Hod</a:t>
            </a:r>
          </a:p>
          <a:p>
            <a:r>
              <a:rPr lang="es-ES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Hod (rendición, reconocimiento) </a:t>
            </a:r>
            <a:r>
              <a:rPr lang="es-E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es el poder del alma complementario a Netzaj.</a:t>
            </a:r>
          </a:p>
        </p:txBody>
      </p:sp>
    </p:spTree>
    <p:extLst>
      <p:ext uri="{BB962C8B-B14F-4D97-AF65-F5344CB8AC3E}">
        <p14:creationId xmlns:p14="http://schemas.microsoft.com/office/powerpoint/2010/main" val="2778948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Considerando que Netzaj avanza, superando las barreras entre la salida de benevolencia (de Jésed) y el destinatario previsto; Hod (una cualidad derivada de Gevurá) asegura que el éxito de la persona se basa en su reconocimiento de la fuente divina de su poder y fuerza. </a:t>
            </a:r>
          </a:p>
        </p:txBody>
      </p:sp>
    </p:spTree>
    <p:extLst>
      <p:ext uri="{BB962C8B-B14F-4D97-AF65-F5344CB8AC3E}">
        <p14:creationId xmlns:p14="http://schemas.microsoft.com/office/powerpoint/2010/main" val="3356206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Hod por lo tanto representa sinceridad e inocencia. 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El Zohar se refiere a esta relación complementaria como "dos mitades de un cuerpo, como gemelos". (Zohar 3, 236a)</a:t>
            </a:r>
            <a:endParaRPr lang="en-US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067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Yesod</a:t>
            </a:r>
          </a:p>
          <a:p>
            <a:r>
              <a:rPr lang="es-E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Yesod: Fundación 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-Es la cualidad que combina todas las cualidades que lo preceden en un único acto creativo que vincula al dador y al receptor en una sola unidad. 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 términos técnicos, Yesod une las sefirot superiores a Maljut, o el cielo a la tierra. </a:t>
            </a:r>
          </a:p>
        </p:txBody>
      </p:sp>
    </p:spTree>
    <p:extLst>
      <p:ext uri="{BB962C8B-B14F-4D97-AF65-F5344CB8AC3E}">
        <p14:creationId xmlns:p14="http://schemas.microsoft.com/office/powerpoint/2010/main" val="3164134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 el alma, esto representa la capacidad de una persona para vincularse con la voluntad de Di-s y, por lo tanto, llevar a cabo la implementación del plan de Di-s para la Creación. </a:t>
            </a:r>
          </a:p>
          <a:p>
            <a:r>
              <a:rPr lang="es-ES" sz="31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Yesod también representa al Tzadik (persona santa), </a:t>
            </a:r>
          </a:p>
        </p:txBody>
      </p:sp>
    </p:spTree>
    <p:extLst>
      <p:ext uri="{BB962C8B-B14F-4D97-AF65-F5344CB8AC3E}">
        <p14:creationId xmlns:p14="http://schemas.microsoft.com/office/powerpoint/2010/main" val="144013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Del Tzadik se dice: “</a:t>
            </a:r>
            <a:r>
              <a:rPr lang="es-E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Kaabor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E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supa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E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ve’en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E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rashá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</a:t>
            </a:r>
            <a:r>
              <a:rPr lang="es-E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vetzadik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Yesod </a:t>
            </a:r>
            <a:r>
              <a:rPr lang="es-ES" sz="2800" dirty="0" err="1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olam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- Cuando el torbellino pasa, los malvados ya no existen; pero el justo –Tzadik (Yesod) es un fundamento eterno. “</a:t>
            </a:r>
          </a:p>
          <a:p>
            <a:pPr algn="r"/>
            <a:r>
              <a:rPr lang="he-IL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כַּעֲבֹ֣ור ס֭וּפָה וְאֵ֣ין רָשָׁ֑ע וְ֝צַדִּ֗יק יְסֹ֣וד עֹולָֽם׃</a:t>
            </a:r>
            <a:endParaRPr lang="es-ES" sz="2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(Proverbios 10:25), porque es él quien se dedica a cumplir la voluntad de Di-s y actualizar su plan para la Creación.</a:t>
            </a:r>
            <a:endParaRPr lang="en-US" sz="2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9998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Maljut</a:t>
            </a:r>
          </a:p>
          <a:p>
            <a:r>
              <a:rPr lang="es-ES" sz="2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Maljut – Reinado, Realeza. </a:t>
            </a:r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En términos de los poderes del alma, Maljut representa recibir sobre sí el yugo de la soberanía de Di-s, y actuar de acuerdo con él, como esclavo de su amo.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 Maljut se experimenta a sí misma como un estado de humildad, ya que no posee nada propio; </a:t>
            </a:r>
          </a:p>
        </p:txBody>
      </p:sp>
    </p:spTree>
    <p:extLst>
      <p:ext uri="{BB962C8B-B14F-4D97-AF65-F5344CB8AC3E}">
        <p14:creationId xmlns:p14="http://schemas.microsoft.com/office/powerpoint/2010/main" val="3207297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6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Maljut es consciente de que recibe todas sus cualidades de los otros poderes del alma. 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Al mismo tiempo, Maljut también representa la realeza y la soberanía. </a:t>
            </a:r>
          </a:p>
          <a:p>
            <a:r>
              <a:rPr lang="es-ES" sz="28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Solo cuando un rey humildemente toma sobre sí el yugo del Cielo, es capaz de encontrar la fuerza y la sabiduría para gobernar correctamente.</a:t>
            </a:r>
            <a:endParaRPr lang="en-US" sz="2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411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0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Cuando el hombre hace el bien, su alma disemina la abundante bondad de Di-s y revela su grandeza. </a:t>
            </a:r>
          </a:p>
          <a:p>
            <a:r>
              <a:rPr lang="es-ES" sz="30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 través de las buenas acciones del hombre, prevalecen ciertas sefirot. </a:t>
            </a:r>
          </a:p>
          <a:p>
            <a:r>
              <a:rPr lang="es-ES" sz="30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Por ejemplo, si una persona muestra compasión hacia los demás, hace que Tiferet prevalezca. </a:t>
            </a:r>
          </a:p>
        </p:txBody>
      </p:sp>
    </p:spTree>
    <p:extLst>
      <p:ext uri="{BB962C8B-B14F-4D97-AF65-F5344CB8AC3E}">
        <p14:creationId xmlns:p14="http://schemas.microsoft.com/office/powerpoint/2010/main" val="3458835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CLASES DE KABALÁH 10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/>
            <a:r>
              <a:rPr lang="es-ES" sz="1800" b="1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LOS DIEZ PODERES DEL ALMA</a:t>
            </a:r>
          </a:p>
          <a:p>
            <a:r>
              <a:rPr lang="es-ES" sz="30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Así, por ejemplo, Abraham representa la bondad y el amor, que se derivan de la Sefirá de Jésed, como se explicó anteriormente, ya que sus obras se concentraron en esta dirección.</a:t>
            </a:r>
          </a:p>
          <a:p>
            <a:r>
              <a:rPr lang="es-ES" sz="20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[De la edición “La quincuagésima puerta", Introducción al Zohar]</a:t>
            </a:r>
          </a:p>
          <a:p>
            <a:r>
              <a:rPr lang="es-ES" sz="2000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El próximo: Transformando los mundos</a:t>
            </a:r>
            <a:endParaRPr lang="en-US" sz="20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002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Fuentes: Torah, Talmud, Jewish 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Dr. </a:t>
            </a:r>
            <a:r>
              <a:rPr lang="es-CO" sz="2000" b="0" i="0" u="none" strike="noStrike" cap="none" dirty="0" err="1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Yael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 </a:t>
            </a:r>
            <a:r>
              <a:rPr lang="es-CO" sz="2000" b="0" i="0" u="none" strike="noStrike" cap="none" dirty="0" err="1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Ziegler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.</a:t>
            </a:r>
            <a:endParaRPr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>
                <a:solidFill>
                  <a:schemeClr val="dk1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hlinkClick r:id="rId5"/>
              </a:rPr>
              <a:t>https://www.chabad.org/kabbalah/article_cdo/aid/380342/jewish/Ten-Powers-of-the-Soul.htm</a:t>
            </a:r>
            <a:endParaRPr lang="es-CO" sz="1000" dirty="0">
              <a:solidFill>
                <a:schemeClr val="dk1"/>
              </a:solidFill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Derechos Reservados Shalom Haverim </a:t>
            </a:r>
            <a:r>
              <a:rPr lang="es-CO" sz="2800" b="0" i="0" u="none" strike="noStrike" cap="none" dirty="0" err="1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Org</a:t>
            </a:r>
            <a:endParaRPr sz="2800"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  <a:hlinkClick r:id="rId6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ELIYAHU BAYONA BEN YOSEF</a:t>
            </a:r>
            <a:endParaRPr dirty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b="0" i="0" u="none" strike="noStrike" cap="none" dirty="0">
                <a:solidFill>
                  <a:srgbClr val="898989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  <a:sym typeface="Calibri"/>
              </a:rPr>
              <a:t>27 de Tamuz 5778  –  Julio 10, 2018 Monsey New York</a:t>
            </a:r>
            <a:endParaRPr sz="1800" b="0" i="0" u="none" strike="noStrike" cap="none" dirty="0">
              <a:solidFill>
                <a:srgbClr val="898989"/>
              </a:solidFill>
              <a:latin typeface="Adobe Myungjo Std M" panose="02020600000000000000" pitchFamily="18" charset="-128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1541</Words>
  <Application>Microsoft Office PowerPoint</Application>
  <PresentationFormat>On-screen Show (4:3)</PresentationFormat>
  <Paragraphs>176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Adobe Myungjo Std M</vt:lpstr>
      <vt:lpstr>Aharoni</vt:lpstr>
      <vt:lpstr>Arial</vt:lpstr>
      <vt:lpstr>Calibri</vt:lpstr>
      <vt:lpstr>Office Theme</vt:lpstr>
      <vt:lpstr> </vt:lpstr>
      <vt:lpstr>PowerPoint Presentation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CLASES DE KABALÁH 10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88</cp:revision>
  <dcterms:modified xsi:type="dcterms:W3CDTF">2018-07-13T18:14:28Z</dcterms:modified>
</cp:coreProperties>
</file>