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6"/>
  </p:notesMasterIdLst>
  <p:sldIdLst>
    <p:sldId id="256" r:id="rId2"/>
    <p:sldId id="257" r:id="rId3"/>
    <p:sldId id="451" r:id="rId4"/>
    <p:sldId id="258" r:id="rId5"/>
    <p:sldId id="354" r:id="rId6"/>
    <p:sldId id="422" r:id="rId7"/>
    <p:sldId id="423" r:id="rId8"/>
    <p:sldId id="424" r:id="rId9"/>
    <p:sldId id="425" r:id="rId10"/>
    <p:sldId id="426" r:id="rId11"/>
    <p:sldId id="427" r:id="rId12"/>
    <p:sldId id="428" r:id="rId13"/>
    <p:sldId id="429" r:id="rId14"/>
    <p:sldId id="430" r:id="rId15"/>
    <p:sldId id="431" r:id="rId16"/>
    <p:sldId id="432" r:id="rId17"/>
    <p:sldId id="433" r:id="rId18"/>
    <p:sldId id="434" r:id="rId19"/>
    <p:sldId id="435" r:id="rId20"/>
    <p:sldId id="436" r:id="rId21"/>
    <p:sldId id="437" r:id="rId22"/>
    <p:sldId id="438" r:id="rId23"/>
    <p:sldId id="439" r:id="rId24"/>
    <p:sldId id="440" r:id="rId25"/>
    <p:sldId id="441" r:id="rId26"/>
    <p:sldId id="442" r:id="rId27"/>
    <p:sldId id="450" r:id="rId28"/>
    <p:sldId id="443" r:id="rId29"/>
    <p:sldId id="444" r:id="rId30"/>
    <p:sldId id="445" r:id="rId31"/>
    <p:sldId id="446" r:id="rId32"/>
    <p:sldId id="447" r:id="rId33"/>
    <p:sldId id="448" r:id="rId34"/>
    <p:sldId id="306" r:id="rId35"/>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p:scale>
          <a:sx n="93" d="100"/>
          <a:sy n="93" d="100"/>
        </p:scale>
        <p:origin x="744"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97" name="Shape 97"/>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98" name="Shape 9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6</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215516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7</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9553140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8</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4226565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9</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9364222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10</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5734603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11</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42769970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kabbalaonline.org/kabbalah/article_cdo/aid/380651/jewish/Levels-of-Soul-Consciousness.htm"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CO"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14400"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dirty="0">
              <a:solidFill>
                <a:srgbClr val="000000"/>
              </a:solidFill>
              <a:latin typeface="Calibri"/>
              <a:ea typeface="Calibri"/>
              <a:cs typeface="Calibri"/>
              <a:sym typeface="Calibri"/>
            </a:endParaRPr>
          </a:p>
          <a:p>
            <a:pPr marL="342900" lvl="0" indent="-342900" algn="ctr"/>
            <a:r>
              <a:rPr lang="es-CO" sz="3200" dirty="0"/>
              <a:t>CLASES DE KABALÁH 11</a:t>
            </a:r>
          </a:p>
          <a:p>
            <a:pPr marL="342900" lvl="0" indent="-342900" algn="ctr"/>
            <a:r>
              <a:rPr lang="es-CO" sz="2800" b="1" dirty="0"/>
              <a:t>La Transformación de los Mundos</a:t>
            </a: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3200" b="0" i="0" u="none" strike="noStrike" cap="none" dirty="0">
                <a:solidFill>
                  <a:srgbClr val="000000"/>
                </a:solidFill>
                <a:latin typeface="Calibri"/>
                <a:ea typeface="Calibri"/>
                <a:cs typeface="Calibri"/>
                <a:sym typeface="Calibri"/>
              </a:rPr>
              <a:t>Por: Eliyahu </a:t>
            </a:r>
            <a:r>
              <a:rPr lang="es-CO" sz="3200" b="0" i="0" u="none" strike="noStrike" cap="none" dirty="0" err="1">
                <a:solidFill>
                  <a:srgbClr val="000000"/>
                </a:solidFill>
                <a:latin typeface="Calibri"/>
                <a:ea typeface="Calibri"/>
                <a:cs typeface="Calibri"/>
                <a:sym typeface="Calibri"/>
              </a:rPr>
              <a:t>BaYona</a:t>
            </a:r>
            <a:endParaRPr sz="3200" b="0" i="0" u="none" strike="noStrike" cap="none" dirty="0">
              <a:solidFill>
                <a:srgbClr val="000000"/>
              </a:solidFill>
              <a:latin typeface="Calibri"/>
              <a:ea typeface="Calibri"/>
              <a:cs typeface="Calibri"/>
              <a:sym typeface="Calibri"/>
            </a:endParaRPr>
          </a:p>
          <a:p>
            <a:pPr marL="0" marR="0" lvl="0" indent="0" algn="ctr" rtl="0">
              <a:spcBef>
                <a:spcPts val="800"/>
              </a:spcBef>
              <a:spcAft>
                <a:spcPts val="0"/>
              </a:spcAft>
              <a:buNone/>
            </a:pPr>
            <a:r>
              <a:rPr lang="es-CO" sz="3200" b="0" i="0" u="none" strike="noStrike" cap="none" dirty="0">
                <a:solidFill>
                  <a:srgbClr val="000000"/>
                </a:solidFill>
                <a:latin typeface="Calibri"/>
                <a:ea typeface="Calibri"/>
                <a:cs typeface="Calibri"/>
                <a:sym typeface="Calibri"/>
              </a:rPr>
              <a:t>Director Shalom Haverim </a:t>
            </a:r>
            <a:r>
              <a:rPr lang="es-CO" sz="3200" b="0" i="0" u="none" strike="noStrike" cap="none" dirty="0" err="1">
                <a:solidFill>
                  <a:srgbClr val="000000"/>
                </a:solidFill>
                <a:latin typeface="Calibri"/>
                <a:ea typeface="Calibri"/>
                <a:cs typeface="Calibri"/>
                <a:sym typeface="Calibri"/>
              </a:rPr>
              <a:t>Org</a:t>
            </a:r>
            <a:endParaRPr dirty="0"/>
          </a:p>
          <a:p>
            <a:pPr marL="0" marR="0" lvl="0" indent="0" algn="ctr" rtl="0">
              <a:spcBef>
                <a:spcPts val="800"/>
              </a:spcBef>
              <a:spcAft>
                <a:spcPts val="0"/>
              </a:spcAft>
              <a:buNone/>
            </a:pPr>
            <a:r>
              <a:rPr lang="es-CO" sz="3200" b="0" i="0" u="none" strike="noStrike" cap="none" dirty="0">
                <a:solidFill>
                  <a:srgbClr val="000000"/>
                </a:solidFill>
                <a:latin typeface="Calibri"/>
                <a:ea typeface="Calibri"/>
                <a:cs typeface="Calibri"/>
                <a:sym typeface="Calibri"/>
              </a:rPr>
              <a:t>New York</a:t>
            </a:r>
            <a:endParaRPr sz="3200" b="0" i="0" u="none" strike="noStrike" cap="none" dirty="0">
              <a:solidFill>
                <a:srgbClr val="000000"/>
              </a:solidFill>
              <a:latin typeface="Calibri"/>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Shape 100"/>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01" name="Shape 10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endParaRPr lang="es-CO" dirty="0"/>
          </a:p>
        </p:txBody>
      </p:sp>
      <p:sp>
        <p:nvSpPr>
          <p:cNvPr id="102" name="Shape 102"/>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90500" algn="l" rtl="0">
              <a:spcBef>
                <a:spcPts val="0"/>
              </a:spcBef>
              <a:spcAft>
                <a:spcPts val="0"/>
              </a:spcAft>
              <a:buClr>
                <a:srgbClr val="000000"/>
              </a:buClr>
              <a:buSzPts val="2400"/>
              <a:buFont typeface="Arial"/>
              <a:buNone/>
            </a:pPr>
            <a:endParaRPr sz="2400" b="0" i="1" u="none" strike="noStrike" cap="none">
              <a:solidFill>
                <a:srgbClr val="000000"/>
              </a:solidFill>
              <a:latin typeface="Calibri"/>
              <a:ea typeface="Calibri"/>
              <a:cs typeface="Calibri"/>
              <a:sym typeface="Calibri"/>
            </a:endParaRPr>
          </a:p>
          <a:p>
            <a:pPr marL="342900" marR="0" lvl="0" indent="-190500" algn="l" rtl="0">
              <a:spcBef>
                <a:spcPts val="800"/>
              </a:spcBef>
              <a:spcAft>
                <a:spcPts val="0"/>
              </a:spcAft>
              <a:buClr>
                <a:srgbClr val="000000"/>
              </a:buClr>
              <a:buSzPts val="2400"/>
              <a:buFont typeface="Arial"/>
              <a:buNone/>
            </a:pPr>
            <a:endParaRPr sz="2400" b="0" i="1" u="none" strike="noStrike" cap="none">
              <a:solidFill>
                <a:srgbClr val="000000"/>
              </a:solidFill>
              <a:latin typeface="Calibri"/>
              <a:ea typeface="Calibri"/>
              <a:cs typeface="Calibri"/>
              <a:sym typeface="Calibri"/>
            </a:endParaRPr>
          </a:p>
        </p:txBody>
      </p:sp>
      <p:pic>
        <p:nvPicPr>
          <p:cNvPr id="3" name="Picture 2">
            <a:extLst>
              <a:ext uri="{FF2B5EF4-FFF2-40B4-BE49-F238E27FC236}">
                <a16:creationId xmlns:a16="http://schemas.microsoft.com/office/drawing/2014/main" id="{E21A8258-D454-4FF9-92C2-61A157BE6B44}"/>
              </a:ext>
            </a:extLst>
          </p:cNvPr>
          <p:cNvPicPr>
            <a:picLocks noChangeAspect="1"/>
          </p:cNvPicPr>
          <p:nvPr/>
        </p:nvPicPr>
        <p:blipFill>
          <a:blip r:embed="rId4"/>
          <a:stretch>
            <a:fillRect/>
          </a:stretch>
        </p:blipFill>
        <p:spPr>
          <a:xfrm>
            <a:off x="2971420" y="0"/>
            <a:ext cx="3201159"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98BC4-50B6-49FC-A656-9F4E6B1CDC9A}"/>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D456F9A0-5DA8-45C7-B818-0D9CFD33975C}"/>
              </a:ext>
            </a:extLst>
          </p:cNvPr>
          <p:cNvSpPr>
            <a:spLocks noGrp="1"/>
          </p:cNvSpPr>
          <p:nvPr>
            <p:ph type="body" idx="1"/>
          </p:nvPr>
        </p:nvSpPr>
        <p:spPr/>
        <p:txBody>
          <a:bodyPr/>
          <a:lstStyle/>
          <a:p>
            <a:endParaRPr lang="en-US" dirty="0"/>
          </a:p>
        </p:txBody>
      </p:sp>
      <p:pic>
        <p:nvPicPr>
          <p:cNvPr id="4" name="Picture 3">
            <a:extLst>
              <a:ext uri="{FF2B5EF4-FFF2-40B4-BE49-F238E27FC236}">
                <a16:creationId xmlns:a16="http://schemas.microsoft.com/office/drawing/2014/main" id="{3D608F40-9E4C-4F29-9204-D53DE0FCE9F0}"/>
              </a:ext>
            </a:extLst>
          </p:cNvPr>
          <p:cNvPicPr>
            <a:picLocks noChangeAspect="1"/>
          </p:cNvPicPr>
          <p:nvPr/>
        </p:nvPicPr>
        <p:blipFill>
          <a:blip r:embed="rId2"/>
          <a:stretch>
            <a:fillRect/>
          </a:stretch>
        </p:blipFill>
        <p:spPr>
          <a:xfrm>
            <a:off x="981523" y="0"/>
            <a:ext cx="7180953" cy="6858000"/>
          </a:xfrm>
          <a:prstGeom prst="rect">
            <a:avLst/>
          </a:prstGeom>
        </p:spPr>
      </p:pic>
    </p:spTree>
    <p:extLst>
      <p:ext uri="{BB962C8B-B14F-4D97-AF65-F5344CB8AC3E}">
        <p14:creationId xmlns:p14="http://schemas.microsoft.com/office/powerpoint/2010/main" val="766360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dirty="0">
                <a:latin typeface="Adobe Myungjo Std M" panose="02020600000000000000" pitchFamily="18" charset="-128"/>
                <a:ea typeface="Adobe Myungjo Std M" panose="02020600000000000000" pitchFamily="18" charset="-128"/>
              </a:rPr>
              <a:t>CLASES DE KABALÁH 11</a:t>
            </a: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000000"/>
              </a:buClr>
              <a:buSzPts val="2600"/>
              <a:buFont typeface="Arial"/>
              <a:buChar char="•"/>
            </a:pPr>
            <a:r>
              <a:rPr lang="es-CO" sz="2200" i="0" u="none" strike="noStrike" cap="none" dirty="0">
                <a:solidFill>
                  <a:srgbClr val="000000"/>
                </a:solidFill>
                <a:latin typeface="Adobe Myungjo Std M" pitchFamily="18" charset="-128"/>
                <a:ea typeface="Adobe Myungjo Std M" pitchFamily="18" charset="-128"/>
                <a:sym typeface="Calibri"/>
              </a:rPr>
              <a:t>Para comprender qué es y qué no es Cabalá, debemos conocer primero principios básicos de Toráh.</a:t>
            </a:r>
            <a:endParaRPr sz="2200" dirty="0">
              <a:latin typeface="Adobe Myungjo Std M" pitchFamily="18" charset="-128"/>
              <a:ea typeface="Adobe Myungjo Std M" pitchFamily="18" charset="-128"/>
            </a:endParaRPr>
          </a:p>
          <a:p>
            <a:pPr marL="342900" marR="0" lvl="0" indent="-342900" algn="l" rtl="0">
              <a:spcBef>
                <a:spcPts val="800"/>
              </a:spcBef>
              <a:spcAft>
                <a:spcPts val="0"/>
              </a:spcAft>
              <a:buClr>
                <a:srgbClr val="000000"/>
              </a:buClr>
              <a:buSzPts val="2600"/>
              <a:buFont typeface="Arial"/>
              <a:buChar char="•"/>
            </a:pPr>
            <a:r>
              <a:rPr lang="es-CO" sz="2200" i="0" u="none" strike="noStrike" cap="none" dirty="0">
                <a:solidFill>
                  <a:srgbClr val="000000"/>
                </a:solidFill>
                <a:latin typeface="Adobe Myungjo Std M" pitchFamily="18" charset="-128"/>
                <a:ea typeface="Adobe Myungjo Std M" pitchFamily="18" charset="-128"/>
                <a:sym typeface="Calibri"/>
              </a:rPr>
              <a:t>Para una mejor comprensión de la Toráh, nuestros Sabios han divido su estudio en 4 Niveles que  nemotécnicamente se les denomina PARDES </a:t>
            </a:r>
            <a:r>
              <a:rPr lang="es-CO" sz="2200" i="0" u="none" strike="noStrike" cap="none" dirty="0" err="1">
                <a:solidFill>
                  <a:srgbClr val="000000"/>
                </a:solidFill>
                <a:latin typeface="Adobe Myungjo Std M" pitchFamily="18" charset="-128"/>
                <a:ea typeface="Adobe Myungjo Std M" pitchFamily="18" charset="-128"/>
                <a:sym typeface="Calibri"/>
              </a:rPr>
              <a:t>פרדס</a:t>
            </a:r>
            <a:r>
              <a:rPr lang="es-CO" sz="2200" i="0" u="none" strike="noStrike" cap="none" dirty="0">
                <a:solidFill>
                  <a:srgbClr val="000000"/>
                </a:solidFill>
                <a:latin typeface="Adobe Myungjo Std M" pitchFamily="18" charset="-128"/>
                <a:ea typeface="Adobe Myungjo Std M" pitchFamily="18" charset="-128"/>
                <a:sym typeface="Calibri"/>
              </a:rPr>
              <a:t> :</a:t>
            </a:r>
            <a:endParaRPr sz="2200" dirty="0">
              <a:latin typeface="Adobe Myungjo Std M" pitchFamily="18" charset="-128"/>
              <a:ea typeface="Adobe Myungjo Std M" pitchFamily="18" charset="-128"/>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Adobe Myungjo Std M" pitchFamily="18" charset="-128"/>
                <a:ea typeface="Adobe Myungjo Std M" pitchFamily="18" charset="-128"/>
                <a:cs typeface="Aharoni" pitchFamily="2" charset="-79"/>
                <a:sym typeface="Calibri"/>
              </a:rPr>
              <a:t>P= פ Peshat –significado plano, básico</a:t>
            </a:r>
            <a:endParaRPr sz="2400" dirty="0">
              <a:latin typeface="Adobe Myungjo Std M" pitchFamily="18" charset="-128"/>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Adobe Myungjo Std M" pitchFamily="18" charset="-128"/>
                <a:ea typeface="Adobe Myungjo Std M" pitchFamily="18" charset="-128"/>
                <a:cs typeface="Aharoni" pitchFamily="2" charset="-79"/>
                <a:sym typeface="Calibri"/>
              </a:rPr>
              <a:t>R= ר Remes –Significado insinuado</a:t>
            </a:r>
            <a:endParaRPr sz="2400" dirty="0">
              <a:latin typeface="Adobe Myungjo Std M" pitchFamily="18" charset="-128"/>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Adobe Myungjo Std M" pitchFamily="18" charset="-128"/>
                <a:ea typeface="Adobe Myungjo Std M" pitchFamily="18" charset="-128"/>
                <a:cs typeface="Aharoni" pitchFamily="2" charset="-79"/>
                <a:sym typeface="Calibri"/>
              </a:rPr>
              <a:t>D= ד </a:t>
            </a:r>
            <a:r>
              <a:rPr lang="es-CO" sz="2400" i="0" u="none" strike="noStrike" cap="none" dirty="0" err="1">
                <a:solidFill>
                  <a:srgbClr val="000000"/>
                </a:solidFill>
                <a:latin typeface="Adobe Myungjo Std M" pitchFamily="18" charset="-128"/>
                <a:ea typeface="Adobe Myungjo Std M" pitchFamily="18" charset="-128"/>
                <a:cs typeface="Aharoni" pitchFamily="2" charset="-79"/>
                <a:sym typeface="Calibri"/>
              </a:rPr>
              <a:t>Derash</a:t>
            </a:r>
            <a:r>
              <a:rPr lang="es-CO" sz="2400" i="0" u="none" strike="noStrike" cap="none" dirty="0">
                <a:solidFill>
                  <a:srgbClr val="000000"/>
                </a:solidFill>
                <a:latin typeface="Adobe Myungjo Std M" pitchFamily="18" charset="-128"/>
                <a:ea typeface="Adobe Myungjo Std M" pitchFamily="18" charset="-128"/>
                <a:cs typeface="Aharoni" pitchFamily="2" charset="-79"/>
                <a:sym typeface="Calibri"/>
              </a:rPr>
              <a:t> –Significado interpretativo</a:t>
            </a:r>
            <a:endParaRPr sz="2400" dirty="0">
              <a:latin typeface="Adobe Myungjo Std M" pitchFamily="18" charset="-128"/>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Adobe Myungjo Std M" pitchFamily="18" charset="-128"/>
                <a:ea typeface="Adobe Myungjo Std M" pitchFamily="18" charset="-128"/>
                <a:cs typeface="Aharoni" pitchFamily="2" charset="-79"/>
                <a:sym typeface="Calibri"/>
              </a:rPr>
              <a:t>S= ס Sod –Secreto –Significado esotérico, místico</a:t>
            </a:r>
            <a:endParaRPr sz="2400" dirty="0">
              <a:latin typeface="Adobe Myungjo Std M" pitchFamily="18" charset="-128"/>
              <a:ea typeface="Adobe Myungjo Std M" pitchFamily="18" charset="-128"/>
              <a:cs typeface="Aharoni" pitchFamily="2" charset="-79"/>
            </a:endParaRPr>
          </a:p>
          <a:p>
            <a:pPr marL="342900" marR="0" lvl="0" indent="-165100" algn="l" rtl="0">
              <a:spcBef>
                <a:spcPts val="800"/>
              </a:spcBef>
              <a:spcAft>
                <a:spcPts val="0"/>
              </a:spcAft>
              <a:buClr>
                <a:srgbClr val="000000"/>
              </a:buClr>
              <a:buSzPts val="2800"/>
              <a:buFont typeface="Arial"/>
              <a:buNone/>
            </a:pPr>
            <a:endParaRPr sz="28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r>
              <a:rPr lang="es-ES" sz="1800" b="1" dirty="0">
                <a:latin typeface="Adobe Myungjo Std M" panose="02020600000000000000" pitchFamily="18" charset="-128"/>
                <a:ea typeface="Adobe Myungjo Std M" panose="02020600000000000000" pitchFamily="18" charset="-128"/>
              </a:rPr>
              <a:t>LA TRANSFORMACION DE LOS MUNDOS</a:t>
            </a:r>
          </a:p>
          <a:p>
            <a:r>
              <a:rPr lang="es-ES" sz="1800" dirty="0">
                <a:latin typeface="Adobe Myungjo Std M" panose="02020600000000000000" pitchFamily="18" charset="-128"/>
                <a:ea typeface="Adobe Myungjo Std M" panose="02020600000000000000" pitchFamily="18" charset="-128"/>
              </a:rPr>
              <a:t>De las enseñanzas del rabino Yehudah Leib Ashlag</a:t>
            </a:r>
            <a:endParaRPr lang="es-ES" dirty="0">
              <a:latin typeface="Adobe Myungjo Std M" panose="02020600000000000000" pitchFamily="18" charset="-128"/>
              <a:ea typeface="Adobe Myungjo Std M" panose="02020600000000000000" pitchFamily="18" charset="-128"/>
            </a:endParaRPr>
          </a:p>
          <a:p>
            <a:r>
              <a:rPr lang="es-ES" sz="3000" dirty="0">
                <a:latin typeface="Adobe Myungjo Std M" panose="02020600000000000000" pitchFamily="18" charset="-128"/>
                <a:ea typeface="Adobe Myungjo Std M" panose="02020600000000000000" pitchFamily="18" charset="-128"/>
              </a:rPr>
              <a:t>Curamos el mundo al convertir nuestro deseo de recibir para nosotros solos</a:t>
            </a:r>
          </a:p>
          <a:p>
            <a:r>
              <a:rPr lang="es-ES" sz="3000" dirty="0">
                <a:latin typeface="Adobe Myungjo Std M" panose="02020600000000000000" pitchFamily="18" charset="-128"/>
                <a:ea typeface="Adobe Myungjo Std M" panose="02020600000000000000" pitchFamily="18" charset="-128"/>
              </a:rPr>
              <a:t>Los mundos se desarrollan hasta que llegamos a la realidad de este mundo físico donde el cuerpo y el alma existen, y también un tiempo de deterioro y un tiempo de curación.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r>
              <a:rPr lang="es-ES" sz="1800" b="1" dirty="0">
                <a:latin typeface="Adobe Myungjo Std M" panose="02020600000000000000" pitchFamily="18" charset="-128"/>
                <a:ea typeface="Adobe Myungjo Std M" panose="02020600000000000000" pitchFamily="18" charset="-128"/>
              </a:rPr>
              <a:t>LA TRANSFORMACION DE LOS MUNDOS</a:t>
            </a:r>
          </a:p>
          <a:p>
            <a:r>
              <a:rPr lang="es-ES" sz="1800" dirty="0">
                <a:latin typeface="Adobe Myungjo Std M" panose="02020600000000000000" pitchFamily="18" charset="-128"/>
                <a:ea typeface="Adobe Myungjo Std M" panose="02020600000000000000" pitchFamily="18" charset="-128"/>
              </a:rPr>
              <a:t>De las enseñanzas del rabino Yehudah Leib Ashlag</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Nuestro cuerpo, que está formado por la voluntad de recibir por sí solo, surge desde su raíz dentro del propósito de la Creación, pero pasa por el marco de los mundos de la inmundicia, como dice la Escritura: "Un hombre nace como un asno salvaje". "(Job 1:12). </a:t>
            </a:r>
          </a:p>
        </p:txBody>
      </p:sp>
    </p:spTree>
    <p:extLst>
      <p:ext uri="{BB962C8B-B14F-4D97-AF65-F5344CB8AC3E}">
        <p14:creationId xmlns:p14="http://schemas.microsoft.com/office/powerpoint/2010/main" val="1932641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r>
              <a:rPr lang="es-ES" sz="1800" b="1" dirty="0">
                <a:latin typeface="Adobe Myungjo Std M" panose="02020600000000000000" pitchFamily="18" charset="-128"/>
                <a:ea typeface="Adobe Myungjo Std M" panose="02020600000000000000" pitchFamily="18" charset="-128"/>
              </a:rPr>
              <a:t>LA TRANSFORMACION DE LOS MUNDOS</a:t>
            </a:r>
          </a:p>
          <a:p>
            <a:r>
              <a:rPr lang="es-ES" sz="1800" dirty="0">
                <a:latin typeface="Adobe Myungjo Std M" panose="02020600000000000000" pitchFamily="18" charset="-128"/>
                <a:ea typeface="Adobe Myungjo Std M" panose="02020600000000000000" pitchFamily="18" charset="-128"/>
              </a:rPr>
              <a:t>De las enseñanzas del rabino Yehudah Leib Ashlag</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Permanece sujeto a este marco hasta que una persona alcanza los trece años de edad. </a:t>
            </a:r>
          </a:p>
          <a:p>
            <a:r>
              <a:rPr lang="es-ES" dirty="0">
                <a:latin typeface="Adobe Myungjo Std M" panose="02020600000000000000" pitchFamily="18" charset="-128"/>
                <a:ea typeface="Adobe Myungjo Std M" panose="02020600000000000000" pitchFamily="18" charset="-128"/>
              </a:rPr>
              <a:t>Este período se designa como "el momento de echar a perder".</a:t>
            </a:r>
            <a:endParaRPr lang="en-U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3220931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r>
              <a:rPr lang="es-ES" sz="1800" b="1" dirty="0">
                <a:latin typeface="Adobe Myungjo Std M" panose="02020600000000000000" pitchFamily="18" charset="-128"/>
                <a:ea typeface="Adobe Myungjo Std M" panose="02020600000000000000" pitchFamily="18" charset="-128"/>
              </a:rPr>
              <a:t>LA TRANSFORMACION DE LOS MUNDOS</a:t>
            </a:r>
          </a:p>
          <a:p>
            <a:r>
              <a:rPr lang="es-ES" sz="1800" dirty="0">
                <a:latin typeface="Adobe Myungjo Std M" panose="02020600000000000000" pitchFamily="18" charset="-128"/>
                <a:ea typeface="Adobe Myungjo Std M" panose="02020600000000000000" pitchFamily="18" charset="-128"/>
              </a:rPr>
              <a:t>De las enseñanzas del rabino Yehudah Leib Ashlag</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Luego, desde la edad de trece años en adelante, a través de la realización de Mitzvot que él o ella hace para dar beneficio a los demás y placer para el Creador, la persona comienza a purificar la voluntad de recibir para sí misma, que es inherente dentro de ellos.</a:t>
            </a:r>
          </a:p>
          <a:p>
            <a:pPr marL="25400" indent="0">
              <a:buNone/>
            </a:pPr>
            <a:endParaRPr lang="es-E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4208154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r>
              <a:rPr lang="es-ES" sz="1800" b="1" dirty="0">
                <a:latin typeface="Adobe Myungjo Std M" panose="02020600000000000000" pitchFamily="18" charset="-128"/>
                <a:ea typeface="Adobe Myungjo Std M" panose="02020600000000000000" pitchFamily="18" charset="-128"/>
              </a:rPr>
              <a:t>LA TRANSFORMACION DE LOS MUNDOS</a:t>
            </a:r>
          </a:p>
          <a:p>
            <a:r>
              <a:rPr lang="es-ES" sz="1800" dirty="0">
                <a:latin typeface="Adobe Myungjo Std M" panose="02020600000000000000" pitchFamily="18" charset="-128"/>
                <a:ea typeface="Adobe Myungjo Std M" panose="02020600000000000000" pitchFamily="18" charset="-128"/>
              </a:rPr>
              <a:t>De las enseñanzas del rabino Yehudah Leib Ashlag</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La persona transforma gradualmente la voluntad de recibir para sí mismo en una voluntad de dar beneficio. </a:t>
            </a:r>
          </a:p>
          <a:p>
            <a:r>
              <a:rPr lang="es-ES" dirty="0">
                <a:latin typeface="Adobe Myungjo Std M" panose="02020600000000000000" pitchFamily="18" charset="-128"/>
                <a:ea typeface="Adobe Myungjo Std M" panose="02020600000000000000" pitchFamily="18" charset="-128"/>
              </a:rPr>
              <a:t>Por este medio, una persona atrae progresivamente a un alma santa desde su raíz dentro del propósito de la Creación. </a:t>
            </a:r>
          </a:p>
        </p:txBody>
      </p:sp>
    </p:spTree>
    <p:extLst>
      <p:ext uri="{BB962C8B-B14F-4D97-AF65-F5344CB8AC3E}">
        <p14:creationId xmlns:p14="http://schemas.microsoft.com/office/powerpoint/2010/main" val="5967809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r>
              <a:rPr lang="es-ES" sz="1800" b="1" dirty="0">
                <a:latin typeface="Adobe Myungjo Std M" panose="02020600000000000000" pitchFamily="18" charset="-128"/>
                <a:ea typeface="Adobe Myungjo Std M" panose="02020600000000000000" pitchFamily="18" charset="-128"/>
              </a:rPr>
              <a:t>LA TRANSFORMACION DE LOS MUNDOS</a:t>
            </a:r>
          </a:p>
          <a:p>
            <a:r>
              <a:rPr lang="es-ES" sz="1800" dirty="0">
                <a:latin typeface="Adobe Myungjo Std M" panose="02020600000000000000" pitchFamily="18" charset="-128"/>
                <a:ea typeface="Adobe Myungjo Std M" panose="02020600000000000000" pitchFamily="18" charset="-128"/>
              </a:rPr>
              <a:t>De las enseñanzas del rabino Yehudah Leib Ashlag</a:t>
            </a:r>
            <a:endParaRPr lang="es-ES" dirty="0">
              <a:latin typeface="Adobe Myungjo Std M" panose="02020600000000000000" pitchFamily="18" charset="-128"/>
              <a:ea typeface="Adobe Myungjo Std M" panose="02020600000000000000" pitchFamily="18" charset="-128"/>
            </a:endParaRPr>
          </a:p>
          <a:p>
            <a:r>
              <a:rPr lang="es-ES" sz="2800" dirty="0">
                <a:latin typeface="Adobe Myungjo Std M" panose="02020600000000000000" pitchFamily="18" charset="-128"/>
                <a:ea typeface="Adobe Myungjo Std M" panose="02020600000000000000" pitchFamily="18" charset="-128"/>
              </a:rPr>
              <a:t>Esta alma pasa a través del marco de los mundos de santidad y se enreda dentro del cuerpo, y este es el momento de la curación.</a:t>
            </a:r>
          </a:p>
          <a:p>
            <a:r>
              <a:rPr lang="es-ES" sz="2800" dirty="0">
                <a:latin typeface="Adobe Myungjo Std M" panose="02020600000000000000" pitchFamily="18" charset="-128"/>
                <a:ea typeface="Adobe Myungjo Std M" panose="02020600000000000000" pitchFamily="18" charset="-128"/>
              </a:rPr>
              <a:t>Entonces la persona se va ejerciendo mientras continúa adquiriendo y alcanzando niveles más altos de santidad, extraídos del propósito de la Creación dentro del Infinito. </a:t>
            </a:r>
          </a:p>
        </p:txBody>
      </p:sp>
    </p:spTree>
    <p:extLst>
      <p:ext uri="{BB962C8B-B14F-4D97-AF65-F5344CB8AC3E}">
        <p14:creationId xmlns:p14="http://schemas.microsoft.com/office/powerpoint/2010/main" val="2716502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r>
              <a:rPr lang="es-ES" sz="1800" b="1" dirty="0">
                <a:latin typeface="Adobe Myungjo Std M" panose="02020600000000000000" pitchFamily="18" charset="-128"/>
                <a:ea typeface="Adobe Myungjo Std M" panose="02020600000000000000" pitchFamily="18" charset="-128"/>
              </a:rPr>
              <a:t>LA TRANSFORMACION DE LOS MUNDOS</a:t>
            </a:r>
          </a:p>
          <a:p>
            <a:r>
              <a:rPr lang="es-ES" sz="1800" dirty="0">
                <a:latin typeface="Adobe Myungjo Std M" panose="02020600000000000000" pitchFamily="18" charset="-128"/>
                <a:ea typeface="Adobe Myungjo Std M" panose="02020600000000000000" pitchFamily="18" charset="-128"/>
              </a:rPr>
              <a:t>De las enseñanzas del rabino Yehudah Leib Ashlag</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Estos niveles superiores de santidad ayudan a la persona a transformar la voluntad de recibir para uno solo hasta que se haya transformado por completo en la voluntad de recibir a fin de dar placer al Creador sin incluir su propio beneficio. </a:t>
            </a:r>
          </a:p>
        </p:txBody>
      </p:sp>
    </p:spTree>
    <p:extLst>
      <p:ext uri="{BB962C8B-B14F-4D97-AF65-F5344CB8AC3E}">
        <p14:creationId xmlns:p14="http://schemas.microsoft.com/office/powerpoint/2010/main" val="36276089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r>
              <a:rPr lang="es-ES" sz="1800" b="1" dirty="0">
                <a:latin typeface="Adobe Myungjo Std M" panose="02020600000000000000" pitchFamily="18" charset="-128"/>
                <a:ea typeface="Adobe Myungjo Std M" panose="02020600000000000000" pitchFamily="18" charset="-128"/>
              </a:rPr>
              <a:t>LA TRANSFORMACION DE LOS MUNDOS</a:t>
            </a:r>
          </a:p>
          <a:p>
            <a:r>
              <a:rPr lang="es-ES" sz="1800" dirty="0">
                <a:latin typeface="Adobe Myungjo Std M" panose="02020600000000000000" pitchFamily="18" charset="-128"/>
                <a:ea typeface="Adobe Myungjo Std M" panose="02020600000000000000" pitchFamily="18" charset="-128"/>
              </a:rPr>
              <a:t>De las enseñanzas del rabino Yehudah Leib Ashlag</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Es por este medio, que el individuo adquiere afinidad de forma con el Creador. </a:t>
            </a:r>
          </a:p>
          <a:p>
            <a:r>
              <a:rPr lang="es-ES" dirty="0">
                <a:latin typeface="Adobe Myungjo Std M" panose="02020600000000000000" pitchFamily="18" charset="-128"/>
                <a:ea typeface="Adobe Myungjo Std M" panose="02020600000000000000" pitchFamily="18" charset="-128"/>
              </a:rPr>
              <a:t>Para recibir solo con el propósito de dar a otros o a Di-s se considera que tiene exactamente la misma forma que dar puramente.</a:t>
            </a:r>
            <a:endParaRPr lang="en-U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35383079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r>
              <a:rPr lang="es-ES" sz="1800" b="1" dirty="0">
                <a:latin typeface="Adobe Myungjo Std M" panose="02020600000000000000" pitchFamily="18" charset="-128"/>
                <a:ea typeface="Adobe Myungjo Std M" panose="02020600000000000000" pitchFamily="18" charset="-128"/>
              </a:rPr>
              <a:t>LA TRANSFORMACION DE LOS MUNDOS</a:t>
            </a:r>
          </a:p>
          <a:p>
            <a:r>
              <a:rPr lang="es-ES" sz="1800" dirty="0">
                <a:latin typeface="Adobe Myungjo Std M" panose="02020600000000000000" pitchFamily="18" charset="-128"/>
                <a:ea typeface="Adobe Myungjo Std M" panose="02020600000000000000" pitchFamily="18" charset="-128"/>
              </a:rPr>
              <a:t>De las enseñanzas del rabino Yehudah Leib Ashlag</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De este modo, la persona adquiere completa unidad con Di-s, porque la unidad espiritual no es otra que la afinidad de la forma. </a:t>
            </a:r>
          </a:p>
          <a:p>
            <a:r>
              <a:rPr lang="es-ES" dirty="0">
                <a:latin typeface="Adobe Myungjo Std M" panose="02020600000000000000" pitchFamily="18" charset="-128"/>
                <a:ea typeface="Adobe Myungjo Std M" panose="02020600000000000000" pitchFamily="18" charset="-128"/>
              </a:rPr>
              <a:t>¿Cómo podría una persona unirse a Él sino convirtiéndose en una con Sus cualidades? </a:t>
            </a:r>
          </a:p>
        </p:txBody>
      </p:sp>
    </p:spTree>
    <p:extLst>
      <p:ext uri="{BB962C8B-B14F-4D97-AF65-F5344CB8AC3E}">
        <p14:creationId xmlns:p14="http://schemas.microsoft.com/office/powerpoint/2010/main" val="22341588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r>
              <a:rPr lang="es-ES" sz="1800" b="1" dirty="0">
                <a:latin typeface="Adobe Myungjo Std M" panose="02020600000000000000" pitchFamily="18" charset="-128"/>
                <a:ea typeface="Adobe Myungjo Std M" panose="02020600000000000000" pitchFamily="18" charset="-128"/>
              </a:rPr>
              <a:t>LA TRANSFORMACION DE LOS MUNDOS</a:t>
            </a:r>
          </a:p>
          <a:p>
            <a:r>
              <a:rPr lang="es-ES" sz="1800" dirty="0">
                <a:latin typeface="Adobe Myungjo Std M" panose="02020600000000000000" pitchFamily="18" charset="-128"/>
                <a:ea typeface="Adobe Myungjo Std M" panose="02020600000000000000" pitchFamily="18" charset="-128"/>
              </a:rPr>
              <a:t>De las enseñanzas del rabino Yehudah Leib Ashlag</a:t>
            </a:r>
            <a:endParaRPr lang="es-ES" dirty="0">
              <a:latin typeface="Adobe Myungjo Std M" panose="02020600000000000000" pitchFamily="18" charset="-128"/>
              <a:ea typeface="Adobe Myungjo Std M" panose="02020600000000000000" pitchFamily="18" charset="-128"/>
            </a:endParaRPr>
          </a:p>
          <a:p>
            <a:r>
              <a:rPr lang="es-ES" sz="2800" dirty="0">
                <a:latin typeface="Adobe Myungjo Std M" panose="02020600000000000000" pitchFamily="18" charset="-128"/>
                <a:ea typeface="Adobe Myungjo Std M" panose="02020600000000000000" pitchFamily="18" charset="-128"/>
              </a:rPr>
              <a:t>Es por este medio que una persona se vuelve apta para recibir todo el bien, el placer y la ternura que está implícito en el propósito de la Creación.</a:t>
            </a:r>
          </a:p>
          <a:p>
            <a:r>
              <a:rPr lang="es-ES" sz="2800" dirty="0">
                <a:latin typeface="Adobe Myungjo Std M" panose="02020600000000000000" pitchFamily="18" charset="-128"/>
                <a:ea typeface="Adobe Myungjo Std M" panose="02020600000000000000" pitchFamily="18" charset="-128"/>
              </a:rPr>
              <a:t>De esta manera se aclara la curación de la voluntad de recibir que es inherente a las almas como consecuencia del propósito de la Creación. </a:t>
            </a:r>
          </a:p>
        </p:txBody>
      </p:sp>
    </p:spTree>
    <p:extLst>
      <p:ext uri="{BB962C8B-B14F-4D97-AF65-F5344CB8AC3E}">
        <p14:creationId xmlns:p14="http://schemas.microsoft.com/office/powerpoint/2010/main" val="33857873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r>
              <a:rPr lang="es-ES" sz="1800" b="1" dirty="0">
                <a:latin typeface="Adobe Myungjo Std M" panose="02020600000000000000" pitchFamily="18" charset="-128"/>
                <a:ea typeface="Adobe Myungjo Std M" panose="02020600000000000000" pitchFamily="18" charset="-128"/>
              </a:rPr>
              <a:t>LA TRANSFORMACION DE LOS MUNDOS</a:t>
            </a:r>
          </a:p>
          <a:p>
            <a:r>
              <a:rPr lang="es-ES" sz="1800" dirty="0">
                <a:latin typeface="Adobe Myungjo Std M" panose="02020600000000000000" pitchFamily="18" charset="-128"/>
                <a:ea typeface="Adobe Myungjo Std M" panose="02020600000000000000" pitchFamily="18" charset="-128"/>
              </a:rPr>
              <a:t>De las enseñanzas del rabino Yehudah Leib Ashlag</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Por el bien de las almas, Di-s creó los dos marcos descritos anteriormente, uno opuesto al otro, que las almas atraviesan, dividiéndose en dos aspectos, cuerpo y alma, que se encierran el uno al otro.</a:t>
            </a:r>
            <a:endParaRPr lang="en-U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19441655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r>
              <a:rPr lang="es-ES" sz="1800" b="1" dirty="0">
                <a:latin typeface="Adobe Myungjo Std M" panose="02020600000000000000" pitchFamily="18" charset="-128"/>
                <a:ea typeface="Adobe Myungjo Std M" panose="02020600000000000000" pitchFamily="18" charset="-128"/>
              </a:rPr>
              <a:t>LA TRANSFORMACION DE LOS MUNDOS</a:t>
            </a:r>
          </a:p>
          <a:p>
            <a:r>
              <a:rPr lang="es-ES" sz="1800" dirty="0">
                <a:latin typeface="Adobe Myungjo Std M" panose="02020600000000000000" pitchFamily="18" charset="-128"/>
                <a:ea typeface="Adobe Myungjo Std M" panose="02020600000000000000" pitchFamily="18" charset="-128"/>
              </a:rPr>
              <a:t>De las enseñanzas del rabino Yehudah Leib Ashlag</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Mediante la práctica de la Torá y las </a:t>
            </a:r>
            <a:r>
              <a:rPr lang="es-ES" dirty="0" err="1">
                <a:latin typeface="Adobe Myungjo Std M" panose="02020600000000000000" pitchFamily="18" charset="-128"/>
                <a:ea typeface="Adobe Myungjo Std M" panose="02020600000000000000" pitchFamily="18" charset="-128"/>
              </a:rPr>
              <a:t>mitzvot</a:t>
            </a:r>
            <a:r>
              <a:rPr lang="es-ES" dirty="0">
                <a:latin typeface="Adobe Myungjo Std M" panose="02020600000000000000" pitchFamily="18" charset="-128"/>
                <a:ea typeface="Adobe Myungjo Std M" panose="02020600000000000000" pitchFamily="18" charset="-128"/>
              </a:rPr>
              <a:t>, la voluntad de recibir se transforma eventualmente en la voluntad de dar. </a:t>
            </a:r>
          </a:p>
          <a:p>
            <a:r>
              <a:rPr lang="es-ES" dirty="0">
                <a:latin typeface="Adobe Myungjo Std M" panose="02020600000000000000" pitchFamily="18" charset="-128"/>
                <a:ea typeface="Adobe Myungjo Std M" panose="02020600000000000000" pitchFamily="18" charset="-128"/>
              </a:rPr>
              <a:t>Entonces las almas pueden recibir todo el Bien que está implícito en el pensamiento de la Creación. </a:t>
            </a:r>
          </a:p>
        </p:txBody>
      </p:sp>
    </p:spTree>
    <p:extLst>
      <p:ext uri="{BB962C8B-B14F-4D97-AF65-F5344CB8AC3E}">
        <p14:creationId xmlns:p14="http://schemas.microsoft.com/office/powerpoint/2010/main" val="354302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r>
              <a:rPr lang="es-ES" sz="1800" b="1" dirty="0">
                <a:latin typeface="Adobe Myungjo Std M" panose="02020600000000000000" pitchFamily="18" charset="-128"/>
                <a:ea typeface="Adobe Myungjo Std M" panose="02020600000000000000" pitchFamily="18" charset="-128"/>
              </a:rPr>
              <a:t>LA TRANSFORMACION DE LOS MUNDOS</a:t>
            </a:r>
          </a:p>
          <a:p>
            <a:r>
              <a:rPr lang="es-ES" sz="1800" dirty="0">
                <a:latin typeface="Adobe Myungjo Std M" panose="02020600000000000000" pitchFamily="18" charset="-128"/>
                <a:ea typeface="Adobe Myungjo Std M" panose="02020600000000000000" pitchFamily="18" charset="-128"/>
              </a:rPr>
              <a:t>De las enseñanzas del rabino Yehudah Leib Ashlag</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Con esto, merecen una unidad maravillosa con Di-s, ya que se han ganado la afinidad de la forma con su Creador a través de su trabajo en Torá y Mitzvot. </a:t>
            </a:r>
          </a:p>
          <a:p>
            <a:r>
              <a:rPr lang="es-ES" dirty="0">
                <a:latin typeface="Adobe Myungjo Std M" panose="02020600000000000000" pitchFamily="18" charset="-128"/>
                <a:ea typeface="Adobe Myungjo Std M" panose="02020600000000000000" pitchFamily="18" charset="-128"/>
              </a:rPr>
              <a:t>Este estado se designa como el final del proceso de curación.</a:t>
            </a:r>
          </a:p>
        </p:txBody>
      </p:sp>
    </p:spTree>
    <p:extLst>
      <p:ext uri="{BB962C8B-B14F-4D97-AF65-F5344CB8AC3E}">
        <p14:creationId xmlns:p14="http://schemas.microsoft.com/office/powerpoint/2010/main" val="2545791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r>
              <a:rPr lang="es-ES" sz="1800" b="1" dirty="0">
                <a:latin typeface="Adobe Myungjo Std M" panose="02020600000000000000" pitchFamily="18" charset="-128"/>
                <a:ea typeface="Adobe Myungjo Std M" panose="02020600000000000000" pitchFamily="18" charset="-128"/>
              </a:rPr>
              <a:t>LA TRANSFORMACION DE LOS MUNDOS</a:t>
            </a:r>
          </a:p>
          <a:p>
            <a:r>
              <a:rPr lang="es-ES" sz="1800" dirty="0">
                <a:latin typeface="Adobe Myungjo Std M" panose="02020600000000000000" pitchFamily="18" charset="-128"/>
                <a:ea typeface="Adobe Myungjo Std M" panose="02020600000000000000" pitchFamily="18" charset="-128"/>
              </a:rPr>
              <a:t>De las enseñanzas del rabino Yehudah Leib Ashlag</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Entonces, dado que ya no habrá necesidad del Otro Lado, el lado inmundo, desaparecerá de la tierra y la muerte será absorbida para siempre. </a:t>
            </a:r>
          </a:p>
          <a:p>
            <a:r>
              <a:rPr lang="es-ES" dirty="0">
                <a:latin typeface="Adobe Myungjo Std M" panose="02020600000000000000" pitchFamily="18" charset="-128"/>
                <a:ea typeface="Adobe Myungjo Std M" panose="02020600000000000000" pitchFamily="18" charset="-128"/>
              </a:rPr>
              <a:t>Podríamos preguntar: Cual es el propósito de la Toráh y las Mitzvot?</a:t>
            </a:r>
          </a:p>
        </p:txBody>
      </p:sp>
    </p:spTree>
    <p:extLst>
      <p:ext uri="{BB962C8B-B14F-4D97-AF65-F5344CB8AC3E}">
        <p14:creationId xmlns:p14="http://schemas.microsoft.com/office/powerpoint/2010/main" val="10150136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r>
              <a:rPr lang="es-ES" sz="1800" b="1" dirty="0">
                <a:latin typeface="Adobe Myungjo Std M" panose="02020600000000000000" pitchFamily="18" charset="-128"/>
                <a:ea typeface="Adobe Myungjo Std M" panose="02020600000000000000" pitchFamily="18" charset="-128"/>
              </a:rPr>
              <a:t>LA TRANSFORMACION DE LOS MUNDOS</a:t>
            </a:r>
          </a:p>
          <a:p>
            <a:r>
              <a:rPr lang="es-ES" sz="1800" dirty="0">
                <a:latin typeface="Adobe Myungjo Std M" panose="02020600000000000000" pitchFamily="18" charset="-128"/>
                <a:ea typeface="Adobe Myungjo Std M" panose="02020600000000000000" pitchFamily="18" charset="-128"/>
              </a:rPr>
              <a:t>De las enseñanzas del rabino Yehudah Leib Ashlag</a:t>
            </a:r>
            <a:endParaRPr lang="es-ES" dirty="0">
              <a:latin typeface="Adobe Myungjo Std M" panose="02020600000000000000" pitchFamily="18" charset="-128"/>
              <a:ea typeface="Adobe Myungjo Std M" panose="02020600000000000000" pitchFamily="18" charset="-128"/>
            </a:endParaRPr>
          </a:p>
          <a:p>
            <a:r>
              <a:rPr lang="es-ES" sz="3000" dirty="0">
                <a:latin typeface="Adobe Myungjo Std M" panose="02020600000000000000" pitchFamily="18" charset="-128"/>
                <a:ea typeface="Adobe Myungjo Std M" panose="02020600000000000000" pitchFamily="18" charset="-128"/>
              </a:rPr>
              <a:t>El trabajo de la Torá y las Mitzvot que se da a la totalidad del mundo durante el período de su existencia, y también a cada individuo durante los años de su vida, tiene como único propósito llevarnos a todos a esta final curación en la cual llegamos a la afinidad de la forma con lo Divino.</a:t>
            </a:r>
            <a:endParaRPr lang="en-US" sz="3000"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32467048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r>
              <a:rPr lang="es-ES" sz="1800" b="1" dirty="0">
                <a:latin typeface="Adobe Myungjo Std M" panose="02020600000000000000" pitchFamily="18" charset="-128"/>
                <a:ea typeface="Adobe Myungjo Std M" panose="02020600000000000000" pitchFamily="18" charset="-128"/>
              </a:rPr>
              <a:t>LA TRANSFORMACION DE LOS MUNDOS</a:t>
            </a:r>
          </a:p>
          <a:p>
            <a:r>
              <a:rPr lang="es-ES" sz="1800" dirty="0">
                <a:latin typeface="Adobe Myungjo Std M" panose="02020600000000000000" pitchFamily="18" charset="-128"/>
                <a:ea typeface="Adobe Myungjo Std M" panose="02020600000000000000" pitchFamily="18" charset="-128"/>
              </a:rPr>
              <a:t>De las enseñanzas del rabino Yehudah Leib Ashlag</a:t>
            </a:r>
            <a:endParaRPr lang="es-ES" dirty="0">
              <a:latin typeface="Adobe Myungjo Std M" panose="02020600000000000000" pitchFamily="18" charset="-128"/>
              <a:ea typeface="Adobe Myungjo Std M" panose="02020600000000000000" pitchFamily="18" charset="-128"/>
            </a:endParaRPr>
          </a:p>
          <a:p>
            <a:r>
              <a:rPr lang="es-ES" sz="2800" dirty="0">
                <a:latin typeface="Adobe Myungjo Std M" panose="02020600000000000000" pitchFamily="18" charset="-128"/>
                <a:ea typeface="Adobe Myungjo Std M" panose="02020600000000000000" pitchFamily="18" charset="-128"/>
              </a:rPr>
              <a:t>Ya aquí nos damos cuenta cómo el marco de las conchas y la inmundicia se crean y surgen de la santidad de Di-s. </a:t>
            </a:r>
          </a:p>
          <a:p>
            <a:r>
              <a:rPr lang="es-ES" sz="2800" dirty="0">
                <a:latin typeface="Adobe Myungjo Std M" panose="02020600000000000000" pitchFamily="18" charset="-128"/>
                <a:ea typeface="Adobe Myungjo Std M" panose="02020600000000000000" pitchFamily="18" charset="-128"/>
              </a:rPr>
              <a:t>Hemos visto que esto era necesario para permitir la creación del cuerpo que una persona puede sanar posteriormente a través del trabajo de la Torá y las </a:t>
            </a:r>
            <a:r>
              <a:rPr lang="es-ES" sz="2800" dirty="0" err="1">
                <a:latin typeface="Adobe Myungjo Std M" panose="02020600000000000000" pitchFamily="18" charset="-128"/>
                <a:ea typeface="Adobe Myungjo Std M" panose="02020600000000000000" pitchFamily="18" charset="-128"/>
              </a:rPr>
              <a:t>mitzvot</a:t>
            </a:r>
            <a:r>
              <a:rPr lang="es-ES" sz="2800" dirty="0">
                <a:latin typeface="Adobe Myungjo Std M" panose="02020600000000000000" pitchFamily="18" charset="-128"/>
                <a:ea typeface="Adobe Myungjo Std M" panose="02020600000000000000" pitchFamily="18" charset="-128"/>
              </a:rPr>
              <a:t>. </a:t>
            </a:r>
          </a:p>
        </p:txBody>
      </p:sp>
    </p:spTree>
    <p:extLst>
      <p:ext uri="{BB962C8B-B14F-4D97-AF65-F5344CB8AC3E}">
        <p14:creationId xmlns:p14="http://schemas.microsoft.com/office/powerpoint/2010/main" val="11640385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r>
              <a:rPr lang="es-ES" sz="1800" b="1" dirty="0">
                <a:latin typeface="Adobe Myungjo Std M" panose="02020600000000000000" pitchFamily="18" charset="-128"/>
                <a:ea typeface="Adobe Myungjo Std M" panose="02020600000000000000" pitchFamily="18" charset="-128"/>
              </a:rPr>
              <a:t>LA TRANSFORMACION DE LOS MUNDOS</a:t>
            </a:r>
          </a:p>
          <a:p>
            <a:r>
              <a:rPr lang="es-ES" sz="1800" dirty="0">
                <a:latin typeface="Adobe Myungjo Std M" panose="02020600000000000000" pitchFamily="18" charset="-128"/>
                <a:ea typeface="Adobe Myungjo Std M" panose="02020600000000000000" pitchFamily="18" charset="-128"/>
              </a:rPr>
              <a:t>De las enseñanzas del rabino Yehudah Leib Ashlag</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Si no tuviéramos tales cuerpos que contienen dentro de ellos la voluntad defectuosa de recibir provista por el marco de la impureza, nunca podríamos sanarla como no se puede sanar nada de lo que uno no tiene dentro de uno mismo.</a:t>
            </a:r>
            <a:endParaRPr lang="en-U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20548106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Adobe Myungjo Std M" panose="02020600000000000000" pitchFamily="18" charset="-128"/>
                <a:ea typeface="Adobe Myungjo Std M" panose="02020600000000000000" pitchFamily="18" charset="-128"/>
              </a:rPr>
              <a:t>LOS NIVELES DE CONCIENCIA DEL ALMA</a:t>
            </a:r>
          </a:p>
          <a:p>
            <a:r>
              <a:rPr lang="es-ES" sz="1800" dirty="0">
                <a:latin typeface="Adobe Myungjo Std M" panose="02020600000000000000" pitchFamily="18" charset="-128"/>
                <a:ea typeface="Adobe Myungjo Std M" panose="02020600000000000000" pitchFamily="18" charset="-128"/>
              </a:rPr>
              <a:t>De las enseñanzas del rabino </a:t>
            </a:r>
            <a:r>
              <a:rPr lang="es-ES" sz="1800" dirty="0" err="1">
                <a:latin typeface="Adobe Myungjo Std M" panose="02020600000000000000" pitchFamily="18" charset="-128"/>
                <a:ea typeface="Adobe Myungjo Std M" panose="02020600000000000000" pitchFamily="18" charset="-128"/>
              </a:rPr>
              <a:t>Moshe</a:t>
            </a:r>
            <a:r>
              <a:rPr lang="es-ES" sz="1800" dirty="0">
                <a:latin typeface="Adobe Myungjo Std M" panose="02020600000000000000" pitchFamily="18" charset="-128"/>
                <a:ea typeface="Adobe Myungjo Std M" panose="02020600000000000000" pitchFamily="18" charset="-128"/>
              </a:rPr>
              <a:t> Miller y otras fuentes</a:t>
            </a:r>
            <a:endParaRPr lang="es-ES" dirty="0">
              <a:latin typeface="Adobe Myungjo Std M" panose="02020600000000000000" pitchFamily="18" charset="-128"/>
              <a:ea typeface="Adobe Myungjo Std M" panose="02020600000000000000" pitchFamily="18" charset="-128"/>
            </a:endParaRPr>
          </a:p>
          <a:p>
            <a:r>
              <a:rPr lang="es-ES" sz="2800" dirty="0">
                <a:latin typeface="Adobe Myungjo Std M" panose="02020600000000000000" pitchFamily="18" charset="-128"/>
                <a:ea typeface="Adobe Myungjo Std M" panose="02020600000000000000" pitchFamily="18" charset="-128"/>
              </a:rPr>
              <a:t>El alma divina implica cinco niveles ascendentes de conciencia</a:t>
            </a:r>
          </a:p>
          <a:p>
            <a:r>
              <a:rPr lang="es-ES" sz="2800" dirty="0">
                <a:latin typeface="Adobe Myungjo Std M" panose="02020600000000000000" pitchFamily="18" charset="-128"/>
                <a:ea typeface="Adobe Myungjo Std M" panose="02020600000000000000" pitchFamily="18" charset="-128"/>
              </a:rPr>
              <a:t>El alma divina es una esencia indivisible inseparablemente ligada a Di-s, como dice el versículo, "</a:t>
            </a:r>
            <a:r>
              <a:rPr lang="es-CO" sz="2800" dirty="0">
                <a:latin typeface="Adobe Myungjo Std M" panose="02020600000000000000" pitchFamily="18" charset="-128"/>
                <a:ea typeface="Adobe Myungjo Std M" panose="02020600000000000000" pitchFamily="18" charset="-128"/>
              </a:rPr>
              <a:t>Porque la porción del Eterno es su pueblo; Jacob es parte de su herencia.</a:t>
            </a:r>
            <a:endParaRPr lang="en-US" sz="2800" dirty="0">
              <a:latin typeface="Adobe Myungjo Std M" panose="02020600000000000000" pitchFamily="18" charset="-128"/>
              <a:ea typeface="Adobe Myungjo Std M" panose="02020600000000000000" pitchFamily="18" charset="-128"/>
            </a:endParaRPr>
          </a:p>
          <a:p>
            <a:r>
              <a:rPr lang="es-CO" sz="2800" b="1" dirty="0">
                <a:latin typeface="Adobe Myungjo Std M" panose="02020600000000000000" pitchFamily="18" charset="-128"/>
                <a:ea typeface="Adobe Myungjo Std M" panose="02020600000000000000" pitchFamily="18" charset="-128"/>
              </a:rPr>
              <a:t>Ki </a:t>
            </a:r>
            <a:r>
              <a:rPr lang="es-CO" sz="2800" b="1" dirty="0" err="1">
                <a:latin typeface="Adobe Myungjo Std M" panose="02020600000000000000" pitchFamily="18" charset="-128"/>
                <a:ea typeface="Adobe Myungjo Std M" panose="02020600000000000000" pitchFamily="18" charset="-128"/>
              </a:rPr>
              <a:t>jelek</a:t>
            </a:r>
            <a:r>
              <a:rPr lang="es-CO" sz="2800" b="1" dirty="0">
                <a:latin typeface="Adobe Myungjo Std M" panose="02020600000000000000" pitchFamily="18" charset="-128"/>
                <a:ea typeface="Adobe Myungjo Std M" panose="02020600000000000000" pitchFamily="18" charset="-128"/>
              </a:rPr>
              <a:t> Adonay amo </a:t>
            </a:r>
            <a:r>
              <a:rPr lang="es-CO" sz="2800" b="1" dirty="0" err="1">
                <a:latin typeface="Adobe Myungjo Std M" panose="02020600000000000000" pitchFamily="18" charset="-128"/>
                <a:ea typeface="Adobe Myungjo Std M" panose="02020600000000000000" pitchFamily="18" charset="-128"/>
              </a:rPr>
              <a:t>Ya'akov</a:t>
            </a:r>
            <a:r>
              <a:rPr lang="es-CO" sz="2800" b="1" dirty="0">
                <a:latin typeface="Adobe Myungjo Std M" panose="02020600000000000000" pitchFamily="18" charset="-128"/>
                <a:ea typeface="Adobe Myungjo Std M" panose="02020600000000000000" pitchFamily="18" charset="-128"/>
              </a:rPr>
              <a:t> </a:t>
            </a:r>
            <a:r>
              <a:rPr lang="es-CO" sz="2800" b="1" dirty="0" err="1">
                <a:latin typeface="Adobe Myungjo Std M" panose="02020600000000000000" pitchFamily="18" charset="-128"/>
                <a:ea typeface="Adobe Myungjo Std M" panose="02020600000000000000" pitchFamily="18" charset="-128"/>
              </a:rPr>
              <a:t>jevel</a:t>
            </a:r>
            <a:r>
              <a:rPr lang="es-CO" sz="2800" b="1" dirty="0">
                <a:latin typeface="Adobe Myungjo Std M" panose="02020600000000000000" pitchFamily="18" charset="-128"/>
                <a:ea typeface="Adobe Myungjo Std M" panose="02020600000000000000" pitchFamily="18" charset="-128"/>
              </a:rPr>
              <a:t> </a:t>
            </a:r>
            <a:r>
              <a:rPr lang="es-CO" sz="2800" b="1" dirty="0" err="1">
                <a:latin typeface="Adobe Myungjo Std M" panose="02020600000000000000" pitchFamily="18" charset="-128"/>
                <a:ea typeface="Adobe Myungjo Std M" panose="02020600000000000000" pitchFamily="18" charset="-128"/>
              </a:rPr>
              <a:t>najalato</a:t>
            </a:r>
            <a:r>
              <a:rPr lang="es-CO" sz="2800" b="1" dirty="0">
                <a:latin typeface="Adobe Myungjo Std M" panose="02020600000000000000" pitchFamily="18" charset="-128"/>
                <a:ea typeface="Adobe Myungjo Std M" panose="02020600000000000000" pitchFamily="18" charset="-128"/>
              </a:rPr>
              <a:t>. </a:t>
            </a:r>
            <a:r>
              <a:rPr lang="es-ES" sz="2800" dirty="0">
                <a:latin typeface="Adobe Myungjo Std M" panose="02020600000000000000" pitchFamily="18" charset="-128"/>
                <a:ea typeface="Adobe Myungjo Std M" panose="02020600000000000000" pitchFamily="18" charset="-128"/>
              </a:rPr>
              <a:t>" (Deuteronomio 32: 9) </a:t>
            </a:r>
          </a:p>
        </p:txBody>
      </p:sp>
    </p:spTree>
    <p:extLst>
      <p:ext uri="{BB962C8B-B14F-4D97-AF65-F5344CB8AC3E}">
        <p14:creationId xmlns:p14="http://schemas.microsoft.com/office/powerpoint/2010/main" val="3831344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Adobe Myungjo Std M" panose="02020600000000000000" pitchFamily="18" charset="-128"/>
                <a:ea typeface="Adobe Myungjo Std M" panose="02020600000000000000" pitchFamily="18" charset="-128"/>
              </a:rPr>
              <a:t>LOS NIVELES DE CONCIENCIA DEL ALMA</a:t>
            </a:r>
          </a:p>
          <a:p>
            <a:r>
              <a:rPr lang="es-ES" sz="1800" dirty="0">
                <a:latin typeface="Adobe Myungjo Std M" panose="02020600000000000000" pitchFamily="18" charset="-128"/>
                <a:ea typeface="Adobe Myungjo Std M" panose="02020600000000000000" pitchFamily="18" charset="-128"/>
              </a:rPr>
              <a:t>De las enseñanzas del rabino Moshé Miller y otras fuentes</a:t>
            </a:r>
          </a:p>
          <a:p>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Y como el Rabino Shimon bar Yohai dice sobre sí mismo: "Mi alma es uno con Él, como una sola llama, que se une a Él ". </a:t>
            </a:r>
          </a:p>
        </p:txBody>
      </p:sp>
    </p:spTree>
    <p:extLst>
      <p:ext uri="{BB962C8B-B14F-4D97-AF65-F5344CB8AC3E}">
        <p14:creationId xmlns:p14="http://schemas.microsoft.com/office/powerpoint/2010/main" val="1470784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Adobe Myungjo Std M" panose="02020600000000000000" pitchFamily="18" charset="-128"/>
                <a:ea typeface="Adobe Myungjo Std M" panose="02020600000000000000" pitchFamily="18" charset="-128"/>
              </a:rPr>
              <a:t>LOS NIVELES DE CONCIENCIA DEL ALMA</a:t>
            </a:r>
          </a:p>
          <a:p>
            <a:r>
              <a:rPr lang="es-ES" sz="1800" dirty="0">
                <a:latin typeface="Adobe Myungjo Std M" panose="02020600000000000000" pitchFamily="18" charset="-128"/>
                <a:ea typeface="Adobe Myungjo Std M" panose="02020600000000000000" pitchFamily="18" charset="-128"/>
              </a:rPr>
              <a:t>De las enseñanzas del rabino Moshé Miller y otras fuentes</a:t>
            </a:r>
            <a:endParaRPr lang="es-ES" dirty="0">
              <a:latin typeface="Adobe Myungjo Std M" panose="02020600000000000000" pitchFamily="18" charset="-128"/>
              <a:ea typeface="Adobe Myungjo Std M" panose="02020600000000000000" pitchFamily="18" charset="-128"/>
            </a:endParaRPr>
          </a:p>
          <a:p>
            <a:r>
              <a:rPr lang="es-ES" sz="3000" dirty="0">
                <a:latin typeface="Adobe Myungjo Std M" panose="02020600000000000000" pitchFamily="18" charset="-128"/>
                <a:ea typeface="Adobe Myungjo Std M" panose="02020600000000000000" pitchFamily="18" charset="-128"/>
              </a:rPr>
              <a:t>Sin embargo, como emana del Infinito - el Ein Sof - eventualmente para ser revestido en el cuerpo físico, el alma desciende a través de los cinco mundos mencionados, dejando una raíz en cada uno de los mundos, hasta que se viste en un cuerpo físico . </a:t>
            </a:r>
          </a:p>
          <a:p>
            <a:endParaRPr lang="en-U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16647779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Adobe Myungjo Std M" panose="02020600000000000000" pitchFamily="18" charset="-128"/>
                <a:ea typeface="Adobe Myungjo Std M" panose="02020600000000000000" pitchFamily="18" charset="-128"/>
              </a:rPr>
              <a:t>LOS NIVELES DE CONCIENCIA DEL ALMA</a:t>
            </a:r>
          </a:p>
          <a:p>
            <a:r>
              <a:rPr lang="es-ES" sz="1800" dirty="0">
                <a:latin typeface="Adobe Myungjo Std M" panose="02020600000000000000" pitchFamily="18" charset="-128"/>
                <a:ea typeface="Adobe Myungjo Std M" panose="02020600000000000000" pitchFamily="18" charset="-128"/>
              </a:rPr>
              <a:t>De las enseñanzas del rabino Moshé Miller y otras fuentes</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Según la Cabalá, la creación se compone de cinco categorías principales de conciencia, llamadas mundos o universos.</a:t>
            </a:r>
          </a:p>
          <a:p>
            <a:r>
              <a:rPr lang="es-ES" dirty="0">
                <a:latin typeface="Adobe Myungjo Std M" panose="02020600000000000000" pitchFamily="18" charset="-128"/>
                <a:ea typeface="Adobe Myungjo Std M" panose="02020600000000000000" pitchFamily="18" charset="-128"/>
              </a:rPr>
              <a:t>No son universos separados, sino que son concéntricos, uno dentro del otro. </a:t>
            </a:r>
          </a:p>
        </p:txBody>
      </p:sp>
    </p:spTree>
    <p:extLst>
      <p:ext uri="{BB962C8B-B14F-4D97-AF65-F5344CB8AC3E}">
        <p14:creationId xmlns:p14="http://schemas.microsoft.com/office/powerpoint/2010/main" val="23527697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Adobe Myungjo Std M" panose="02020600000000000000" pitchFamily="18" charset="-128"/>
                <a:ea typeface="Adobe Myungjo Std M" panose="02020600000000000000" pitchFamily="18" charset="-128"/>
              </a:rPr>
              <a:t>LOS NIVELES DE CONCIENCIA DEL ALMA</a:t>
            </a:r>
          </a:p>
          <a:p>
            <a:r>
              <a:rPr lang="es-ES" sz="1800" dirty="0">
                <a:latin typeface="Adobe Myungjo Std M" panose="02020600000000000000" pitchFamily="18" charset="-128"/>
                <a:ea typeface="Adobe Myungjo Std M" panose="02020600000000000000" pitchFamily="18" charset="-128"/>
              </a:rPr>
              <a:t>De las enseñanzas del rabino Moshé Miller y otras fuentes</a:t>
            </a:r>
            <a:endParaRPr lang="es-ES" dirty="0">
              <a:latin typeface="Adobe Myungjo Std M" panose="02020600000000000000" pitchFamily="18" charset="-128"/>
              <a:ea typeface="Adobe Myungjo Std M" panose="02020600000000000000" pitchFamily="18" charset="-128"/>
            </a:endParaRPr>
          </a:p>
          <a:p>
            <a:r>
              <a:rPr lang="es-ES" sz="2800" dirty="0">
                <a:latin typeface="Adobe Myungjo Std M" panose="02020600000000000000" pitchFamily="18" charset="-128"/>
                <a:ea typeface="Adobe Myungjo Std M" panose="02020600000000000000" pitchFamily="18" charset="-128"/>
              </a:rPr>
              <a:t>Asiyá es el mundo de la fisicalidad;</a:t>
            </a:r>
          </a:p>
          <a:p>
            <a:r>
              <a:rPr lang="es-ES" sz="2800" dirty="0">
                <a:latin typeface="Adobe Myungjo Std M" panose="02020600000000000000" pitchFamily="18" charset="-128"/>
                <a:ea typeface="Adobe Myungjo Std M" panose="02020600000000000000" pitchFamily="18" charset="-128"/>
              </a:rPr>
              <a:t>Yetzirá, el mundo de las emociones; </a:t>
            </a:r>
          </a:p>
          <a:p>
            <a:r>
              <a:rPr lang="es-ES" sz="2800" dirty="0">
                <a:latin typeface="Adobe Myungjo Std M" panose="02020600000000000000" pitchFamily="18" charset="-128"/>
                <a:ea typeface="Adobe Myungjo Std M" panose="02020600000000000000" pitchFamily="18" charset="-128"/>
              </a:rPr>
              <a:t>Beriyá, el mundo del intelecto; </a:t>
            </a:r>
          </a:p>
          <a:p>
            <a:r>
              <a:rPr lang="es-ES" sz="2800" dirty="0">
                <a:latin typeface="Adobe Myungjo Std M" panose="02020600000000000000" pitchFamily="18" charset="-128"/>
                <a:ea typeface="Adobe Myungjo Std M" panose="02020600000000000000" pitchFamily="18" charset="-128"/>
              </a:rPr>
              <a:t>Atzilut, el mundo del espíritu; y </a:t>
            </a:r>
          </a:p>
          <a:p>
            <a:r>
              <a:rPr lang="es-ES" sz="2800" dirty="0">
                <a:latin typeface="Adobe Myungjo Std M" panose="02020600000000000000" pitchFamily="18" charset="-128"/>
                <a:ea typeface="Adobe Myungjo Std M" panose="02020600000000000000" pitchFamily="18" charset="-128"/>
              </a:rPr>
              <a:t>Adam </a:t>
            </a:r>
            <a:r>
              <a:rPr lang="es-ES" sz="2800" dirty="0" err="1">
                <a:latin typeface="Adobe Myungjo Std M" panose="02020600000000000000" pitchFamily="18" charset="-128"/>
                <a:ea typeface="Adobe Myungjo Std M" panose="02020600000000000000" pitchFamily="18" charset="-128"/>
              </a:rPr>
              <a:t>Kadmón</a:t>
            </a:r>
            <a:r>
              <a:rPr lang="es-ES" sz="2800" dirty="0">
                <a:latin typeface="Adobe Myungjo Std M" panose="02020600000000000000" pitchFamily="18" charset="-128"/>
                <a:ea typeface="Adobe Myungjo Std M" panose="02020600000000000000" pitchFamily="18" charset="-128"/>
              </a:rPr>
              <a:t>, la fuente primordial. </a:t>
            </a:r>
          </a:p>
          <a:p>
            <a:r>
              <a:rPr lang="es-ES" sz="2800" dirty="0">
                <a:latin typeface="Adobe Myungjo Std M" panose="02020600000000000000" pitchFamily="18" charset="-128"/>
                <a:ea typeface="Adobe Myungjo Std M" panose="02020600000000000000" pitchFamily="18" charset="-128"/>
              </a:rPr>
              <a:t>Aunque damos diferentes nombres a los mundos, en realidad no están separados el uno del otro.</a:t>
            </a:r>
          </a:p>
        </p:txBody>
      </p:sp>
    </p:spTree>
    <p:extLst>
      <p:ext uri="{BB962C8B-B14F-4D97-AF65-F5344CB8AC3E}">
        <p14:creationId xmlns:p14="http://schemas.microsoft.com/office/powerpoint/2010/main" val="166418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pic>
        <p:nvPicPr>
          <p:cNvPr id="2" name="Picture 1">
            <a:extLst>
              <a:ext uri="{FF2B5EF4-FFF2-40B4-BE49-F238E27FC236}">
                <a16:creationId xmlns:a16="http://schemas.microsoft.com/office/drawing/2014/main" id="{374527C2-5754-4B1F-9075-D409FC05A298}"/>
              </a:ext>
            </a:extLst>
          </p:cNvPr>
          <p:cNvPicPr>
            <a:picLocks noChangeAspect="1"/>
          </p:cNvPicPr>
          <p:nvPr/>
        </p:nvPicPr>
        <p:blipFill>
          <a:blip r:embed="rId4"/>
          <a:stretch>
            <a:fillRect/>
          </a:stretch>
        </p:blipFill>
        <p:spPr>
          <a:xfrm>
            <a:off x="981523" y="0"/>
            <a:ext cx="7180953" cy="6858000"/>
          </a:xfrm>
          <a:prstGeom prst="rect">
            <a:avLst/>
          </a:prstGeom>
        </p:spPr>
      </p:pic>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endParaRPr lang="es-ES" sz="2800"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5399446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Adobe Myungjo Std M" panose="02020600000000000000" pitchFamily="18" charset="-128"/>
                <a:ea typeface="Adobe Myungjo Std M" panose="02020600000000000000" pitchFamily="18" charset="-128"/>
              </a:rPr>
              <a:t>LOS NIVELES DE CONCIENCIA DEL ALMA</a:t>
            </a:r>
          </a:p>
          <a:p>
            <a:r>
              <a:rPr lang="es-ES" sz="1800" dirty="0">
                <a:latin typeface="Adobe Myungjo Std M" panose="02020600000000000000" pitchFamily="18" charset="-128"/>
                <a:ea typeface="Adobe Myungjo Std M" panose="02020600000000000000" pitchFamily="18" charset="-128"/>
              </a:rPr>
              <a:t>De las enseñanzas del rabino Moshé Miller y otras fuentes</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Por lo tanto, hay cinco niveles del alma, o niveles de conciencia de Dios, que corresponden a los diversos planos de la realidad, o niveles de revelación / ocultación divina manifestados en cada uno de los mundos.</a:t>
            </a:r>
            <a:endParaRPr lang="en-U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17776622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Adobe Myungjo Std M" panose="02020600000000000000" pitchFamily="18" charset="-128"/>
                <a:ea typeface="Adobe Myungjo Std M" panose="02020600000000000000" pitchFamily="18" charset="-128"/>
              </a:rPr>
              <a:t>LOS NIVELES DE CONCIENCIA DEL ALMA</a:t>
            </a:r>
          </a:p>
          <a:p>
            <a:r>
              <a:rPr lang="es-ES" sz="1800" dirty="0">
                <a:latin typeface="Adobe Myungjo Std M" panose="02020600000000000000" pitchFamily="18" charset="-128"/>
                <a:ea typeface="Adobe Myungjo Std M" panose="02020600000000000000" pitchFamily="18" charset="-128"/>
              </a:rPr>
              <a:t>De las enseñanzas del rabino Moshé Miller y otras fuentes</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El alma encerrada dentro del cuerpo es un reflejo de la Forma Divina, llamada tzelem, o tzelem Elokim. Este tzelem Elokim puede describirse como el molde espiritual de la forma física del hombre, uniendo su cuerpo y su alma. </a:t>
            </a:r>
          </a:p>
        </p:txBody>
      </p:sp>
    </p:spTree>
    <p:extLst>
      <p:ext uri="{BB962C8B-B14F-4D97-AF65-F5344CB8AC3E}">
        <p14:creationId xmlns:p14="http://schemas.microsoft.com/office/powerpoint/2010/main" val="15981102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Adobe Myungjo Std M" panose="02020600000000000000" pitchFamily="18" charset="-128"/>
                <a:ea typeface="Adobe Myungjo Std M" panose="02020600000000000000" pitchFamily="18" charset="-128"/>
              </a:rPr>
              <a:t>LOS NIVELES DE CONCIENCIA DEL ALMA</a:t>
            </a:r>
          </a:p>
          <a:p>
            <a:r>
              <a:rPr lang="es-ES" sz="1800" dirty="0">
                <a:latin typeface="Adobe Myungjo Std M" panose="02020600000000000000" pitchFamily="18" charset="-128"/>
                <a:ea typeface="Adobe Myungjo Std M" panose="02020600000000000000" pitchFamily="18" charset="-128"/>
              </a:rPr>
              <a:t>De las enseñanzas del rabino Moshé Miller y otras fuentes</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Este molde se deriva de la configuración de las sefirot, que estructuran los mundos a través de los cuales el alma desciende en su viaje hacia el cuerpo. ... el hombre incluye toda la Creación dentro de él ...</a:t>
            </a:r>
          </a:p>
        </p:txBody>
      </p:sp>
    </p:spTree>
    <p:extLst>
      <p:ext uri="{BB962C8B-B14F-4D97-AF65-F5344CB8AC3E}">
        <p14:creationId xmlns:p14="http://schemas.microsoft.com/office/powerpoint/2010/main" val="13558203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Adobe Myungjo Std M" panose="02020600000000000000" pitchFamily="18" charset="-128"/>
                <a:ea typeface="Adobe Myungjo Std M" panose="02020600000000000000" pitchFamily="18" charset="-128"/>
              </a:rPr>
              <a:t>LOS NIVELES DE CONCIENCIA DEL ALMA</a:t>
            </a:r>
          </a:p>
          <a:p>
            <a:r>
              <a:rPr lang="es-ES" sz="1800" dirty="0">
                <a:latin typeface="Adobe Myungjo Std M" panose="02020600000000000000" pitchFamily="18" charset="-128"/>
                <a:ea typeface="Adobe Myungjo Std M" panose="02020600000000000000" pitchFamily="18" charset="-128"/>
              </a:rPr>
              <a:t>De las enseñanzas del rabino Moshé Miller y otras fuentes</a:t>
            </a:r>
            <a:endParaRPr lang="es-ES" dirty="0">
              <a:latin typeface="Adobe Myungjo Std M" panose="02020600000000000000" pitchFamily="18" charset="-128"/>
              <a:ea typeface="Adobe Myungjo Std M" panose="02020600000000000000" pitchFamily="18" charset="-128"/>
            </a:endParaRPr>
          </a:p>
          <a:p>
            <a:r>
              <a:rPr lang="es-ES" sz="3000" dirty="0">
                <a:latin typeface="Adobe Myungjo Std M" panose="02020600000000000000" pitchFamily="18" charset="-128"/>
                <a:ea typeface="Adobe Myungjo Std M" panose="02020600000000000000" pitchFamily="18" charset="-128"/>
              </a:rPr>
              <a:t>Al mismo tiempo que la dimensión externa del alma refleja la configuración de las sefirot, la dimensión interna del alma refleja la Luz Infinita, que ilumina las sefirot. </a:t>
            </a:r>
          </a:p>
          <a:p>
            <a:r>
              <a:rPr lang="es-ES" sz="3000" dirty="0">
                <a:latin typeface="Adobe Myungjo Std M" panose="02020600000000000000" pitchFamily="18" charset="-128"/>
                <a:ea typeface="Adobe Myungjo Std M" panose="02020600000000000000" pitchFamily="18" charset="-128"/>
              </a:rPr>
              <a:t>Esta reflexión se llama </a:t>
            </a:r>
            <a:r>
              <a:rPr lang="es-ES" sz="3000" b="1" dirty="0">
                <a:latin typeface="Adobe Myungjo Std M" panose="02020600000000000000" pitchFamily="18" charset="-128"/>
                <a:ea typeface="Adobe Myungjo Std M" panose="02020600000000000000" pitchFamily="18" charset="-128"/>
              </a:rPr>
              <a:t>demut</a:t>
            </a:r>
            <a:r>
              <a:rPr lang="es-ES" sz="3000" dirty="0">
                <a:latin typeface="Adobe Myungjo Std M" panose="02020600000000000000" pitchFamily="18" charset="-128"/>
                <a:ea typeface="Adobe Myungjo Std M" panose="02020600000000000000" pitchFamily="18" charset="-128"/>
              </a:rPr>
              <a:t>(revelado) </a:t>
            </a:r>
            <a:r>
              <a:rPr lang="es-ES" sz="3000" b="1" dirty="0">
                <a:latin typeface="Adobe Myungjo Std M" panose="02020600000000000000" pitchFamily="18" charset="-128"/>
                <a:ea typeface="Adobe Myungjo Std M" panose="02020600000000000000" pitchFamily="18" charset="-128"/>
              </a:rPr>
              <a:t>Elokim</a:t>
            </a:r>
            <a:r>
              <a:rPr lang="es-ES" sz="3000" dirty="0">
                <a:latin typeface="Adobe Myungjo Std M" panose="02020600000000000000" pitchFamily="18" charset="-128"/>
                <a:ea typeface="Adobe Myungjo Std M" panose="02020600000000000000" pitchFamily="18" charset="-128"/>
              </a:rPr>
              <a:t> (la imagen de Dios). </a:t>
            </a:r>
          </a:p>
        </p:txBody>
      </p:sp>
    </p:spTree>
    <p:extLst>
      <p:ext uri="{BB962C8B-B14F-4D97-AF65-F5344CB8AC3E}">
        <p14:creationId xmlns:p14="http://schemas.microsoft.com/office/powerpoint/2010/main" val="16424639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Adobe Myungjo Std M" panose="02020600000000000000" pitchFamily="18" charset="-128"/>
                <a:ea typeface="Adobe Myungjo Std M" panose="02020600000000000000" pitchFamily="18" charset="-128"/>
              </a:rPr>
              <a:t>LOS NIVELES DE CONCIENCIA DEL ALMA</a:t>
            </a:r>
          </a:p>
          <a:p>
            <a:r>
              <a:rPr lang="es-ES" sz="1800" dirty="0">
                <a:latin typeface="Adobe Myungjo Std M" panose="02020600000000000000" pitchFamily="18" charset="-128"/>
                <a:ea typeface="Adobe Myungjo Std M" panose="02020600000000000000" pitchFamily="18" charset="-128"/>
              </a:rPr>
              <a:t>De las enseñanzas del rabino Moshé Miller y otras fuentes</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Así, el hombre incluye toda la Creación dentro de él, desde la espiritualidad más elevada hasta la corporalidad más mundana.</a:t>
            </a:r>
          </a:p>
          <a:p>
            <a:endParaRPr lang="en-U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13134913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Adobe Myungjo Std M" panose="02020600000000000000" pitchFamily="18" charset="-128"/>
                <a:ea typeface="Adobe Myungjo Std M" panose="02020600000000000000" pitchFamily="18" charset="-128"/>
              </a:rPr>
              <a:t>LOS NIVELES DE CONCIENCIA DEL ALMA</a:t>
            </a:r>
          </a:p>
          <a:p>
            <a:r>
              <a:rPr lang="es-ES" sz="1800" dirty="0">
                <a:latin typeface="Adobe Myungjo Std M" panose="02020600000000000000" pitchFamily="18" charset="-128"/>
                <a:ea typeface="Adobe Myungjo Std M" panose="02020600000000000000" pitchFamily="18" charset="-128"/>
              </a:rPr>
              <a:t>De las enseñanzas del rabino Moshé Miller y otras fuentes</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Visto desde el punto de vista del servicio del hombre a Di-s, estos niveles de alma se pueden describir como cinco niveles ascendentes de conciencia y comunión con Di-s. Se llaman (en orden ascendente) Néfesh, R</a:t>
            </a:r>
            <a:r>
              <a:rPr lang="es-MX" dirty="0">
                <a:latin typeface="Adobe Myungjo Std M" panose="02020600000000000000" pitchFamily="18" charset="-128"/>
                <a:ea typeface="Adobe Myungjo Std M" panose="02020600000000000000" pitchFamily="18" charset="-128"/>
              </a:rPr>
              <a:t>u</a:t>
            </a:r>
            <a:r>
              <a:rPr lang="es-ES" dirty="0">
                <a:latin typeface="Adobe Myungjo Std M" panose="02020600000000000000" pitchFamily="18" charset="-128"/>
                <a:ea typeface="Adobe Myungjo Std M" panose="02020600000000000000" pitchFamily="18" charset="-128"/>
              </a:rPr>
              <a:t>aj, Nesham</a:t>
            </a:r>
            <a:r>
              <a:rPr lang="es-CO" dirty="0">
                <a:latin typeface="Adobe Myungjo Std M" panose="02020600000000000000" pitchFamily="18" charset="-128"/>
                <a:ea typeface="Adobe Myungjo Std M" panose="02020600000000000000" pitchFamily="18" charset="-128"/>
              </a:rPr>
              <a:t>á</a:t>
            </a:r>
            <a:r>
              <a:rPr lang="es-ES" dirty="0">
                <a:latin typeface="Adobe Myungjo Std M" panose="02020600000000000000" pitchFamily="18" charset="-128"/>
                <a:ea typeface="Adobe Myungjo Std M" panose="02020600000000000000" pitchFamily="18" charset="-128"/>
              </a:rPr>
              <a:t>, Jayá y Yejidá. </a:t>
            </a:r>
            <a:endParaRPr lang="en-U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41363946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a:solidFill>
                <a:srgbClr val="000000"/>
              </a:solidFill>
              <a:latin typeface="Calibri"/>
              <a:ea typeface="Calibri"/>
              <a:cs typeface="Calibri"/>
              <a:sym typeface="Calibri"/>
            </a:endParaRPr>
          </a:p>
        </p:txBody>
      </p:sp>
      <p:pic>
        <p:nvPicPr>
          <p:cNvPr id="493" name="Shape 49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494" name="Shape 49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495" name="Shape 49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CO" sz="2000" b="0" i="0" u="none" strike="noStrike" cap="none" dirty="0">
                <a:solidFill>
                  <a:srgbClr val="000000"/>
                </a:solidFill>
                <a:latin typeface="Adobe Myungjo Std M" panose="02020600000000000000" pitchFamily="18" charset="-128"/>
                <a:ea typeface="Adobe Myungjo Std M" panose="02020600000000000000" pitchFamily="18" charset="-128"/>
                <a:sym typeface="Calibri"/>
              </a:rPr>
              <a:t>Fuentes: Torah, Talmud, Jewish Concepts, Wikipedia, Kabbalah Online, Zohar, Rambán, Rashí, Maimonides, Bereshit con Rashí, Rabí Shimsom Rafael Hirsch, El Jumash, </a:t>
            </a:r>
            <a:r>
              <a:rPr lang="es-CO" sz="2000" b="0" i="0" u="none" strike="noStrike" cap="none" dirty="0">
                <a:solidFill>
                  <a:schemeClr val="dk1"/>
                </a:solidFill>
                <a:latin typeface="Adobe Myungjo Std M" panose="02020600000000000000" pitchFamily="18" charset="-128"/>
                <a:ea typeface="Adobe Myungjo Std M" panose="02020600000000000000" pitchFamily="18" charset="-128"/>
                <a:sym typeface="Calibri"/>
              </a:rPr>
              <a:t>Dr. </a:t>
            </a:r>
            <a:r>
              <a:rPr lang="es-CO" sz="2000" b="0" i="0" u="none" strike="noStrike" cap="none" dirty="0" err="1">
                <a:solidFill>
                  <a:schemeClr val="dk1"/>
                </a:solidFill>
                <a:latin typeface="Adobe Myungjo Std M" panose="02020600000000000000" pitchFamily="18" charset="-128"/>
                <a:ea typeface="Adobe Myungjo Std M" panose="02020600000000000000" pitchFamily="18" charset="-128"/>
                <a:sym typeface="Calibri"/>
              </a:rPr>
              <a:t>Yael</a:t>
            </a:r>
            <a:r>
              <a:rPr lang="es-CO" sz="2000" b="0" i="0" u="none" strike="noStrike" cap="none" dirty="0">
                <a:solidFill>
                  <a:schemeClr val="dk1"/>
                </a:solidFill>
                <a:latin typeface="Adobe Myungjo Std M" panose="02020600000000000000" pitchFamily="18" charset="-128"/>
                <a:ea typeface="Adobe Myungjo Std M" panose="02020600000000000000" pitchFamily="18" charset="-128"/>
                <a:sym typeface="Calibri"/>
              </a:rPr>
              <a:t> </a:t>
            </a:r>
            <a:r>
              <a:rPr lang="es-CO" sz="2000" b="0" i="0" u="none" strike="noStrike" cap="none" dirty="0" err="1">
                <a:solidFill>
                  <a:schemeClr val="dk1"/>
                </a:solidFill>
                <a:latin typeface="Adobe Myungjo Std M" panose="02020600000000000000" pitchFamily="18" charset="-128"/>
                <a:ea typeface="Adobe Myungjo Std M" panose="02020600000000000000" pitchFamily="18" charset="-128"/>
                <a:sym typeface="Calibri"/>
              </a:rPr>
              <a:t>Ziegler</a:t>
            </a:r>
            <a:r>
              <a:rPr lang="es-CO" sz="2000" b="0" i="0" u="none" strike="noStrike" cap="none" dirty="0">
                <a:solidFill>
                  <a:schemeClr val="dk1"/>
                </a:solidFill>
                <a:latin typeface="Adobe Myungjo Std M" panose="02020600000000000000" pitchFamily="18" charset="-128"/>
                <a:ea typeface="Adobe Myungjo Std M" panose="02020600000000000000" pitchFamily="18" charset="-128"/>
                <a:sym typeface="Calibri"/>
              </a:rPr>
              <a:t>.</a:t>
            </a:r>
            <a:endParaRPr dirty="0">
              <a:latin typeface="Adobe Myungjo Std M" panose="02020600000000000000" pitchFamily="18" charset="-128"/>
              <a:ea typeface="Adobe Myungjo Std M" panose="02020600000000000000" pitchFamily="18" charset="-128"/>
            </a:endParaRPr>
          </a:p>
          <a:p>
            <a:pPr marL="0" lvl="0" indent="0">
              <a:lnSpc>
                <a:spcPct val="90000"/>
              </a:lnSpc>
              <a:spcBef>
                <a:spcPts val="500"/>
              </a:spcBef>
              <a:buClr>
                <a:schemeClr val="dk1"/>
              </a:buClr>
              <a:buSzPts val="1000"/>
            </a:pPr>
            <a:r>
              <a:rPr lang="es-CO" sz="1000" dirty="0">
                <a:solidFill>
                  <a:schemeClr val="dk1"/>
                </a:solidFill>
                <a:latin typeface="Adobe Myungjo Std M" panose="02020600000000000000" pitchFamily="18" charset="-128"/>
                <a:ea typeface="Adobe Myungjo Std M" panose="02020600000000000000" pitchFamily="18" charset="-128"/>
                <a:hlinkClick r:id="rId5"/>
              </a:rPr>
              <a:t>http://www.kabbalaonline.org/kabbalah/article_cdo/aid/380651/jewish/Levels-of-Soul-Consciousness.htm</a:t>
            </a:r>
            <a:endParaRPr lang="es-CO" sz="1000" dirty="0">
              <a:solidFill>
                <a:schemeClr val="dk1"/>
              </a:solidFill>
              <a:latin typeface="Adobe Myungjo Std M" panose="02020600000000000000" pitchFamily="18" charset="-128"/>
              <a:ea typeface="Adobe Myungjo Std M" panose="02020600000000000000" pitchFamily="18" charset="-128"/>
            </a:endParaRPr>
          </a:p>
          <a:p>
            <a:pPr marL="0" lvl="0" indent="0">
              <a:lnSpc>
                <a:spcPct val="90000"/>
              </a:lnSpc>
              <a:spcBef>
                <a:spcPts val="500"/>
              </a:spcBef>
              <a:buClr>
                <a:schemeClr val="dk1"/>
              </a:buClr>
              <a:buSzPts val="1000"/>
            </a:pPr>
            <a:r>
              <a:rPr lang="es-CO" sz="1000" dirty="0">
                <a:solidFill>
                  <a:schemeClr val="dk1"/>
                </a:solidFill>
                <a:latin typeface="Adobe Myungjo Std M" panose="02020600000000000000" pitchFamily="18" charset="-128"/>
                <a:ea typeface="Adobe Myungjo Std M" panose="02020600000000000000" pitchFamily="18" charset="-128"/>
              </a:rPr>
              <a:t>https://www.rabbidavidcooper.com/cooper-print-index/2010/11/8/2358-five-dimensions-of-the-soul.html</a:t>
            </a:r>
          </a:p>
          <a:p>
            <a:pPr marL="0" lvl="0" indent="0">
              <a:lnSpc>
                <a:spcPct val="90000"/>
              </a:lnSpc>
              <a:spcBef>
                <a:spcPts val="500"/>
              </a:spcBef>
              <a:buClr>
                <a:schemeClr val="dk1"/>
              </a:buClr>
              <a:buSzPts val="1000"/>
            </a:pPr>
            <a:r>
              <a:rPr lang="es-CO" sz="2800" b="0" i="0" u="none" strike="noStrike" cap="none" dirty="0">
                <a:solidFill>
                  <a:srgbClr val="898989"/>
                </a:solidFill>
                <a:latin typeface="Adobe Myungjo Std M" panose="02020600000000000000" pitchFamily="18" charset="-128"/>
                <a:ea typeface="Adobe Myungjo Std M" panose="02020600000000000000" pitchFamily="18" charset="-128"/>
                <a:sym typeface="Calibri"/>
              </a:rPr>
              <a:t>Derechos Reservados Shalom Haverim </a:t>
            </a:r>
            <a:r>
              <a:rPr lang="es-CO" sz="2800" b="0" i="0" u="none" strike="noStrike" cap="none" dirty="0" err="1">
                <a:solidFill>
                  <a:srgbClr val="898989"/>
                </a:solidFill>
                <a:latin typeface="Adobe Myungjo Std M" panose="02020600000000000000" pitchFamily="18" charset="-128"/>
                <a:ea typeface="Adobe Myungjo Std M" panose="02020600000000000000" pitchFamily="18" charset="-128"/>
                <a:sym typeface="Calibri"/>
              </a:rPr>
              <a:t>Org</a:t>
            </a:r>
            <a:endParaRPr sz="2800" dirty="0">
              <a:latin typeface="Adobe Myungjo Std M" panose="02020600000000000000" pitchFamily="18" charset="-128"/>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3200" b="0" i="0" u="sng" strike="noStrike" cap="none" dirty="0">
                <a:solidFill>
                  <a:schemeClr val="hlink"/>
                </a:solidFill>
                <a:latin typeface="Adobe Myungjo Std M" panose="02020600000000000000" pitchFamily="18" charset="-128"/>
                <a:ea typeface="Adobe Myungjo Std M" panose="02020600000000000000" pitchFamily="18" charset="-128"/>
                <a:sym typeface="Calibri"/>
                <a:hlinkClick r:id="rId6"/>
              </a:rPr>
              <a:t>http://www.shalomhaverim.org</a:t>
            </a:r>
            <a:endParaRPr sz="3200" b="0" i="0" u="none" strike="noStrike" cap="none" dirty="0">
              <a:solidFill>
                <a:srgbClr val="898989"/>
              </a:solidFill>
              <a:latin typeface="Adobe Myungjo Std M" panose="02020600000000000000" pitchFamily="18" charset="-128"/>
              <a:ea typeface="Adobe Myungjo Std M" panose="02020600000000000000" pitchFamily="18" charset="-128"/>
              <a:sym typeface="Calibri"/>
            </a:endParaRPr>
          </a:p>
          <a:p>
            <a:pPr marL="0" marR="0" lvl="0" indent="0" algn="ctr" rtl="0">
              <a:lnSpc>
                <a:spcPct val="90000"/>
              </a:lnSpc>
              <a:spcBef>
                <a:spcPts val="800"/>
              </a:spcBef>
              <a:spcAft>
                <a:spcPts val="0"/>
              </a:spcAft>
              <a:buClr>
                <a:srgbClr val="898989"/>
              </a:buClr>
              <a:buSzPts val="3200"/>
              <a:buFont typeface="Arial"/>
              <a:buNone/>
            </a:pPr>
            <a:r>
              <a:rPr lang="es-CO" sz="3200" b="0" i="0" u="none" strike="noStrike" cap="none" dirty="0">
                <a:solidFill>
                  <a:srgbClr val="898989"/>
                </a:solidFill>
                <a:latin typeface="Adobe Myungjo Std M" panose="02020600000000000000" pitchFamily="18" charset="-128"/>
                <a:ea typeface="Adobe Myungjo Std M" panose="02020600000000000000" pitchFamily="18" charset="-128"/>
                <a:sym typeface="Calibri"/>
              </a:rPr>
              <a:t>Director: -</a:t>
            </a:r>
            <a:endParaRPr dirty="0">
              <a:latin typeface="Adobe Myungjo Std M" panose="02020600000000000000" pitchFamily="18" charset="-128"/>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3200" b="0" i="0" u="none" strike="noStrike" cap="none" dirty="0">
                <a:solidFill>
                  <a:srgbClr val="898989"/>
                </a:solidFill>
                <a:latin typeface="Adobe Myungjo Std M" panose="02020600000000000000" pitchFamily="18" charset="-128"/>
                <a:ea typeface="Adobe Myungjo Std M" panose="02020600000000000000" pitchFamily="18" charset="-128"/>
                <a:sym typeface="Calibri"/>
              </a:rPr>
              <a:t>ELIYAHU BAYONA BEN YOSEF</a:t>
            </a:r>
            <a:endParaRPr dirty="0">
              <a:latin typeface="Adobe Myungjo Std M" panose="02020600000000000000" pitchFamily="18" charset="-128"/>
              <a:ea typeface="Adobe Myungjo Std M" panose="02020600000000000000" pitchFamily="18" charset="-128"/>
            </a:endParaRPr>
          </a:p>
          <a:p>
            <a:pPr marL="0" marR="0" lvl="0" indent="0" algn="ctr" rtl="0">
              <a:lnSpc>
                <a:spcPct val="90000"/>
              </a:lnSpc>
              <a:spcBef>
                <a:spcPts val="400"/>
              </a:spcBef>
              <a:spcAft>
                <a:spcPts val="0"/>
              </a:spcAft>
              <a:buClr>
                <a:srgbClr val="898989"/>
              </a:buClr>
              <a:buSzPts val="1800"/>
              <a:buFont typeface="Arial"/>
              <a:buNone/>
            </a:pPr>
            <a:r>
              <a:rPr lang="es-CO" sz="1800" b="0" i="0" u="none" strike="noStrike" cap="none" dirty="0">
                <a:solidFill>
                  <a:srgbClr val="898989"/>
                </a:solidFill>
                <a:latin typeface="Adobe Myungjo Std M" panose="02020600000000000000" pitchFamily="18" charset="-128"/>
                <a:ea typeface="Adobe Myungjo Std M" panose="02020600000000000000" pitchFamily="18" charset="-128"/>
                <a:sym typeface="Calibri"/>
              </a:rPr>
              <a:t>12 de Av 5778  –  Julio 24, 2018 Monsey New York</a:t>
            </a:r>
            <a:endParaRPr sz="1800" b="0" i="0" u="none" strike="noStrike" cap="none" dirty="0">
              <a:solidFill>
                <a:srgbClr val="898989"/>
              </a:solidFill>
              <a:latin typeface="Adobe Myungjo Std M" panose="02020600000000000000" pitchFamily="18" charset="-128"/>
              <a:ea typeface="Adobe Myungjo Std M" panose="02020600000000000000" pitchFamily="18" charset="-128"/>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1997</Words>
  <Application>Microsoft Office PowerPoint</Application>
  <PresentationFormat>On-screen Show (4:3)</PresentationFormat>
  <Paragraphs>165</Paragraphs>
  <Slides>34</Slides>
  <Notes>33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Adobe Myungjo Std M</vt:lpstr>
      <vt:lpstr>Aharoni</vt:lpstr>
      <vt:lpstr>Arial</vt:lpstr>
      <vt:lpstr>Calibri</vt:lpstr>
      <vt:lpstr>Office Theme</vt:lpstr>
      <vt:lpstr> </vt:lpstr>
      <vt:lpstr>PowerPoint Presentation</vt:lpstr>
      <vt:lpstr>PowerPoint Presentation</vt:lpstr>
      <vt:lpstr>CLASES DE KABALÁH 11</vt:lpstr>
      <vt:lpstr>CLASES DE KABALÁH 11</vt:lpstr>
      <vt:lpstr>CLASES DE KABALÁH 11</vt:lpstr>
      <vt:lpstr>CLASES DE KABALÁH 11</vt:lpstr>
      <vt:lpstr>CLASES DE KABALÁH 11</vt:lpstr>
      <vt:lpstr>CLASES DE KABALÁH 11</vt:lpstr>
      <vt:lpstr>CLASES DE KABALÁH 11</vt:lpstr>
      <vt:lpstr>CLASES DE KABALÁH 11</vt:lpstr>
      <vt:lpstr>CLASES DE KABALÁH 11</vt:lpstr>
      <vt:lpstr>CLASES DE KABALÁH 11</vt:lpstr>
      <vt:lpstr>CLASES DE KABALÁH 11</vt:lpstr>
      <vt:lpstr>CLASES DE KABALÁH 11</vt:lpstr>
      <vt:lpstr>CLASES DE KABALÁH 11</vt:lpstr>
      <vt:lpstr>CLASES DE KABALÁH 11</vt:lpstr>
      <vt:lpstr>CLASES DE KABALÁH 11</vt:lpstr>
      <vt:lpstr>CLASES DE KABALÁH 11</vt:lpstr>
      <vt:lpstr>CLASES DE KABALÁH 11</vt:lpstr>
      <vt:lpstr>CLASES DE KABALÁH 11</vt:lpstr>
      <vt:lpstr>CLASES DE KABALÁH 11</vt:lpstr>
      <vt:lpstr>CLASES DE KABALÁH 11</vt:lpstr>
      <vt:lpstr>CLASES DE KABALÁH 11</vt:lpstr>
      <vt:lpstr>CLASES DE KABALÁH 11</vt:lpstr>
      <vt:lpstr>CLASES DE KABALÁH 11</vt:lpstr>
      <vt:lpstr>CLASES DE KABALÁH 11</vt:lpstr>
      <vt:lpstr>CLASES DE KABALÁH 11</vt:lpstr>
      <vt:lpstr>CLASES DE KABALÁH 11</vt:lpstr>
      <vt:lpstr>CLASES DE KABALÁH 11</vt:lpstr>
      <vt:lpstr>CLASES DE KABALÁH 11</vt:lpstr>
      <vt:lpstr>CLASES DE KABALÁH 11</vt:lpstr>
      <vt:lpstr>CLASES DE KABALÁH 11</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 Bayonah</cp:lastModifiedBy>
  <cp:revision>103</cp:revision>
  <dcterms:modified xsi:type="dcterms:W3CDTF">2018-07-27T15:32:13Z</dcterms:modified>
</cp:coreProperties>
</file>