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4"/>
  </p:notesMasterIdLst>
  <p:sldIdLst>
    <p:sldId id="256" r:id="rId2"/>
    <p:sldId id="257" r:id="rId3"/>
    <p:sldId id="451" r:id="rId4"/>
    <p:sldId id="258" r:id="rId5"/>
    <p:sldId id="438" r:id="rId6"/>
    <p:sldId id="439" r:id="rId7"/>
    <p:sldId id="440" r:id="rId8"/>
    <p:sldId id="441" r:id="rId9"/>
    <p:sldId id="442" r:id="rId10"/>
    <p:sldId id="450" r:id="rId11"/>
    <p:sldId id="443" r:id="rId12"/>
    <p:sldId id="444" r:id="rId13"/>
    <p:sldId id="445" r:id="rId14"/>
    <p:sldId id="446" r:id="rId15"/>
    <p:sldId id="447" r:id="rId16"/>
    <p:sldId id="448" r:id="rId17"/>
    <p:sldId id="452"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5" r:id="rId31"/>
    <p:sldId id="466" r:id="rId32"/>
    <p:sldId id="467" r:id="rId33"/>
    <p:sldId id="468" r:id="rId34"/>
    <p:sldId id="469" r:id="rId35"/>
    <p:sldId id="470" r:id="rId36"/>
    <p:sldId id="471" r:id="rId37"/>
    <p:sldId id="472" r:id="rId38"/>
    <p:sldId id="473" r:id="rId39"/>
    <p:sldId id="474" r:id="rId40"/>
    <p:sldId id="475" r:id="rId41"/>
    <p:sldId id="476" r:id="rId42"/>
    <p:sldId id="306" r:id="rId4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1" d="100"/>
          <a:sy n="81" d="100"/>
        </p:scale>
        <p:origin x="11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7" name="Shape 9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98" name="Shape 9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982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00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815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266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477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926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235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93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132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1575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210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551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529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5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803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268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379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815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427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593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297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4217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172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8293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7709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kabbalaonline.org/kabbalah/article_cdo/aid/380651/jewish/Levels-of-Soul-Consciousnes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CO"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a:t>CLASES DE KABALÁH 12</a:t>
            </a:r>
          </a:p>
          <a:p>
            <a:pPr marL="342900" lvl="0" indent="-342900" algn="ctr"/>
            <a:r>
              <a:rPr lang="es-CO" sz="2800" b="1" dirty="0"/>
              <a:t>Los Niveles </a:t>
            </a:r>
            <a:r>
              <a:rPr lang="es-CO" sz="2800" b="1"/>
              <a:t>de Conciencia del Alma</a:t>
            </a:r>
            <a:endParaRPr lang="es-CO" sz="2800" b="1" dirty="0"/>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3200" b="0" i="0" u="none" strike="noStrike" cap="none" dirty="0">
                <a:solidFill>
                  <a:srgbClr val="000000"/>
                </a:solidFill>
                <a:latin typeface="Calibri"/>
                <a:ea typeface="Calibri"/>
                <a:cs typeface="Calibri"/>
                <a:sym typeface="Calibri"/>
              </a:rPr>
              <a:t>Por: Eliyahu </a:t>
            </a:r>
            <a:r>
              <a:rPr lang="es-CO" sz="3200" b="0" i="0" u="none" strike="noStrike" cap="none" dirty="0" err="1">
                <a:solidFill>
                  <a:srgbClr val="000000"/>
                </a:solidFill>
                <a:latin typeface="Calibri"/>
                <a:ea typeface="Calibri"/>
                <a:cs typeface="Calibri"/>
                <a:sym typeface="Calibri"/>
              </a:rPr>
              <a:t>BaYona</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Director Shalom Haverim </a:t>
            </a:r>
            <a:r>
              <a:rPr lang="es-CO" sz="3200" b="0" i="0" u="none" strike="noStrike" cap="none" dirty="0" err="1">
                <a:solidFill>
                  <a:srgbClr val="000000"/>
                </a:solidFill>
                <a:latin typeface="Calibri"/>
                <a:ea typeface="Calibri"/>
                <a:cs typeface="Calibri"/>
                <a:sym typeface="Calibri"/>
              </a:rPr>
              <a:t>Org</a:t>
            </a:r>
            <a:endParaRPr dirty="0"/>
          </a:p>
          <a:p>
            <a:pPr marL="0" marR="0" lvl="0" indent="0" algn="ctr" rtl="0">
              <a:spcBef>
                <a:spcPts val="800"/>
              </a:spcBef>
              <a:spcAft>
                <a:spcPts val="0"/>
              </a:spcAft>
              <a:buNone/>
            </a:pPr>
            <a:r>
              <a:rPr lang="es-CO"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Shape 100"/>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01" name="Shape 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endParaRPr lang="es-CO" dirty="0"/>
          </a:p>
        </p:txBody>
      </p:sp>
      <p:sp>
        <p:nvSpPr>
          <p:cNvPr id="102" name="Shape 102"/>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a:p>
            <a:pPr marL="342900" marR="0" lvl="0" indent="-190500" algn="l" rtl="0">
              <a:spcBef>
                <a:spcPts val="800"/>
              </a:spcBef>
              <a:spcAft>
                <a:spcPts val="0"/>
              </a:spcAft>
              <a:buClr>
                <a:srgbClr val="000000"/>
              </a:buClr>
              <a:buSzPts val="2400"/>
              <a:buFont typeface="Arial"/>
              <a:buNone/>
            </a:pPr>
            <a:endParaRPr sz="2400" b="0" i="1"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E21A8258-D454-4FF9-92C2-61A157BE6B44}"/>
              </a:ext>
            </a:extLst>
          </p:cNvPr>
          <p:cNvPicPr>
            <a:picLocks noChangeAspect="1"/>
          </p:cNvPicPr>
          <p:nvPr/>
        </p:nvPicPr>
        <p:blipFill>
          <a:blip r:embed="rId4"/>
          <a:stretch>
            <a:fillRect/>
          </a:stretch>
        </p:blipFill>
        <p:spPr>
          <a:xfrm>
            <a:off x="2971420" y="0"/>
            <a:ext cx="3201159"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98BC4-50B6-49FC-A656-9F4E6B1CD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456F9A0-5DA8-45C7-B818-0D9CFD33975C}"/>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3D608F40-9E4C-4F29-9204-D53DE0FCE9F0}"/>
              </a:ext>
            </a:extLst>
          </p:cNvPr>
          <p:cNvPicPr>
            <a:picLocks noChangeAspect="1"/>
          </p:cNvPicPr>
          <p:nvPr/>
        </p:nvPicPr>
        <p:blipFill>
          <a:blip r:embed="rId2"/>
          <a:stretch>
            <a:fillRect/>
          </a:stretch>
        </p:blipFill>
        <p:spPr>
          <a:xfrm>
            <a:off x="981523" y="0"/>
            <a:ext cx="7180953" cy="6858000"/>
          </a:xfrm>
          <a:prstGeom prst="rect">
            <a:avLst/>
          </a:prstGeom>
        </p:spPr>
      </p:pic>
    </p:spTree>
    <p:extLst>
      <p:ext uri="{BB962C8B-B14F-4D97-AF65-F5344CB8AC3E}">
        <p14:creationId xmlns:p14="http://schemas.microsoft.com/office/powerpoint/2010/main" val="76636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marL="342900" lvl="0" indent="-342900"/>
            <a:r>
              <a:rPr lang="es-CO" dirty="0">
                <a:latin typeface="Adobe Myungjo Std M" panose="02020600000000000000" pitchFamily="18" charset="-128"/>
                <a:ea typeface="Adobe Myungjo Std M" panose="02020600000000000000" pitchFamily="18" charset="-128"/>
              </a:rPr>
              <a:t>CLASES DE KABALÁH 12</a:t>
            </a: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comprender qué es y qué no es Cabalá, debemos conocer primero principios básicos de Toráh.</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200" i="0" u="none" strike="noStrike" cap="none" dirty="0">
                <a:solidFill>
                  <a:srgbClr val="000000"/>
                </a:solidFill>
                <a:latin typeface="Adobe Myungjo Std M" pitchFamily="18" charset="-128"/>
                <a:ea typeface="Adobe Myungjo Std M" pitchFamily="18" charset="-128"/>
                <a:sym typeface="Calibri"/>
              </a:rPr>
              <a:t>Para una mejor comprensión de la Toráh, nuestros Sabios han divido su estudio en 4 Niveles que  nemotécnicamente se les denomina PARDES </a:t>
            </a:r>
            <a:r>
              <a:rPr lang="es-CO" sz="2200" i="0" u="none" strike="noStrike" cap="none" dirty="0" err="1">
                <a:solidFill>
                  <a:srgbClr val="000000"/>
                </a:solidFill>
                <a:latin typeface="Adobe Myungjo Std M" pitchFamily="18" charset="-128"/>
                <a:ea typeface="Adobe Myungjo Std M" pitchFamily="18" charset="-128"/>
                <a:sym typeface="Calibri"/>
              </a:rPr>
              <a:t>פרדס</a:t>
            </a:r>
            <a:r>
              <a:rPr lang="es-CO" sz="2200" i="0" u="none" strike="noStrike" cap="none" dirty="0">
                <a:solidFill>
                  <a:srgbClr val="000000"/>
                </a:solidFill>
                <a:latin typeface="Adobe Myungjo Std M" pitchFamily="18" charset="-128"/>
                <a:ea typeface="Adobe Myungjo Std M" pitchFamily="18" charset="-128"/>
                <a:sym typeface="Calibri"/>
              </a:rPr>
              <a:t> :</a:t>
            </a:r>
            <a:endParaRPr sz="2200" dirty="0">
              <a:latin typeface="Adobe Myungjo Std M" pitchFamily="18" charset="-128"/>
              <a:ea typeface="Adobe Myungjo Std M" pitchFamily="18" charset="-128"/>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P= פ Peshat –significado plano, básico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R= ר Remes –Significado insinuado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D= ד </a:t>
            </a:r>
            <a:r>
              <a:rPr lang="es-CO" sz="2400" i="0" u="none" strike="noStrike" cap="none" dirty="0" err="1">
                <a:solidFill>
                  <a:srgbClr val="000000"/>
                </a:solidFill>
                <a:latin typeface="Adobe Myungjo Std M" pitchFamily="18" charset="-128"/>
                <a:ea typeface="Adobe Myungjo Std M" pitchFamily="18" charset="-128"/>
                <a:cs typeface="Aharoni" pitchFamily="2" charset="-79"/>
                <a:sym typeface="Calibri"/>
              </a:rPr>
              <a:t>Derash</a:t>
            </a: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 –Significado interpretativo</a:t>
            </a:r>
            <a:endParaRPr sz="2400" dirty="0">
              <a:latin typeface="Adobe Myungjo Std M" pitchFamily="18" charset="-128"/>
              <a:ea typeface="Adobe Myungjo Std M" pitchFamily="18" charset="-128"/>
              <a:cs typeface="Aharoni" pitchFamily="2" charset="-79"/>
            </a:endParaRPr>
          </a:p>
          <a:p>
            <a:pPr marL="342900" marR="0" lvl="0" indent="-342900" algn="l" rtl="0">
              <a:spcBef>
                <a:spcPts val="800"/>
              </a:spcBef>
              <a:spcAft>
                <a:spcPts val="0"/>
              </a:spcAft>
              <a:buClr>
                <a:srgbClr val="000000"/>
              </a:buClr>
              <a:buSzPts val="2600"/>
              <a:buFont typeface="Arial"/>
              <a:buChar char="•"/>
            </a:pPr>
            <a:r>
              <a:rPr lang="es-CO" sz="2400" i="0" u="none" strike="noStrike" cap="none" dirty="0">
                <a:solidFill>
                  <a:srgbClr val="000000"/>
                </a:solidFill>
                <a:latin typeface="Adobe Myungjo Std M" pitchFamily="18" charset="-128"/>
                <a:ea typeface="Adobe Myungjo Std M" pitchFamily="18" charset="-128"/>
                <a:cs typeface="Aharoni" pitchFamily="2" charset="-79"/>
                <a:sym typeface="Calibri"/>
              </a:rPr>
              <a:t>S= ס Sod –Secreto –Significado esotérico, místico</a:t>
            </a:r>
            <a:endParaRPr sz="2400" dirty="0">
              <a:latin typeface="Adobe Myungjo Std M" pitchFamily="18" charset="-128"/>
              <a:ea typeface="Adobe Myungjo Std M" pitchFamily="18" charset="-128"/>
              <a:cs typeface="Aharoni" pitchFamily="2" charset="-79"/>
            </a:endParaRPr>
          </a:p>
          <a:p>
            <a:pPr marL="342900" marR="0" lvl="0" indent="-165100" algn="l" rtl="0">
              <a:spcBef>
                <a:spcPts val="80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a:t>
            </a:r>
            <a:r>
              <a:rPr lang="es-ES" sz="1800" dirty="0" err="1">
                <a:latin typeface="Adobe Myungjo Std M" panose="02020600000000000000" pitchFamily="18" charset="-128"/>
                <a:ea typeface="Adobe Myungjo Std M" panose="02020600000000000000" pitchFamily="18" charset="-128"/>
              </a:rPr>
              <a:t>Moshe</a:t>
            </a:r>
            <a:r>
              <a:rPr lang="es-ES" sz="1800" dirty="0">
                <a:latin typeface="Adobe Myungjo Std M" panose="02020600000000000000" pitchFamily="18" charset="-128"/>
                <a:ea typeface="Adobe Myungjo Std M" panose="02020600000000000000" pitchFamily="18" charset="-128"/>
              </a:rPr>
              <a:t>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El alma divina implica cinco niveles ascendentes de conciencia</a:t>
            </a:r>
          </a:p>
          <a:p>
            <a:r>
              <a:rPr lang="es-ES" sz="2800" dirty="0">
                <a:latin typeface="Adobe Myungjo Std M" panose="02020600000000000000" pitchFamily="18" charset="-128"/>
                <a:ea typeface="Adobe Myungjo Std M" panose="02020600000000000000" pitchFamily="18" charset="-128"/>
              </a:rPr>
              <a:t>El alma divina es una esencia indivisible inseparablemente ligada a Di-s, como dice el versículo, "</a:t>
            </a:r>
            <a:r>
              <a:rPr lang="es-CO" sz="2800" dirty="0">
                <a:latin typeface="Adobe Myungjo Std M" panose="02020600000000000000" pitchFamily="18" charset="-128"/>
                <a:ea typeface="Adobe Myungjo Std M" panose="02020600000000000000" pitchFamily="18" charset="-128"/>
              </a:rPr>
              <a:t>Porque la porción del Eterno es su pueblo; Jacob es parte de su herencia.</a:t>
            </a:r>
            <a:endParaRPr lang="en-US" sz="2800" dirty="0">
              <a:latin typeface="Adobe Myungjo Std M" panose="02020600000000000000" pitchFamily="18" charset="-128"/>
              <a:ea typeface="Adobe Myungjo Std M" panose="02020600000000000000" pitchFamily="18" charset="-128"/>
            </a:endParaRPr>
          </a:p>
          <a:p>
            <a:r>
              <a:rPr lang="es-CO" sz="2800" b="1" dirty="0">
                <a:latin typeface="Adobe Myungjo Std M" panose="02020600000000000000" pitchFamily="18" charset="-128"/>
                <a:ea typeface="Adobe Myungjo Std M" panose="02020600000000000000" pitchFamily="18" charset="-128"/>
              </a:rPr>
              <a:t>Ki </a:t>
            </a:r>
            <a:r>
              <a:rPr lang="es-CO" sz="2800" b="1" dirty="0" err="1">
                <a:latin typeface="Adobe Myungjo Std M" panose="02020600000000000000" pitchFamily="18" charset="-128"/>
                <a:ea typeface="Adobe Myungjo Std M" panose="02020600000000000000" pitchFamily="18" charset="-128"/>
              </a:rPr>
              <a:t>jelek</a:t>
            </a:r>
            <a:r>
              <a:rPr lang="es-CO" sz="2800" b="1" dirty="0">
                <a:latin typeface="Adobe Myungjo Std M" panose="02020600000000000000" pitchFamily="18" charset="-128"/>
                <a:ea typeface="Adobe Myungjo Std M" panose="02020600000000000000" pitchFamily="18" charset="-128"/>
              </a:rPr>
              <a:t> Adonay amo </a:t>
            </a:r>
            <a:r>
              <a:rPr lang="es-CO" sz="2800" b="1" dirty="0" err="1">
                <a:latin typeface="Adobe Myungjo Std M" panose="02020600000000000000" pitchFamily="18" charset="-128"/>
                <a:ea typeface="Adobe Myungjo Std M" panose="02020600000000000000" pitchFamily="18" charset="-128"/>
              </a:rPr>
              <a:t>Ya'akov</a:t>
            </a:r>
            <a:r>
              <a:rPr lang="es-CO" sz="2800" b="1" dirty="0">
                <a:latin typeface="Adobe Myungjo Std M" panose="02020600000000000000" pitchFamily="18" charset="-128"/>
                <a:ea typeface="Adobe Myungjo Std M" panose="02020600000000000000" pitchFamily="18" charset="-128"/>
              </a:rPr>
              <a:t> </a:t>
            </a:r>
            <a:r>
              <a:rPr lang="es-CO" sz="2800" b="1" dirty="0" err="1">
                <a:latin typeface="Adobe Myungjo Std M" panose="02020600000000000000" pitchFamily="18" charset="-128"/>
                <a:ea typeface="Adobe Myungjo Std M" panose="02020600000000000000" pitchFamily="18" charset="-128"/>
              </a:rPr>
              <a:t>jevel</a:t>
            </a:r>
            <a:r>
              <a:rPr lang="es-CO" sz="2800" b="1" dirty="0">
                <a:latin typeface="Adobe Myungjo Std M" panose="02020600000000000000" pitchFamily="18" charset="-128"/>
                <a:ea typeface="Adobe Myungjo Std M" panose="02020600000000000000" pitchFamily="18" charset="-128"/>
              </a:rPr>
              <a:t> </a:t>
            </a:r>
            <a:r>
              <a:rPr lang="es-CO" sz="2800" b="1" dirty="0" err="1">
                <a:latin typeface="Adobe Myungjo Std M" panose="02020600000000000000" pitchFamily="18" charset="-128"/>
                <a:ea typeface="Adobe Myungjo Std M" panose="02020600000000000000" pitchFamily="18" charset="-128"/>
              </a:rPr>
              <a:t>najalato</a:t>
            </a:r>
            <a:r>
              <a:rPr lang="es-CO" sz="2800" b="1" dirty="0">
                <a:latin typeface="Adobe Myungjo Std M" panose="02020600000000000000" pitchFamily="18" charset="-128"/>
                <a:ea typeface="Adobe Myungjo Std M" panose="02020600000000000000" pitchFamily="18" charset="-128"/>
              </a:rPr>
              <a:t>. </a:t>
            </a:r>
            <a:r>
              <a:rPr lang="es-ES" sz="2800" dirty="0">
                <a:latin typeface="Adobe Myungjo Std M" panose="02020600000000000000" pitchFamily="18" charset="-128"/>
                <a:ea typeface="Adobe Myungjo Std M" panose="02020600000000000000" pitchFamily="18" charset="-128"/>
              </a:rPr>
              <a:t>" (Deuteronomio 32: 9) </a:t>
            </a:r>
          </a:p>
        </p:txBody>
      </p:sp>
    </p:spTree>
    <p:extLst>
      <p:ext uri="{BB962C8B-B14F-4D97-AF65-F5344CB8AC3E}">
        <p14:creationId xmlns:p14="http://schemas.microsoft.com/office/powerpoint/2010/main" val="383134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p>
          <a:p>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Y como el Rabino Shimon bar Yohai dice sobre sí mismo: "Mi alma es uno con Él, como una sola llama, que se une a Él ". </a:t>
            </a:r>
          </a:p>
        </p:txBody>
      </p:sp>
    </p:spTree>
    <p:extLst>
      <p:ext uri="{BB962C8B-B14F-4D97-AF65-F5344CB8AC3E}">
        <p14:creationId xmlns:p14="http://schemas.microsoft.com/office/powerpoint/2010/main" val="147078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Sin embargo, como emana del Infinito - el Ein Sof - eventualmente para ser revestido en el cuerpo físico, el alma desciende a través de los cinco mundos mencionados, dejando una raíz en cada uno de los mundos, hasta que se viste en un cuerpo físico . </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664777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Según la Cabalá, la creación se compone de cinco categorías principales de conciencia, llamadas mundos o universos.</a:t>
            </a:r>
          </a:p>
          <a:p>
            <a:r>
              <a:rPr lang="es-ES" dirty="0">
                <a:latin typeface="Adobe Myungjo Std M" panose="02020600000000000000" pitchFamily="18" charset="-128"/>
                <a:ea typeface="Adobe Myungjo Std M" panose="02020600000000000000" pitchFamily="18" charset="-128"/>
              </a:rPr>
              <a:t>No son universos separados, sino que son concéntricos, uno dentro del otro. </a:t>
            </a:r>
          </a:p>
        </p:txBody>
      </p:sp>
    </p:spTree>
    <p:extLst>
      <p:ext uri="{BB962C8B-B14F-4D97-AF65-F5344CB8AC3E}">
        <p14:creationId xmlns:p14="http://schemas.microsoft.com/office/powerpoint/2010/main" val="2352769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2800" dirty="0">
                <a:latin typeface="Adobe Myungjo Std M" panose="02020600000000000000" pitchFamily="18" charset="-128"/>
                <a:ea typeface="Adobe Myungjo Std M" panose="02020600000000000000" pitchFamily="18" charset="-128"/>
              </a:rPr>
              <a:t>Asiyá es el mundo de la fisicalidad;</a:t>
            </a:r>
          </a:p>
          <a:p>
            <a:r>
              <a:rPr lang="es-ES" sz="2800" dirty="0">
                <a:latin typeface="Adobe Myungjo Std M" panose="02020600000000000000" pitchFamily="18" charset="-128"/>
                <a:ea typeface="Adobe Myungjo Std M" panose="02020600000000000000" pitchFamily="18" charset="-128"/>
              </a:rPr>
              <a:t>Yetzirá, el mundo de las emociones; </a:t>
            </a:r>
          </a:p>
          <a:p>
            <a:r>
              <a:rPr lang="es-ES" sz="2800" dirty="0">
                <a:latin typeface="Adobe Myungjo Std M" panose="02020600000000000000" pitchFamily="18" charset="-128"/>
                <a:ea typeface="Adobe Myungjo Std M" panose="02020600000000000000" pitchFamily="18" charset="-128"/>
              </a:rPr>
              <a:t>Beriyá, el mundo del intelecto; </a:t>
            </a:r>
          </a:p>
          <a:p>
            <a:r>
              <a:rPr lang="es-ES" sz="2800" dirty="0">
                <a:latin typeface="Adobe Myungjo Std M" panose="02020600000000000000" pitchFamily="18" charset="-128"/>
                <a:ea typeface="Adobe Myungjo Std M" panose="02020600000000000000" pitchFamily="18" charset="-128"/>
              </a:rPr>
              <a:t>Atzilut, el mundo del espíritu; y </a:t>
            </a:r>
          </a:p>
          <a:p>
            <a:r>
              <a:rPr lang="es-ES" sz="2800" dirty="0">
                <a:latin typeface="Adobe Myungjo Std M" panose="02020600000000000000" pitchFamily="18" charset="-128"/>
                <a:ea typeface="Adobe Myungjo Std M" panose="02020600000000000000" pitchFamily="18" charset="-128"/>
              </a:rPr>
              <a:t>Adam Kadmón, la fuente primordial. </a:t>
            </a:r>
          </a:p>
          <a:p>
            <a:r>
              <a:rPr lang="es-ES" sz="2800" dirty="0">
                <a:latin typeface="Adobe Myungjo Std M" panose="02020600000000000000" pitchFamily="18" charset="-128"/>
                <a:ea typeface="Adobe Myungjo Std M" panose="02020600000000000000" pitchFamily="18" charset="-128"/>
              </a:rPr>
              <a:t>Aunque damos diferentes nombres a los mundos, en realidad no están separados el uno del otro.</a:t>
            </a:r>
          </a:p>
        </p:txBody>
      </p:sp>
    </p:spTree>
    <p:extLst>
      <p:ext uri="{BB962C8B-B14F-4D97-AF65-F5344CB8AC3E}">
        <p14:creationId xmlns:p14="http://schemas.microsoft.com/office/powerpoint/2010/main" val="1664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11</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pic>
        <p:nvPicPr>
          <p:cNvPr id="2" name="Picture 1">
            <a:extLst>
              <a:ext uri="{FF2B5EF4-FFF2-40B4-BE49-F238E27FC236}">
                <a16:creationId xmlns:a16="http://schemas.microsoft.com/office/drawing/2014/main" id="{374527C2-5754-4B1F-9075-D409FC05A298}"/>
              </a:ext>
            </a:extLst>
          </p:cNvPr>
          <p:cNvPicPr>
            <a:picLocks noChangeAspect="1"/>
          </p:cNvPicPr>
          <p:nvPr/>
        </p:nvPicPr>
        <p:blipFill>
          <a:blip r:embed="rId4"/>
          <a:stretch>
            <a:fillRect/>
          </a:stretch>
        </p:blipFill>
        <p:spPr>
          <a:xfrm>
            <a:off x="981523" y="0"/>
            <a:ext cx="7180953" cy="6858000"/>
          </a:xfrm>
          <a:prstGeom prst="rect">
            <a:avLst/>
          </a:prstGeom>
        </p:spPr>
      </p:pic>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sz="28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539944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Por lo tanto, hay cinco niveles del alma, o niveles de conciencia de Dios, que corresponden a los diversos planos de la realidad, o niveles de revelación / ocultación divina manifestados en cada uno de los mundos.</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777662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El alma encerrada dentro del cuerpo es un reflejo de la Forma Divina, llamada tzelem, o tzelem Elokim. Este tzelem Elokim puede describirse como el molde espiritual de la forma física del hombre, uniendo su cuerpo y su alma. </a:t>
            </a:r>
          </a:p>
        </p:txBody>
      </p:sp>
    </p:spTree>
    <p:extLst>
      <p:ext uri="{BB962C8B-B14F-4D97-AF65-F5344CB8AC3E}">
        <p14:creationId xmlns:p14="http://schemas.microsoft.com/office/powerpoint/2010/main" val="1598110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Este molde se deriva de la configuración de las sefirot, que estructuran los mundos a través de los cuales el alma desciende en su viaje hacia el cuerpo. ... el hombre incluye toda la Creación dentro de él ...</a:t>
            </a:r>
          </a:p>
        </p:txBody>
      </p:sp>
    </p:spTree>
    <p:extLst>
      <p:ext uri="{BB962C8B-B14F-4D97-AF65-F5344CB8AC3E}">
        <p14:creationId xmlns:p14="http://schemas.microsoft.com/office/powerpoint/2010/main" val="135582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sz="3000" dirty="0">
                <a:latin typeface="Adobe Myungjo Std M" panose="02020600000000000000" pitchFamily="18" charset="-128"/>
                <a:ea typeface="Adobe Myungjo Std M" panose="02020600000000000000" pitchFamily="18" charset="-128"/>
              </a:rPr>
              <a:t>Al mismo tiempo que la dimensión externa del alma refleja la configuración de las sefirot, la dimensión interna del alma refleja la Luz Infinita, que ilumina las sefirot. </a:t>
            </a:r>
          </a:p>
          <a:p>
            <a:r>
              <a:rPr lang="es-ES" sz="3000" dirty="0">
                <a:latin typeface="Adobe Myungjo Std M" panose="02020600000000000000" pitchFamily="18" charset="-128"/>
                <a:ea typeface="Adobe Myungjo Std M" panose="02020600000000000000" pitchFamily="18" charset="-128"/>
              </a:rPr>
              <a:t>Esta reflexión se llama </a:t>
            </a:r>
            <a:r>
              <a:rPr lang="es-ES" sz="3000" b="1" dirty="0">
                <a:latin typeface="Adobe Myungjo Std M" panose="02020600000000000000" pitchFamily="18" charset="-128"/>
                <a:ea typeface="Adobe Myungjo Std M" panose="02020600000000000000" pitchFamily="18" charset="-128"/>
              </a:rPr>
              <a:t>demut</a:t>
            </a:r>
            <a:r>
              <a:rPr lang="es-ES" sz="3000" dirty="0">
                <a:latin typeface="Adobe Myungjo Std M" panose="02020600000000000000" pitchFamily="18" charset="-128"/>
                <a:ea typeface="Adobe Myungjo Std M" panose="02020600000000000000" pitchFamily="18" charset="-128"/>
              </a:rPr>
              <a:t>(revelado) </a:t>
            </a:r>
            <a:r>
              <a:rPr lang="es-ES" sz="3000" b="1" dirty="0">
                <a:latin typeface="Adobe Myungjo Std M" panose="02020600000000000000" pitchFamily="18" charset="-128"/>
                <a:ea typeface="Adobe Myungjo Std M" panose="02020600000000000000" pitchFamily="18" charset="-128"/>
              </a:rPr>
              <a:t>Elokim</a:t>
            </a:r>
            <a:r>
              <a:rPr lang="es-ES" sz="3000" dirty="0">
                <a:latin typeface="Adobe Myungjo Std M" panose="02020600000000000000" pitchFamily="18" charset="-128"/>
                <a:ea typeface="Adobe Myungjo Std M" panose="02020600000000000000" pitchFamily="18" charset="-128"/>
              </a:rPr>
              <a:t> (la imagen de Dios). </a:t>
            </a:r>
          </a:p>
        </p:txBody>
      </p:sp>
    </p:spTree>
    <p:extLst>
      <p:ext uri="{BB962C8B-B14F-4D97-AF65-F5344CB8AC3E}">
        <p14:creationId xmlns:p14="http://schemas.microsoft.com/office/powerpoint/2010/main" val="1642463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Así, el hombre incluye toda la Creación dentro de él, desde la espiritualidad más elevada hasta la corporalidad más mundana.</a:t>
            </a:r>
          </a:p>
          <a:p>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313491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dirty="0">
                <a:latin typeface="Adobe Myungjo Std M" panose="02020600000000000000" pitchFamily="18" charset="-128"/>
                <a:ea typeface="Adobe Myungjo Std M" panose="02020600000000000000" pitchFamily="18" charset="-128"/>
              </a:rPr>
              <a:t>Visto desde el punto de vista del servicio del hombre a Di-s, estos niveles de alma se pueden describir como cinco niveles ascendentes de conciencia y comunión con Di-s. Se llaman (en orden ascendente) Néfesh, R</a:t>
            </a:r>
            <a:r>
              <a:rPr lang="es-MX" dirty="0">
                <a:latin typeface="Adobe Myungjo Std M" panose="02020600000000000000" pitchFamily="18" charset="-128"/>
                <a:ea typeface="Adobe Myungjo Std M" panose="02020600000000000000" pitchFamily="18" charset="-128"/>
              </a:rPr>
              <a:t>u</a:t>
            </a:r>
            <a:r>
              <a:rPr lang="es-ES" dirty="0">
                <a:latin typeface="Adobe Myungjo Std M" panose="02020600000000000000" pitchFamily="18" charset="-128"/>
                <a:ea typeface="Adobe Myungjo Std M" panose="02020600000000000000" pitchFamily="18" charset="-128"/>
              </a:rPr>
              <a:t>aj, Nesham</a:t>
            </a:r>
            <a:r>
              <a:rPr lang="es-CO" dirty="0">
                <a:latin typeface="Adobe Myungjo Std M" panose="02020600000000000000" pitchFamily="18" charset="-128"/>
                <a:ea typeface="Adobe Myungjo Std M" panose="02020600000000000000" pitchFamily="18" charset="-128"/>
              </a:rPr>
              <a:t>á</a:t>
            </a:r>
            <a:r>
              <a:rPr lang="es-ES" dirty="0">
                <a:latin typeface="Adobe Myungjo Std M" panose="02020600000000000000" pitchFamily="18" charset="-128"/>
                <a:ea typeface="Adobe Myungjo Std M" panose="02020600000000000000" pitchFamily="18" charset="-128"/>
              </a:rPr>
              <a:t>, Jayá y Yejidá. </a:t>
            </a:r>
            <a:endParaRPr lang="en-U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4136394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r>
              <a:rPr lang="es-ES" sz="1800" b="1" dirty="0">
                <a:latin typeface="Adobe Myungjo Std M" panose="02020600000000000000" pitchFamily="18" charset="-128"/>
                <a:ea typeface="Adobe Myungjo Std M" panose="02020600000000000000" pitchFamily="18" charset="-128"/>
              </a:rPr>
              <a:t>LOS NIVELES DE CONCIENCIA DEL ALMA</a:t>
            </a:r>
          </a:p>
          <a:p>
            <a:r>
              <a:rPr lang="es-ES" sz="1800" dirty="0">
                <a:latin typeface="Adobe Myungjo Std M" panose="02020600000000000000" pitchFamily="18" charset="-128"/>
                <a:ea typeface="Adobe Myungjo Std M" panose="02020600000000000000" pitchFamily="18" charset="-128"/>
              </a:rPr>
              <a:t>De las enseñanzas del rabino Moshé Miller y otras fuentes</a:t>
            </a:r>
            <a:endParaRPr lang="es-ES" dirty="0">
              <a:latin typeface="Adobe Myungjo Std M" panose="02020600000000000000" pitchFamily="18" charset="-128"/>
              <a:ea typeface="Adobe Myungjo Std M" panose="02020600000000000000" pitchFamily="18" charset="-128"/>
            </a:endParaRPr>
          </a:p>
          <a:p>
            <a:r>
              <a:rPr lang="es-ES" b="1" dirty="0">
                <a:latin typeface="Adobe Myungjo Std M" panose="02020600000000000000" pitchFamily="18" charset="-128"/>
                <a:ea typeface="Adobe Myungjo Std M" panose="02020600000000000000" pitchFamily="18" charset="-128"/>
              </a:rPr>
              <a:t>Néfesh</a:t>
            </a:r>
          </a:p>
          <a:p>
            <a:r>
              <a:rPr lang="es-ES" dirty="0">
                <a:latin typeface="Adobe Myungjo Std M" panose="02020600000000000000" pitchFamily="18" charset="-128"/>
                <a:ea typeface="Adobe Myungjo Std M" panose="02020600000000000000" pitchFamily="18" charset="-128"/>
              </a:rPr>
              <a:t>Néfesh, el nivel más bajo de conciencia, es la conciencia del cuerpo físico y del mundo físico, el mundo de Asiyá: el mundo de la acción. </a:t>
            </a:r>
          </a:p>
        </p:txBody>
      </p:sp>
    </p:spTree>
    <p:extLst>
      <p:ext uri="{BB962C8B-B14F-4D97-AF65-F5344CB8AC3E}">
        <p14:creationId xmlns:p14="http://schemas.microsoft.com/office/powerpoint/2010/main" val="1749139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Néfesh</a:t>
            </a:r>
          </a:p>
          <a:p>
            <a:r>
              <a:rPr lang="es-ES" sz="2800" dirty="0">
                <a:latin typeface="Adobe Myungjo Std M" panose="02020600000000000000" pitchFamily="18" charset="-128"/>
                <a:ea typeface="Adobe Myungjo Std M" panose="02020600000000000000" pitchFamily="18" charset="-128"/>
              </a:rPr>
              <a:t>Sin embargo, esta conciencia del cuerpo físico no es conciencia en un sentido pasivo; es meramente una observación de los hechos. </a:t>
            </a:r>
          </a:p>
          <a:p>
            <a:r>
              <a:rPr lang="es-ES" sz="2800" dirty="0">
                <a:latin typeface="Adobe Myungjo Std M" panose="02020600000000000000" pitchFamily="18" charset="-128"/>
                <a:ea typeface="Adobe Myungjo Std M" panose="02020600000000000000" pitchFamily="18" charset="-128"/>
              </a:rPr>
              <a:t>Por el contrario, el Néfesh es, de hecho, la fuerza vital del cuerpo, y es precisamente porque es la fuerza vital del cuerpo que el Néfesh tiene una conciencia del cuerpo. </a:t>
            </a:r>
          </a:p>
        </p:txBody>
      </p:sp>
    </p:spTree>
    <p:extLst>
      <p:ext uri="{BB962C8B-B14F-4D97-AF65-F5344CB8AC3E}">
        <p14:creationId xmlns:p14="http://schemas.microsoft.com/office/powerpoint/2010/main" val="4123579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Néfesh</a:t>
            </a:r>
          </a:p>
          <a:p>
            <a:r>
              <a:rPr lang="es-ES" dirty="0">
                <a:latin typeface="Adobe Myungjo Std M" panose="02020600000000000000" pitchFamily="18" charset="-128"/>
                <a:ea typeface="Adobe Myungjo Std M" panose="02020600000000000000" pitchFamily="18" charset="-128"/>
              </a:rPr>
              <a:t>Esta conciencia física es el resultado de enmallar a Néfesh con el cuerpo. </a:t>
            </a:r>
          </a:p>
          <a:p>
            <a:r>
              <a:rPr lang="es-ES" dirty="0">
                <a:latin typeface="Adobe Myungjo Std M" panose="02020600000000000000" pitchFamily="18" charset="-128"/>
                <a:ea typeface="Adobe Myungjo Std M" panose="02020600000000000000" pitchFamily="18" charset="-128"/>
              </a:rPr>
              <a:t>Ahora, aunque Néfesh es la fuerza vital del cuerpo, esto no significa que Néfesh crea el cuerpo. </a:t>
            </a:r>
          </a:p>
          <a:p>
            <a:r>
              <a:rPr lang="es-ES" dirty="0">
                <a:latin typeface="Adobe Myungjo Std M" panose="02020600000000000000" pitchFamily="18" charset="-128"/>
                <a:ea typeface="Adobe Myungjo Std M" panose="02020600000000000000" pitchFamily="18" charset="-128"/>
              </a:rPr>
              <a:t>El cuerpo fue y es creado por Di-s, como todo lo demás. </a:t>
            </a:r>
          </a:p>
        </p:txBody>
      </p:sp>
    </p:spTree>
    <p:extLst>
      <p:ext uri="{BB962C8B-B14F-4D97-AF65-F5344CB8AC3E}">
        <p14:creationId xmlns:p14="http://schemas.microsoft.com/office/powerpoint/2010/main" val="1317049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Néfesh</a:t>
            </a:r>
          </a:p>
          <a:p>
            <a:r>
              <a:rPr lang="es-ES" dirty="0">
                <a:latin typeface="Adobe Myungjo Std M" panose="02020600000000000000" pitchFamily="18" charset="-128"/>
                <a:ea typeface="Adobe Myungjo Std M" panose="02020600000000000000" pitchFamily="18" charset="-128"/>
              </a:rPr>
              <a:t>Después de que Di-s creó el cuerpo de Adán "del polvo de la tierra", sopló en Adán el aliento de la vida (véase Bereshit 2: 7). </a:t>
            </a:r>
          </a:p>
          <a:p>
            <a:r>
              <a:rPr lang="es-ES" dirty="0">
                <a:latin typeface="Adobe Myungjo Std M" panose="02020600000000000000" pitchFamily="18" charset="-128"/>
                <a:ea typeface="Adobe Myungjo Std M" panose="02020600000000000000" pitchFamily="18" charset="-128"/>
              </a:rPr>
              <a:t>Esta es la Néfesh, la fuerza de vida, que se introdujo en el cuerpo.</a:t>
            </a:r>
          </a:p>
          <a:p>
            <a:endParaRPr lang="es-ES"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94793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Néfesh</a:t>
            </a:r>
          </a:p>
          <a:p>
            <a:r>
              <a:rPr lang="es-ES" sz="3000" dirty="0">
                <a:latin typeface="Adobe Myungjo Std M" panose="02020600000000000000" pitchFamily="18" charset="-128"/>
                <a:ea typeface="Adobe Myungjo Std M" panose="02020600000000000000" pitchFamily="18" charset="-128"/>
              </a:rPr>
              <a:t>Es esta parte de la persona que muere y va a la tumba con el cuerpo. </a:t>
            </a:r>
          </a:p>
          <a:p>
            <a:r>
              <a:rPr lang="es-ES" sz="3000" dirty="0">
                <a:latin typeface="Adobe Myungjo Std M" panose="02020600000000000000" pitchFamily="18" charset="-128"/>
                <a:ea typeface="Adobe Myungjo Std M" panose="02020600000000000000" pitchFamily="18" charset="-128"/>
              </a:rPr>
              <a:t>Al igual que en el mundo de Asiyá, Maljut es la Sefirá dominante, así también en el Néfesh, que corresponde al mundo de </a:t>
            </a:r>
            <a:r>
              <a:rPr lang="es-ES" sz="3000" dirty="0" err="1">
                <a:latin typeface="Adobe Myungjo Std M" panose="02020600000000000000" pitchFamily="18" charset="-128"/>
                <a:ea typeface="Adobe Myungjo Std M" panose="02020600000000000000" pitchFamily="18" charset="-128"/>
              </a:rPr>
              <a:t>Asiya</a:t>
            </a:r>
            <a:r>
              <a:rPr lang="es-ES" sz="3000" dirty="0">
                <a:latin typeface="Adobe Myungjo Std M" panose="02020600000000000000" pitchFamily="18" charset="-128"/>
                <a:ea typeface="Adobe Myungjo Std M" panose="02020600000000000000" pitchFamily="18" charset="-128"/>
              </a:rPr>
              <a:t>, el atributo de Maljut, la acción, es la característica dominante del alma.</a:t>
            </a:r>
          </a:p>
        </p:txBody>
      </p:sp>
    </p:spTree>
    <p:extLst>
      <p:ext uri="{BB962C8B-B14F-4D97-AF65-F5344CB8AC3E}">
        <p14:creationId xmlns:p14="http://schemas.microsoft.com/office/powerpoint/2010/main" val="1511277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Néfesh</a:t>
            </a:r>
          </a:p>
          <a:p>
            <a:r>
              <a:rPr lang="es-ES" sz="3100" dirty="0">
                <a:latin typeface="Adobe Myungjo Std M" panose="02020600000000000000" pitchFamily="18" charset="-128"/>
                <a:ea typeface="Adobe Myungjo Std M" panose="02020600000000000000" pitchFamily="18" charset="-128"/>
              </a:rPr>
              <a:t>El servicio divino asociado con el nivel de Néfesh es el reconocimiento y la sumisión a la autoridad suprema de Di-s, particularmente en referencia al cumplimiento de los mandamientos. Por lo tanto, se llama "aceptar el yugo del cielo" - kabbalat ol maljut shamáyim.</a:t>
            </a: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871795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Rúaj</a:t>
            </a:r>
          </a:p>
          <a:p>
            <a:r>
              <a:rPr lang="es-ES" sz="3100" dirty="0">
                <a:latin typeface="Adobe Myungjo Std M" panose="02020600000000000000" pitchFamily="18" charset="-128"/>
                <a:ea typeface="Adobe Myungjo Std M" panose="02020600000000000000" pitchFamily="18" charset="-128"/>
              </a:rPr>
              <a:t>Rúaj es el siguiente nivel de alma: un plano de conciencia más elevado que el rango de Néfesh. </a:t>
            </a:r>
          </a:p>
          <a:p>
            <a:r>
              <a:rPr lang="es-ES" sz="3100" dirty="0">
                <a:latin typeface="Adobe Myungjo Std M" panose="02020600000000000000" pitchFamily="18" charset="-128"/>
                <a:ea typeface="Adobe Myungjo Std M" panose="02020600000000000000" pitchFamily="18" charset="-128"/>
              </a:rPr>
              <a:t>El mundo (es decir, el nivel de revelación de la Divinidad) correspondiente a Rúaj es el mundo de Yetzirá. </a:t>
            </a:r>
          </a:p>
        </p:txBody>
      </p:sp>
    </p:spTree>
    <p:extLst>
      <p:ext uri="{BB962C8B-B14F-4D97-AF65-F5344CB8AC3E}">
        <p14:creationId xmlns:p14="http://schemas.microsoft.com/office/powerpoint/2010/main" val="2609604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Rúaj</a:t>
            </a:r>
          </a:p>
          <a:p>
            <a:r>
              <a:rPr lang="es-ES" sz="3000" dirty="0">
                <a:latin typeface="Adobe Myungjo Std M" panose="02020600000000000000" pitchFamily="18" charset="-128"/>
                <a:ea typeface="Adobe Myungjo Std M" panose="02020600000000000000" pitchFamily="18" charset="-128"/>
              </a:rPr>
              <a:t>La principal manifestación de Rúaj está en las emociones, así como la actividad principal de las seis sefirot de Zeir Anpin (de Jésed a Yesod) está en el mundo de Yetzirá. </a:t>
            </a:r>
          </a:p>
          <a:p>
            <a:r>
              <a:rPr lang="es-ES" sz="3000" dirty="0">
                <a:latin typeface="Adobe Myungjo Std M" panose="02020600000000000000" pitchFamily="18" charset="-128"/>
                <a:ea typeface="Adobe Myungjo Std M" panose="02020600000000000000" pitchFamily="18" charset="-128"/>
              </a:rPr>
              <a:t>En términos de servicio Divino esto implica despertar las emociones complementarias de amor y admiración de Di-s.</a:t>
            </a:r>
          </a:p>
        </p:txBody>
      </p:sp>
    </p:spTree>
    <p:extLst>
      <p:ext uri="{BB962C8B-B14F-4D97-AF65-F5344CB8AC3E}">
        <p14:creationId xmlns:p14="http://schemas.microsoft.com/office/powerpoint/2010/main" val="2589227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Rúaj</a:t>
            </a:r>
          </a:p>
          <a:p>
            <a:r>
              <a:rPr lang="es-ES" dirty="0">
                <a:latin typeface="Adobe Myungjo Std M" panose="02020600000000000000" pitchFamily="18" charset="-128"/>
                <a:ea typeface="Adobe Myungjo Std M" panose="02020600000000000000" pitchFamily="18" charset="-128"/>
              </a:rPr>
              <a:t>El amor y el temor de Di-s se despiertan al contemplar la energía divina que forma y mantiene el mundo de Yetzirá, y al observar la tremenda anulación de sí mismo de los seres angélicos que lo habitan. </a:t>
            </a: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4175619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Rúaj</a:t>
            </a:r>
          </a:p>
          <a:p>
            <a:r>
              <a:rPr lang="es-ES" dirty="0">
                <a:latin typeface="Adobe Myungjo Std M" panose="02020600000000000000" pitchFamily="18" charset="-128"/>
                <a:ea typeface="Adobe Myungjo Std M" panose="02020600000000000000" pitchFamily="18" charset="-128"/>
              </a:rPr>
              <a:t>Aunque el intelecto puede ser usado extensamente en este nivel de alma, sin embargo, el enfoque principal del intelecto aquí es la contemplación para despertar las emociones. </a:t>
            </a:r>
          </a:p>
        </p:txBody>
      </p:sp>
    </p:spTree>
    <p:extLst>
      <p:ext uri="{BB962C8B-B14F-4D97-AF65-F5344CB8AC3E}">
        <p14:creationId xmlns:p14="http://schemas.microsoft.com/office/powerpoint/2010/main" val="1350983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Rúaj</a:t>
            </a:r>
          </a:p>
          <a:p>
            <a:r>
              <a:rPr lang="es-ES" sz="3100" dirty="0">
                <a:latin typeface="Adobe Myungjo Std M" panose="02020600000000000000" pitchFamily="18" charset="-128"/>
                <a:ea typeface="Adobe Myungjo Std M" panose="02020600000000000000" pitchFamily="18" charset="-128"/>
              </a:rPr>
              <a:t>Los sabios talmúdicos, por lo tanto, se refieren a él como "el trabajo del corazón", a través del cual se llega a amar a Di-s con todo el corazón. </a:t>
            </a:r>
          </a:p>
          <a:p>
            <a:r>
              <a:rPr lang="es-ES" sz="3100" dirty="0">
                <a:latin typeface="Adobe Myungjo Std M" panose="02020600000000000000" pitchFamily="18" charset="-128"/>
                <a:ea typeface="Adobe Myungjo Std M" panose="02020600000000000000" pitchFamily="18" charset="-128"/>
              </a:rPr>
              <a:t>Sin embargo, este es un nivel inferior de amor, ya que se genera al contemplar niveles más bajos de energía creativa de Di-s.</a:t>
            </a: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64485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1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La actividad principal de la Neshamá está en la comprensión conceptual del intelecto, como dice el versículo, "y el alma (nishmat) del Todopoderoso les da entendimiento" (Job 32: 8). </a:t>
            </a:r>
          </a:p>
        </p:txBody>
      </p:sp>
    </p:spTree>
    <p:extLst>
      <p:ext uri="{BB962C8B-B14F-4D97-AF65-F5344CB8AC3E}">
        <p14:creationId xmlns:p14="http://schemas.microsoft.com/office/powerpoint/2010/main" val="1708240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El nivel de Neshamá contempla la manifestación de la energía Divina en el mundo de Beriyá. </a:t>
            </a:r>
          </a:p>
          <a:p>
            <a:r>
              <a:rPr lang="es-ES" sz="3100" dirty="0">
                <a:latin typeface="Adobe Myungjo Std M" panose="02020600000000000000" pitchFamily="18" charset="-128"/>
                <a:ea typeface="Adobe Myungjo Std M" panose="02020600000000000000" pitchFamily="18" charset="-128"/>
              </a:rPr>
              <a:t>Al igual que en el mundo de Beriyá, la Sefirá primaria es Biná, también lo es en el alma: la actividad principal es la comprensión. </a:t>
            </a:r>
          </a:p>
        </p:txBody>
      </p:sp>
    </p:spTree>
    <p:extLst>
      <p:ext uri="{BB962C8B-B14F-4D97-AF65-F5344CB8AC3E}">
        <p14:creationId xmlns:p14="http://schemas.microsoft.com/office/powerpoint/2010/main" val="2141585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A diferencia del mundo de Yetzirá, el mundo de la forma y la relación, el mundo de Beriyá es la energía divina naciente. </a:t>
            </a:r>
          </a:p>
          <a:p>
            <a:r>
              <a:rPr lang="es-ES" sz="3100" dirty="0">
                <a:latin typeface="Adobe Myungjo Std M" panose="02020600000000000000" pitchFamily="18" charset="-128"/>
                <a:ea typeface="Adobe Myungjo Std M" panose="02020600000000000000" pitchFamily="18" charset="-128"/>
              </a:rPr>
              <a:t>Es la noción de surgir de la nada, en lugar de la existencia estructurada y cuantificada. </a:t>
            </a:r>
          </a:p>
        </p:txBody>
      </p:sp>
    </p:spTree>
    <p:extLst>
      <p:ext uri="{BB962C8B-B14F-4D97-AF65-F5344CB8AC3E}">
        <p14:creationId xmlns:p14="http://schemas.microsoft.com/office/powerpoint/2010/main" val="3733609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2800" dirty="0">
                <a:latin typeface="Adobe Myungjo Std M" panose="02020600000000000000" pitchFamily="18" charset="-128"/>
                <a:ea typeface="Adobe Myungjo Std M" panose="02020600000000000000" pitchFamily="18" charset="-128"/>
              </a:rPr>
              <a:t>Por lo tanto, una de las principales meditaciones de Neshamá es el concepto de creación continua (la llegada al ser, lo que viene a ser) y el sustento de la vida y la existencia.</a:t>
            </a:r>
          </a:p>
          <a:p>
            <a:r>
              <a:rPr lang="es-ES" sz="2800" dirty="0">
                <a:latin typeface="Adobe Myungjo Std M" panose="02020600000000000000" pitchFamily="18" charset="-128"/>
                <a:ea typeface="Adobe Myungjo Std M" panose="02020600000000000000" pitchFamily="18" charset="-128"/>
              </a:rPr>
              <a:t>Neshamá analiza los principios subyacentes abstraídos de las categorías de pensamiento que les impone la mente humana y la experiencia humana. </a:t>
            </a:r>
          </a:p>
        </p:txBody>
      </p:sp>
    </p:spTree>
    <p:extLst>
      <p:ext uri="{BB962C8B-B14F-4D97-AF65-F5344CB8AC3E}">
        <p14:creationId xmlns:p14="http://schemas.microsoft.com/office/powerpoint/2010/main" val="3610330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Busca atravesar lo esencial antes que lo efímero. </a:t>
            </a:r>
          </a:p>
          <a:p>
            <a:r>
              <a:rPr lang="es-ES" sz="3100" dirty="0">
                <a:latin typeface="Adobe Myungjo Std M" panose="02020600000000000000" pitchFamily="18" charset="-128"/>
                <a:ea typeface="Adobe Myungjo Std M" panose="02020600000000000000" pitchFamily="18" charset="-128"/>
              </a:rPr>
              <a:t>Una de las señales de que una persona está en este nivel de conciencia es que cuando la mente se enfoca claramente en un concepto Divino apropiado, todos los sentidos se anulan temporalmente.</a:t>
            </a:r>
          </a:p>
        </p:txBody>
      </p:sp>
    </p:spTree>
    <p:extLst>
      <p:ext uri="{BB962C8B-B14F-4D97-AF65-F5344CB8AC3E}">
        <p14:creationId xmlns:p14="http://schemas.microsoft.com/office/powerpoint/2010/main" val="710396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Posteriormente, debido a la abundancia de luz espiritual que uno experimenta en este nivel, las emociones de amor y asombro se despiertan automáticamente, y en una medida mucho mayor que en el nivel anterior, donde se gastaron esfuerzos en despertar las emociones. </a:t>
            </a:r>
          </a:p>
        </p:txBody>
      </p:sp>
    </p:spTree>
    <p:extLst>
      <p:ext uri="{BB962C8B-B14F-4D97-AF65-F5344CB8AC3E}">
        <p14:creationId xmlns:p14="http://schemas.microsoft.com/office/powerpoint/2010/main" val="3744101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000" dirty="0">
                <a:latin typeface="Adobe Myungjo Std M" panose="02020600000000000000" pitchFamily="18" charset="-128"/>
                <a:ea typeface="Adobe Myungjo Std M" panose="02020600000000000000" pitchFamily="18" charset="-128"/>
              </a:rPr>
              <a:t>Esto se refiere en Kabbala como "el rapto del corazón" (re'uta </a:t>
            </a:r>
            <a:r>
              <a:rPr lang="es-ES" sz="3000" dirty="0" err="1">
                <a:latin typeface="Adobe Myungjo Std M" panose="02020600000000000000" pitchFamily="18" charset="-128"/>
                <a:ea typeface="Adobe Myungjo Std M" panose="02020600000000000000" pitchFamily="18" charset="-128"/>
              </a:rPr>
              <a:t>d’libá</a:t>
            </a:r>
            <a:r>
              <a:rPr lang="es-ES" sz="3000" dirty="0">
                <a:latin typeface="Adobe Myungjo Std M" panose="02020600000000000000" pitchFamily="18" charset="-128"/>
                <a:ea typeface="Adobe Myungjo Std M" panose="02020600000000000000" pitchFamily="18" charset="-128"/>
              </a:rPr>
              <a:t>, ver Zohar 2, 93b). </a:t>
            </a:r>
          </a:p>
          <a:p>
            <a:r>
              <a:rPr lang="es-ES" sz="3000" dirty="0">
                <a:latin typeface="Adobe Myungjo Std M" panose="02020600000000000000" pitchFamily="18" charset="-128"/>
                <a:ea typeface="Adobe Myungjo Std M" panose="02020600000000000000" pitchFamily="18" charset="-128"/>
              </a:rPr>
              <a:t>Aquí el corazón realmente desea la Divinidad, y el amor se revela en su plenitud en el corazón. </a:t>
            </a:r>
          </a:p>
          <a:p>
            <a:r>
              <a:rPr lang="es-ES" sz="3000" dirty="0">
                <a:latin typeface="Adobe Myungjo Std M" panose="02020600000000000000" pitchFamily="18" charset="-128"/>
                <a:ea typeface="Adobe Myungjo Std M" panose="02020600000000000000" pitchFamily="18" charset="-128"/>
              </a:rPr>
              <a:t>Esto se menciona en el versículo como amar a Di-s "con toda tu alma". </a:t>
            </a:r>
          </a:p>
        </p:txBody>
      </p:sp>
    </p:spTree>
    <p:extLst>
      <p:ext uri="{BB962C8B-B14F-4D97-AF65-F5344CB8AC3E}">
        <p14:creationId xmlns:p14="http://schemas.microsoft.com/office/powerpoint/2010/main" val="2987119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Neshamá</a:t>
            </a:r>
          </a:p>
          <a:p>
            <a:r>
              <a:rPr lang="es-ES" sz="3100" dirty="0">
                <a:latin typeface="Adobe Myungjo Std M" panose="02020600000000000000" pitchFamily="18" charset="-128"/>
                <a:ea typeface="Adobe Myungjo Std M" panose="02020600000000000000" pitchFamily="18" charset="-128"/>
              </a:rPr>
              <a:t>Esto, por lo tanto, puede describirse como la comunión con Di-s como el Creador de los mundos.</a:t>
            </a:r>
          </a:p>
          <a:p>
            <a:endParaRPr lang="es-ES" sz="3100" dirty="0">
              <a:latin typeface="Adobe Myungjo Std M" panose="02020600000000000000" pitchFamily="18" charset="-128"/>
              <a:ea typeface="Adobe Myungjo Std M" panose="02020600000000000000" pitchFamily="18" charset="-128"/>
            </a:endParaRPr>
          </a:p>
          <a:p>
            <a:r>
              <a:rPr lang="es-ES" sz="3100" b="1" dirty="0">
                <a:latin typeface="Adobe Myungjo Std M" panose="02020600000000000000" pitchFamily="18" charset="-128"/>
                <a:ea typeface="Adobe Myungjo Std M" panose="02020600000000000000" pitchFamily="18" charset="-128"/>
              </a:rPr>
              <a:t>Jaya</a:t>
            </a:r>
          </a:p>
          <a:p>
            <a:r>
              <a:rPr lang="es-ES" sz="3100" dirty="0">
                <a:latin typeface="Adobe Myungjo Std M" panose="02020600000000000000" pitchFamily="18" charset="-128"/>
                <a:ea typeface="Adobe Myungjo Std M" panose="02020600000000000000" pitchFamily="18" charset="-128"/>
              </a:rPr>
              <a:t>El aspecto del alma llamado Jaya contempla la energía Divina del mundo de Atzilut. </a:t>
            </a:r>
          </a:p>
          <a:p>
            <a:pPr marL="25400" indent="0">
              <a:buNone/>
            </a:pP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050005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Jaya</a:t>
            </a:r>
          </a:p>
          <a:p>
            <a:r>
              <a:rPr lang="es-ES" sz="3100" dirty="0">
                <a:latin typeface="Adobe Myungjo Std M" panose="02020600000000000000" pitchFamily="18" charset="-128"/>
                <a:ea typeface="Adobe Myungjo Std M" panose="02020600000000000000" pitchFamily="18" charset="-128"/>
              </a:rPr>
              <a:t>Mientras que la actividad principal del nivel de Neshamá es usar la comprensión intelectual para entrar en comunión con Di-s como el Creador de los mundos, el nivel de Jaya se comunica con Di-s cuando Él trasciende los mundos. </a:t>
            </a:r>
          </a:p>
        </p:txBody>
      </p:sp>
    </p:spTree>
    <p:extLst>
      <p:ext uri="{BB962C8B-B14F-4D97-AF65-F5344CB8AC3E}">
        <p14:creationId xmlns:p14="http://schemas.microsoft.com/office/powerpoint/2010/main" val="3103328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Jaya</a:t>
            </a:r>
          </a:p>
          <a:p>
            <a:r>
              <a:rPr lang="es-ES" sz="3100" dirty="0">
                <a:latin typeface="Adobe Myungjo Std M" panose="02020600000000000000" pitchFamily="18" charset="-128"/>
                <a:ea typeface="Adobe Myungjo Std M" panose="02020600000000000000" pitchFamily="18" charset="-128"/>
              </a:rPr>
              <a:t>Aquí el conocimiento del alma no está en la inmanencia de los atributos Divinos que identifican la naturaleza de la energía Divina manifestada en la Creación, sino en saber lo que Di-s no es, es decir, cómo Él no está limitado o definido por el universo finito. </a:t>
            </a:r>
          </a:p>
        </p:txBody>
      </p:sp>
    </p:spTree>
    <p:extLst>
      <p:ext uri="{BB962C8B-B14F-4D97-AF65-F5344CB8AC3E}">
        <p14:creationId xmlns:p14="http://schemas.microsoft.com/office/powerpoint/2010/main" val="2587680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2000" b="1" dirty="0">
                <a:latin typeface="Adobe Myungjo Std M" panose="02020600000000000000" pitchFamily="18" charset="-128"/>
                <a:ea typeface="Adobe Myungjo Std M" panose="02020600000000000000" pitchFamily="18" charset="-128"/>
              </a:rPr>
              <a:t>Jaya</a:t>
            </a:r>
          </a:p>
          <a:p>
            <a:r>
              <a:rPr lang="es-ES" sz="3100" dirty="0">
                <a:latin typeface="Adobe Myungjo Std M" panose="02020600000000000000" pitchFamily="18" charset="-128"/>
                <a:ea typeface="Adobe Myungjo Std M" panose="02020600000000000000" pitchFamily="18" charset="-128"/>
              </a:rPr>
              <a:t>Así, el alma se funde en un estado de anulación completa del ego. No hay egoísmo ni identidad propia fuera de Di-s. </a:t>
            </a:r>
          </a:p>
          <a:p>
            <a:r>
              <a:rPr lang="es-ES" sz="3100" dirty="0">
                <a:latin typeface="Adobe Myungjo Std M" panose="02020600000000000000" pitchFamily="18" charset="-128"/>
                <a:ea typeface="Adobe Myungjo Std M" panose="02020600000000000000" pitchFamily="18" charset="-128"/>
              </a:rPr>
              <a:t>Jaya se llama amar a Di-s "con todo lo que uno es" (Deuteronomio 6: 5).</a:t>
            </a:r>
          </a:p>
          <a:p>
            <a:r>
              <a:rPr lang="es-ES" sz="3100" dirty="0">
                <a:latin typeface="Adobe Myungjo Std M" panose="02020600000000000000" pitchFamily="18" charset="-128"/>
                <a:ea typeface="Adobe Myungjo Std M" panose="02020600000000000000" pitchFamily="18" charset="-128"/>
              </a:rPr>
              <a:t>Este es el conocimiento de la verdad absoluta de las cosas.</a:t>
            </a: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1888279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3100" b="1" dirty="0">
                <a:latin typeface="Adobe Myungjo Std M" panose="02020600000000000000" pitchFamily="18" charset="-128"/>
                <a:ea typeface="Adobe Myungjo Std M" panose="02020600000000000000" pitchFamily="18" charset="-128"/>
              </a:rPr>
              <a:t>Yejidá</a:t>
            </a:r>
          </a:p>
          <a:p>
            <a:r>
              <a:rPr lang="es-ES" sz="3100" dirty="0">
                <a:latin typeface="Adobe Myungjo Std M" panose="02020600000000000000" pitchFamily="18" charset="-128"/>
                <a:ea typeface="Adobe Myungjo Std M" panose="02020600000000000000" pitchFamily="18" charset="-128"/>
              </a:rPr>
              <a:t>Yejidá corresponde al nivel de alma llamado Adam Kadmón. </a:t>
            </a:r>
          </a:p>
          <a:p>
            <a:r>
              <a:rPr lang="es-ES" sz="3100" dirty="0">
                <a:latin typeface="Adobe Myungjo Std M" panose="02020600000000000000" pitchFamily="18" charset="-128"/>
                <a:ea typeface="Adobe Myungjo Std M" panose="02020600000000000000" pitchFamily="18" charset="-128"/>
              </a:rPr>
              <a:t>Así como el mundo sublime, puro y trascendente de Adam Kadmón, se escinde –divide- y refleja la Luz infinita original (Ohr Ein Sof), también lo hace el nivel de Yejidá. </a:t>
            </a:r>
          </a:p>
        </p:txBody>
      </p:sp>
    </p:spTree>
    <p:extLst>
      <p:ext uri="{BB962C8B-B14F-4D97-AF65-F5344CB8AC3E}">
        <p14:creationId xmlns:p14="http://schemas.microsoft.com/office/powerpoint/2010/main" val="3832451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dirty="0">
                <a:latin typeface="Adobe Myungjo Std M" panose="02020600000000000000" pitchFamily="18" charset="-128"/>
                <a:ea typeface="Adobe Myungjo Std M" panose="02020600000000000000" pitchFamily="18" charset="-128"/>
              </a:rPr>
              <a:t>CLASES DE KABALÁH 12</a:t>
            </a:r>
            <a:endParaRPr sz="44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dirty="0">
                <a:latin typeface="Adobe Myungjo Std M" panose="02020600000000000000" pitchFamily="18" charset="-128"/>
                <a:ea typeface="Adobe Myungjo Std M" panose="02020600000000000000" pitchFamily="18" charset="-128"/>
              </a:rPr>
              <a:t>Yejidá</a:t>
            </a:r>
          </a:p>
          <a:p>
            <a:r>
              <a:rPr lang="es-ES" sz="3100" dirty="0">
                <a:latin typeface="Adobe Myungjo Std M" panose="02020600000000000000" pitchFamily="18" charset="-128"/>
                <a:ea typeface="Adobe Myungjo Std M" panose="02020600000000000000" pitchFamily="18" charset="-128"/>
              </a:rPr>
              <a:t>Esta es la esencia del alma que está vinculada de manera natural e inmutable al Santo. </a:t>
            </a:r>
          </a:p>
          <a:p>
            <a:r>
              <a:rPr lang="es-ES" sz="3100" dirty="0">
                <a:latin typeface="Adobe Myungjo Std M" panose="02020600000000000000" pitchFamily="18" charset="-128"/>
                <a:ea typeface="Adobe Myungjo Std M" panose="02020600000000000000" pitchFamily="18" charset="-128"/>
              </a:rPr>
              <a:t>El rabino Shimon bar Yohai declaró: "A lo largo de los días de mi conexión con este mundo, estaba atado al Santo Bendito Sea Él con un solo nudo ... a la una con Él"; </a:t>
            </a:r>
          </a:p>
        </p:txBody>
      </p:sp>
    </p:spTree>
    <p:extLst>
      <p:ext uri="{BB962C8B-B14F-4D97-AF65-F5344CB8AC3E}">
        <p14:creationId xmlns:p14="http://schemas.microsoft.com/office/powerpoint/2010/main" val="1994303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s-CO" sz="3200" dirty="0">
                <a:latin typeface="Adobe Myungjo Std M" panose="02020600000000000000" pitchFamily="18" charset="-128"/>
                <a:ea typeface="Adobe Myungjo Std M" panose="02020600000000000000" pitchFamily="18" charset="-128"/>
              </a:rPr>
              <a:t>CLASES DE KABALÁH 12</a:t>
            </a:r>
            <a:endParaRPr sz="3200" b="0" i="0" u="none" strike="noStrike" cap="none" dirty="0">
              <a:solidFill>
                <a:srgbClr val="000000"/>
              </a:solidFill>
              <a:latin typeface="Adobe Myungjo Std M" panose="02020600000000000000" pitchFamily="18" charset="-128"/>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800" b="1" dirty="0">
                <a:latin typeface="Adobe Myungjo Std M" panose="02020600000000000000" pitchFamily="18" charset="-128"/>
                <a:ea typeface="Adobe Myungjo Std M" panose="02020600000000000000" pitchFamily="18" charset="-128"/>
              </a:rPr>
              <a:t>Yejidá</a:t>
            </a:r>
          </a:p>
          <a:p>
            <a:r>
              <a:rPr lang="es-ES" sz="3100" dirty="0">
                <a:latin typeface="Adobe Myungjo Std M" panose="02020600000000000000" pitchFamily="18" charset="-128"/>
                <a:ea typeface="Adobe Myungjo Std M" panose="02020600000000000000" pitchFamily="18" charset="-128"/>
              </a:rPr>
              <a:t>Este es el nivel de alma revelada en el momento del autosacrificio o el martirio por el bien de Di-s, Su Torá o Su pueblo.</a:t>
            </a:r>
            <a:endParaRPr lang="en-US" sz="3100" dirty="0">
              <a:latin typeface="Adobe Myungjo Std M" panose="02020600000000000000" pitchFamily="18" charset="-128"/>
              <a:ea typeface="Adobe Myungjo Std M" panose="02020600000000000000" pitchFamily="18" charset="-128"/>
            </a:endParaRPr>
          </a:p>
        </p:txBody>
      </p:sp>
    </p:spTree>
    <p:extLst>
      <p:ext uri="{BB962C8B-B14F-4D97-AF65-F5344CB8AC3E}">
        <p14:creationId xmlns:p14="http://schemas.microsoft.com/office/powerpoint/2010/main" val="392149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Adobe Myungjo Std M" panose="02020600000000000000" pitchFamily="18" charset="-128"/>
                <a:ea typeface="Adobe Myungjo Std M" panose="02020600000000000000" pitchFamily="18" charset="-128"/>
                <a:sym typeface="Calibri"/>
              </a:rPr>
              <a:t>Fuentes: Torah, Talmud, Jewish Concepts, Wikipedia, Kabbalah Online, Zohar, Rambán, Rashí, Maimonides, Bereshit con Rashí, Rabí Shimsom Rafael Hirsch, El Jumash, </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Dr.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Yael</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 </a:t>
            </a:r>
            <a:r>
              <a:rPr lang="es-CO" sz="2000" b="0" i="0" u="none" strike="noStrike" cap="none" dirty="0" err="1">
                <a:solidFill>
                  <a:schemeClr val="dk1"/>
                </a:solidFill>
                <a:latin typeface="Adobe Myungjo Std M" panose="02020600000000000000" pitchFamily="18" charset="-128"/>
                <a:ea typeface="Adobe Myungjo Std M" panose="02020600000000000000" pitchFamily="18" charset="-128"/>
                <a:sym typeface="Calibri"/>
              </a:rPr>
              <a:t>Ziegler</a:t>
            </a:r>
            <a:r>
              <a:rPr lang="es-CO" sz="2000" b="0" i="0" u="none" strike="noStrike" cap="none" dirty="0">
                <a:solidFill>
                  <a:schemeClr val="dk1"/>
                </a:solidFill>
                <a:latin typeface="Adobe Myungjo Std M" panose="02020600000000000000" pitchFamily="18" charset="-128"/>
                <a:ea typeface="Adobe Myungjo Std M" panose="02020600000000000000" pitchFamily="18" charset="-128"/>
                <a:sym typeface="Calibri"/>
              </a:rPr>
              <a:t>.</a:t>
            </a:r>
            <a:endParaRPr dirty="0">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hlinkClick r:id="rId5"/>
              </a:rPr>
              <a:t>http://www.kabbalaonline.org/kabbalah/article_cdo/aid/380651/jewish/Levels-of-Soul-Consciousness.htm</a:t>
            </a:r>
            <a:endParaRPr lang="es-CO" sz="1000" dirty="0">
              <a:solidFill>
                <a:schemeClr val="dk1"/>
              </a:solidFill>
              <a:latin typeface="Adobe Myungjo Std M" panose="02020600000000000000" pitchFamily="18" charset="-128"/>
              <a:ea typeface="Adobe Myungjo Std M" panose="02020600000000000000" pitchFamily="18" charset="-128"/>
            </a:endParaRPr>
          </a:p>
          <a:p>
            <a:pPr marL="0" lvl="0" indent="0">
              <a:lnSpc>
                <a:spcPct val="90000"/>
              </a:lnSpc>
              <a:spcBef>
                <a:spcPts val="500"/>
              </a:spcBef>
              <a:buClr>
                <a:schemeClr val="dk1"/>
              </a:buClr>
              <a:buSzPts val="1000"/>
            </a:pPr>
            <a:r>
              <a:rPr lang="es-CO" sz="1000" dirty="0">
                <a:solidFill>
                  <a:schemeClr val="dk1"/>
                </a:solidFill>
                <a:latin typeface="Adobe Myungjo Std M" panose="02020600000000000000" pitchFamily="18" charset="-128"/>
                <a:ea typeface="Adobe Myungjo Std M" panose="02020600000000000000" pitchFamily="18" charset="-128"/>
              </a:rPr>
              <a:t>https://www.rabbidavidcooper.com/cooper-print-index/2010/11/8/2358-five-dimensions-of-the-soul.html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Derechos Reservados Shalom Haverim </a:t>
            </a:r>
            <a:r>
              <a:rPr lang="es-CO" sz="2800" b="0" i="0" u="none" strike="noStrike" cap="none" dirty="0" err="1">
                <a:solidFill>
                  <a:srgbClr val="898989"/>
                </a:solidFill>
                <a:latin typeface="Adobe Myungjo Std M" panose="02020600000000000000" pitchFamily="18" charset="-128"/>
                <a:ea typeface="Adobe Myungjo Std M" panose="02020600000000000000" pitchFamily="18" charset="-128"/>
                <a:sym typeface="Calibri"/>
              </a:rPr>
              <a:t>Org</a:t>
            </a:r>
            <a:endParaRPr sz="2800"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Adobe Myungjo Std M" panose="02020600000000000000" pitchFamily="18" charset="-128"/>
                <a:ea typeface="Adobe Myungjo Std M" panose="02020600000000000000" pitchFamily="18" charset="-128"/>
                <a:sym typeface="Calibri"/>
                <a:hlinkClick r:id="rId6"/>
              </a:rPr>
              <a:t>http://www.shalomhaverim.org</a:t>
            </a:r>
            <a:endParaRPr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Director: -</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ELIYAHU BAYONA BEN YOSEF</a:t>
            </a:r>
            <a:endParaRPr dirty="0">
              <a:latin typeface="Adobe Myungjo Std M" panose="02020600000000000000" pitchFamily="18" charset="-128"/>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rPr>
              <a:t>19 de Av 5778  –  Julio 31, 2018 Monsey New York</a:t>
            </a:r>
            <a:endParaRPr sz="1800" b="0" i="0" u="none" strike="noStrike" cap="none" dirty="0">
              <a:solidFill>
                <a:srgbClr val="898989"/>
              </a:solidFill>
              <a:latin typeface="Adobe Myungjo Std M" panose="02020600000000000000" pitchFamily="18" charset="-128"/>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2228</Words>
  <Application>Microsoft Office PowerPoint</Application>
  <PresentationFormat>On-screen Show (4:3)</PresentationFormat>
  <Paragraphs>177</Paragraphs>
  <Slides>42</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Adobe Myungjo Std M</vt:lpstr>
      <vt:lpstr>Aharoni</vt:lpstr>
      <vt:lpstr>Arial</vt:lpstr>
      <vt:lpstr>Calibri</vt:lpstr>
      <vt:lpstr>Office Theme</vt:lpstr>
      <vt:lpstr> </vt:lpstr>
      <vt:lpstr>PowerPoint Presentation</vt:lpstr>
      <vt:lpstr>PowerPoint Presentation</vt:lpstr>
      <vt:lpstr>CLASES DE KABALÁH 12</vt:lpstr>
      <vt:lpstr>CLASES DE KABALÁH 12</vt:lpstr>
      <vt:lpstr>CLASES DE KABALÁH 12</vt:lpstr>
      <vt:lpstr>CLASES DE KABALÁH 12</vt:lpstr>
      <vt:lpstr>CLASES DE KABALÁH 12</vt:lpstr>
      <vt:lpstr>CLASES DE KABALÁH 12</vt:lpstr>
      <vt:lpstr>CLASES DE KABALÁH 11</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CLASES DE KABALÁH 12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 Bayonah</cp:lastModifiedBy>
  <cp:revision>108</cp:revision>
  <dcterms:modified xsi:type="dcterms:W3CDTF">2018-08-02T20:39:36Z</dcterms:modified>
</cp:coreProperties>
</file>