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3"/>
  </p:notesMasterIdLst>
  <p:sldIdLst>
    <p:sldId id="256" r:id="rId2"/>
    <p:sldId id="257" r:id="rId3"/>
    <p:sldId id="451" r:id="rId4"/>
    <p:sldId id="258" r:id="rId5"/>
    <p:sldId id="441" r:id="rId6"/>
    <p:sldId id="442" r:id="rId7"/>
    <p:sldId id="450" r:id="rId8"/>
    <p:sldId id="443" r:id="rId9"/>
    <p:sldId id="478" r:id="rId10"/>
    <p:sldId id="479" r:id="rId11"/>
    <p:sldId id="480" r:id="rId12"/>
    <p:sldId id="481" r:id="rId13"/>
    <p:sldId id="482" r:id="rId14"/>
    <p:sldId id="483" r:id="rId15"/>
    <p:sldId id="484" r:id="rId16"/>
    <p:sldId id="485" r:id="rId17"/>
    <p:sldId id="486" r:id="rId18"/>
    <p:sldId id="487" r:id="rId19"/>
    <p:sldId id="488" r:id="rId20"/>
    <p:sldId id="489" r:id="rId21"/>
    <p:sldId id="490" r:id="rId22"/>
    <p:sldId id="491" r:id="rId23"/>
    <p:sldId id="492" r:id="rId24"/>
    <p:sldId id="493" r:id="rId25"/>
    <p:sldId id="494" r:id="rId26"/>
    <p:sldId id="495" r:id="rId27"/>
    <p:sldId id="496" r:id="rId28"/>
    <p:sldId id="497" r:id="rId29"/>
    <p:sldId id="498" r:id="rId30"/>
    <p:sldId id="499" r:id="rId31"/>
    <p:sldId id="500" r:id="rId32"/>
    <p:sldId id="501" r:id="rId33"/>
    <p:sldId id="502" r:id="rId34"/>
    <p:sldId id="503" r:id="rId35"/>
    <p:sldId id="504" r:id="rId36"/>
    <p:sldId id="505" r:id="rId37"/>
    <p:sldId id="506" r:id="rId38"/>
    <p:sldId id="507" r:id="rId39"/>
    <p:sldId id="508" r:id="rId40"/>
    <p:sldId id="509" r:id="rId41"/>
    <p:sldId id="510" r:id="rId42"/>
    <p:sldId id="511" r:id="rId43"/>
    <p:sldId id="512" r:id="rId44"/>
    <p:sldId id="513" r:id="rId45"/>
    <p:sldId id="514" r:id="rId46"/>
    <p:sldId id="515" r:id="rId47"/>
    <p:sldId id="516" r:id="rId48"/>
    <p:sldId id="517" r:id="rId49"/>
    <p:sldId id="518" r:id="rId50"/>
    <p:sldId id="477" r:id="rId51"/>
    <p:sldId id="306" r:id="rId5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3" d="100"/>
          <a:sy n="83" d="100"/>
        </p:scale>
        <p:origin x="108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849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113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7271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403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325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3061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271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759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26712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70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1404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9890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3275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7646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600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9002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199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7310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4425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65502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12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666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915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0103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2059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381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0922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527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6952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2722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1598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920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65853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496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908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003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4541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88893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4115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863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62421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0996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kabbalaonline.org/kabbalah/article_cdo/aid/380651/jewish/Levels-of-Soul-Consciousnes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t>CLASES DE KABALÁH 14</a:t>
            </a:r>
          </a:p>
          <a:p>
            <a:pPr marL="342900" lvl="0" indent="-342900" algn="ctr"/>
            <a:r>
              <a:rPr lang="es-CO" sz="2800" b="1" dirty="0"/>
              <a:t>La Materia y los Niveles del Alma</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a:t>
            </a:r>
            <a:r>
              <a:rPr lang="es-CO" sz="3200" b="0" i="0" u="none" strike="noStrike" cap="none" dirty="0" err="1">
                <a:solidFill>
                  <a:srgbClr val="000000"/>
                </a:solidFill>
                <a:latin typeface="Calibri"/>
                <a:ea typeface="Calibri"/>
                <a:cs typeface="Calibri"/>
                <a:sym typeface="Calibri"/>
              </a:rPr>
              <a:t>BaYona</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a:t>
            </a:r>
            <a:r>
              <a:rPr lang="es-CO" sz="3200" b="0" i="0" u="none" strike="noStrike" cap="none" dirty="0" err="1">
                <a:solidFill>
                  <a:srgbClr val="000000"/>
                </a:solidFill>
                <a:latin typeface="Calibri"/>
                <a:ea typeface="Calibri"/>
                <a:cs typeface="Calibri"/>
                <a:sym typeface="Calibri"/>
              </a:rPr>
              <a:t>Org</a:t>
            </a:r>
            <a:endParaRPr dirty="0"/>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val="76636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600" dirty="0">
                <a:latin typeface="Adobe Myungjo Std M" panose="02020600000000000000" pitchFamily="18" charset="-128"/>
                <a:ea typeface="Adobe Myungjo Std M" panose="02020600000000000000" pitchFamily="18" charset="-128"/>
              </a:rPr>
              <a:t>CLASES DE KABALÁH 14</a:t>
            </a: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comprender qué es y qué no es Cabalá, debemos conocer primero principios básicos de Toráh.</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una mejor comprensión de la Toráh, nuestros Sabios han divido su estudio en 4 Niveles que  nemotécnicamente se les denomina PARDES </a:t>
            </a:r>
            <a:r>
              <a:rPr lang="es-CO" sz="2200" i="0" u="none" strike="noStrike" cap="none" dirty="0" err="1">
                <a:solidFill>
                  <a:srgbClr val="000000"/>
                </a:solidFill>
                <a:latin typeface="Adobe Myungjo Std M" pitchFamily="18" charset="-128"/>
                <a:ea typeface="Adobe Myungjo Std M" pitchFamily="18" charset="-128"/>
                <a:sym typeface="Calibri"/>
              </a:rPr>
              <a:t>פרדס</a:t>
            </a:r>
            <a:r>
              <a:rPr lang="es-CO" sz="2200" i="0" u="none" strike="noStrike" cap="none" dirty="0">
                <a:solidFill>
                  <a:srgbClr val="000000"/>
                </a:solidFill>
                <a:latin typeface="Adobe Myungjo Std M" pitchFamily="18" charset="-128"/>
                <a:ea typeface="Adobe Myungjo Std M" pitchFamily="18" charset="-128"/>
                <a:sym typeface="Calibri"/>
              </a:rPr>
              <a:t> :</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P= פ Peshat –significado plano, básico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R= ר Remes –Significado insinuado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D= ד </a:t>
            </a:r>
            <a:r>
              <a:rPr lang="es-CO" sz="2400" i="0" u="none" strike="noStrike" cap="none" dirty="0" err="1">
                <a:solidFill>
                  <a:srgbClr val="000000"/>
                </a:solidFill>
                <a:latin typeface="Adobe Myungjo Std M" pitchFamily="18" charset="-128"/>
                <a:ea typeface="Adobe Myungjo Std M" pitchFamily="18" charset="-128"/>
                <a:cs typeface="Aharoni" pitchFamily="2" charset="-79"/>
                <a:sym typeface="Calibri"/>
              </a:rPr>
              <a:t>Derash</a:t>
            </a: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 –Significado interpretativo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S= ס Sod –Secreto –Significado esotérico, místico</a:t>
            </a:r>
            <a:endParaRPr sz="2400" dirty="0">
              <a:latin typeface="Adobe Myungjo Std M" pitchFamily="18" charset="-128"/>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Según la Cabalá, la creación se compone de cinco categorías principales de conciencia, llamadas mundos o universos.</a:t>
            </a:r>
          </a:p>
          <a:p>
            <a:r>
              <a:rPr lang="es-ES" dirty="0">
                <a:latin typeface="Adobe Myungjo Std M" panose="02020600000000000000" pitchFamily="18" charset="-128"/>
                <a:ea typeface="Adobe Myungjo Std M" panose="02020600000000000000" pitchFamily="18" charset="-128"/>
              </a:rPr>
              <a:t>No son universos separados, sino que son concéntricos, uno dentro del otro. </a:t>
            </a:r>
          </a:p>
        </p:txBody>
      </p:sp>
    </p:spTree>
    <p:extLst>
      <p:ext uri="{BB962C8B-B14F-4D97-AF65-F5344CB8AC3E}">
        <p14:creationId xmlns:p14="http://schemas.microsoft.com/office/powerpoint/2010/main" val="2352769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Asiyá es el mundo de la fisicalidad;</a:t>
            </a:r>
          </a:p>
          <a:p>
            <a:r>
              <a:rPr lang="es-ES" sz="2800" dirty="0">
                <a:latin typeface="Adobe Myungjo Std M" panose="02020600000000000000" pitchFamily="18" charset="-128"/>
                <a:ea typeface="Adobe Myungjo Std M" panose="02020600000000000000" pitchFamily="18" charset="-128"/>
              </a:rPr>
              <a:t>Yetzirá, el mundo de las emociones; </a:t>
            </a:r>
          </a:p>
          <a:p>
            <a:r>
              <a:rPr lang="es-ES" sz="2800" dirty="0">
                <a:latin typeface="Adobe Myungjo Std M" panose="02020600000000000000" pitchFamily="18" charset="-128"/>
                <a:ea typeface="Adobe Myungjo Std M" panose="02020600000000000000" pitchFamily="18" charset="-128"/>
              </a:rPr>
              <a:t>Beriyá, el mundo del intelecto; </a:t>
            </a:r>
          </a:p>
          <a:p>
            <a:r>
              <a:rPr lang="es-ES" sz="2800" dirty="0">
                <a:latin typeface="Adobe Myungjo Std M" panose="02020600000000000000" pitchFamily="18" charset="-128"/>
                <a:ea typeface="Adobe Myungjo Std M" panose="02020600000000000000" pitchFamily="18" charset="-128"/>
              </a:rPr>
              <a:t>Atzilut, el mundo del espíritu; y </a:t>
            </a:r>
          </a:p>
          <a:p>
            <a:r>
              <a:rPr lang="es-ES" sz="2800" dirty="0">
                <a:latin typeface="Adobe Myungjo Std M" panose="02020600000000000000" pitchFamily="18" charset="-128"/>
                <a:ea typeface="Adobe Myungjo Std M" panose="02020600000000000000" pitchFamily="18" charset="-128"/>
              </a:rPr>
              <a:t>Adam Kadmón, la fuente primordial. </a:t>
            </a:r>
          </a:p>
          <a:p>
            <a:r>
              <a:rPr lang="es-ES" sz="2800" dirty="0">
                <a:latin typeface="Adobe Myungjo Std M" panose="02020600000000000000" pitchFamily="18" charset="-128"/>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pic>
        <p:nvPicPr>
          <p:cNvPr id="2" name="Picture 1">
            <a:extLst>
              <a:ext uri="{FF2B5EF4-FFF2-40B4-BE49-F238E27FC236}">
                <a16:creationId xmlns:a16="http://schemas.microsoft.com/office/drawing/2014/main" id="{374527C2-5754-4B1F-9075-D409FC05A298}"/>
              </a:ext>
            </a:extLst>
          </p:cNvPr>
          <p:cNvPicPr>
            <a:picLocks noChangeAspect="1"/>
          </p:cNvPicPr>
          <p:nvPr/>
        </p:nvPicPr>
        <p:blipFill>
          <a:blip r:embed="rId4"/>
          <a:stretch>
            <a:fillRect/>
          </a:stretch>
        </p:blipFill>
        <p:spPr>
          <a:xfrm>
            <a:off x="981523" y="0"/>
            <a:ext cx="7180953" cy="6858000"/>
          </a:xfrm>
          <a:prstGeom prst="rect">
            <a:avLst/>
          </a:prstGeom>
        </p:spPr>
      </p:pic>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53994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Según la Cabalá, la creación se compone de cinco categorías principales de conciencia, llamadas mundos o universos.</a:t>
            </a:r>
          </a:p>
          <a:p>
            <a:r>
              <a:rPr lang="es-ES" dirty="0">
                <a:latin typeface="Adobe Myungjo Std M" panose="02020600000000000000" pitchFamily="18" charset="-128"/>
                <a:ea typeface="Adobe Myungjo Std M" panose="02020600000000000000" pitchFamily="18" charset="-128"/>
              </a:rPr>
              <a:t>No son universos separados, sino que son concéntricos, uno dentro del otro.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777662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Asiyá es el mundo de la fisicalidad; </a:t>
            </a:r>
          </a:p>
          <a:p>
            <a:r>
              <a:rPr lang="es-ES" dirty="0">
                <a:latin typeface="Adobe Myungjo Std M" panose="02020600000000000000" pitchFamily="18" charset="-128"/>
                <a:ea typeface="Adobe Myungjo Std M" panose="02020600000000000000" pitchFamily="18" charset="-128"/>
              </a:rPr>
              <a:t>Yetzirá, el mundo de las emociones;</a:t>
            </a:r>
          </a:p>
          <a:p>
            <a:r>
              <a:rPr lang="es-ES" dirty="0">
                <a:latin typeface="Adobe Myungjo Std M" panose="02020600000000000000" pitchFamily="18" charset="-128"/>
                <a:ea typeface="Adobe Myungjo Std M" panose="02020600000000000000" pitchFamily="18" charset="-128"/>
              </a:rPr>
              <a:t>Beriyá, el mundo del intelecto; </a:t>
            </a:r>
          </a:p>
          <a:p>
            <a:r>
              <a:rPr lang="es-ES" dirty="0">
                <a:latin typeface="Adobe Myungjo Std M" panose="02020600000000000000" pitchFamily="18" charset="-128"/>
                <a:ea typeface="Adobe Myungjo Std M" panose="02020600000000000000" pitchFamily="18" charset="-128"/>
              </a:rPr>
              <a:t>Atzilut, el mundo del espíritu; y </a:t>
            </a:r>
          </a:p>
          <a:p>
            <a:r>
              <a:rPr lang="es-ES" dirty="0">
                <a:latin typeface="Adobe Myungjo Std M" panose="02020600000000000000" pitchFamily="18" charset="-128"/>
                <a:ea typeface="Adobe Myungjo Std M" panose="02020600000000000000" pitchFamily="18" charset="-128"/>
              </a:rPr>
              <a:t>Adam Kadmón, la fuente primordial.</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500922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Aunque damos diferentes nombres a los mundos, en realidad no están separados el uno del otro.</a:t>
            </a:r>
          </a:p>
          <a:p>
            <a:r>
              <a:rPr lang="es-ES" dirty="0">
                <a:latin typeface="Adobe Myungjo Std M" panose="02020600000000000000" pitchFamily="18" charset="-128"/>
                <a:ea typeface="Adobe Myungjo Std M" panose="02020600000000000000" pitchFamily="18" charset="-128"/>
              </a:rPr>
              <a:t>Cada uno de estos mundos es una lente a través de la cual obtenemos una perspectiva única de la realidad.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698138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Por lo tanto, la Kabbalá enseña que el alma tiene cinco niveles, cinco dimensiones de conciencia. Cada dimensión del alma tiene una relación única con su mundo y este es el vehículo a través del cual misteriosamente nos conectamos con varios reinos.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273822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Algunos aspectos del alma se relacionan más con nuestra fisicalidad, mientras que otros se relacionan, por así decirlo, en diferentes ámbitos de conciencia. Un aspecto del alma siempre se une con el centro de la creación, y este es nuestro vínculo eterno con la verdad.</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251098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sz="2800" b="1" dirty="0">
                <a:latin typeface="Adobe Myungjo Std M" panose="02020600000000000000" pitchFamily="18" charset="-128"/>
                <a:ea typeface="Adobe Myungjo Std M" panose="02020600000000000000" pitchFamily="18" charset="-128"/>
              </a:rPr>
              <a:t>Néfesh: El mundo de acción</a:t>
            </a:r>
          </a:p>
          <a:p>
            <a:r>
              <a:rPr lang="es-ES" dirty="0">
                <a:latin typeface="Adobe Myungjo Std M" panose="02020600000000000000" pitchFamily="18" charset="-128"/>
                <a:ea typeface="Adobe Myungjo Std M" panose="02020600000000000000" pitchFamily="18" charset="-128"/>
              </a:rPr>
              <a:t>El Néfesh es el nivel del alma más conectado con la fisicalidad. En esencia, Néfesh es el alma de la estructura atómica. </a:t>
            </a:r>
          </a:p>
          <a:p>
            <a:r>
              <a:rPr lang="es-ES" dirty="0">
                <a:latin typeface="Adobe Myungjo Std M" panose="02020600000000000000" pitchFamily="18" charset="-128"/>
                <a:ea typeface="Adobe Myungjo Std M" panose="02020600000000000000" pitchFamily="18" charset="-128"/>
              </a:rPr>
              <a:t>Cada partícula de materia tiene un Néfesh, cada roca, cada planta, cada cuerpo celeste.</a:t>
            </a:r>
          </a:p>
        </p:txBody>
      </p:sp>
    </p:spTree>
    <p:extLst>
      <p:ext uri="{BB962C8B-B14F-4D97-AF65-F5344CB8AC3E}">
        <p14:creationId xmlns:p14="http://schemas.microsoft.com/office/powerpoint/2010/main" val="3377767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En términos humanos, el Néfesh se asocia con la conciencia del cuerpo.</a:t>
            </a:r>
          </a:p>
          <a:p>
            <a:r>
              <a:rPr lang="es-ES" dirty="0">
                <a:latin typeface="Adobe Myungjo Std M" panose="02020600000000000000" pitchFamily="18" charset="-128"/>
                <a:ea typeface="Adobe Myungjo Std M" panose="02020600000000000000" pitchFamily="18" charset="-128"/>
              </a:rPr>
              <a:t>Es la parte de nosotros más vinculada con el mundo. </a:t>
            </a:r>
          </a:p>
          <a:p>
            <a:r>
              <a:rPr lang="es-ES" dirty="0">
                <a:latin typeface="Adobe Myungjo Std M" panose="02020600000000000000" pitchFamily="18" charset="-128"/>
                <a:ea typeface="Adobe Myungjo Std M" panose="02020600000000000000" pitchFamily="18" charset="-128"/>
              </a:rPr>
              <a:t>Después de la muerte, es el aspecto del alma que permanece alrededor del difunto durante el período más largo. </a:t>
            </a:r>
          </a:p>
        </p:txBody>
      </p:sp>
    </p:spTree>
    <p:extLst>
      <p:ext uri="{BB962C8B-B14F-4D97-AF65-F5344CB8AC3E}">
        <p14:creationId xmlns:p14="http://schemas.microsoft.com/office/powerpoint/2010/main" val="1759704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También es la parte del alma que está más involucrada en el proceso de purificación después de la muerte.</a:t>
            </a:r>
          </a:p>
          <a:p>
            <a:r>
              <a:rPr lang="es-ES" dirty="0">
                <a:latin typeface="Adobe Myungjo Std M" panose="02020600000000000000" pitchFamily="18" charset="-128"/>
                <a:ea typeface="Adobe Myungjo Std M" panose="02020600000000000000" pitchFamily="18" charset="-128"/>
              </a:rPr>
              <a:t>El Néfesh a veces se llama el alma "animal". </a:t>
            </a:r>
          </a:p>
          <a:p>
            <a:r>
              <a:rPr lang="es-ES" dirty="0">
                <a:latin typeface="Adobe Myungjo Std M" panose="02020600000000000000" pitchFamily="18" charset="-128"/>
                <a:ea typeface="Adobe Myungjo Std M" panose="02020600000000000000" pitchFamily="18" charset="-128"/>
              </a:rPr>
              <a:t>El Zohar tiene una bella descripción de esto: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029963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"Néfesh es la agitación más baja a la que el cuerpo se agarra, como la luz oscura en el fondo de la llama de la vela que se adhiere a la mecha [cuerpo] y existe solo a través de ella.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371890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Cuando la vela está completamente encendida, esta luz oscura se convierte en un trono para la luz blanca que está por encima [el siguiente nivel superior del alma: Rúaj].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31260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Cuando ambos están completamente encendidos, la luz blanca se convierte en un trono para una luz que no se puede discernir por completo [nivel más arriba del alma: Neshamá]. Entonces se forma una luz completa. </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427122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Por lo tanto, aunque el Néfesh es la parte más densa del alma, la menos conectada con su fuente divina, es la base de todos los niveles del alma y la más directamente asociada con el cuerpo. </a:t>
            </a:r>
          </a:p>
        </p:txBody>
      </p:sp>
    </p:spTree>
    <p:extLst>
      <p:ext uri="{BB962C8B-B14F-4D97-AF65-F5344CB8AC3E}">
        <p14:creationId xmlns:p14="http://schemas.microsoft.com/office/powerpoint/2010/main" val="1072904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Este aspecto del alma es integral con la vida misma, y ​​prácticamente cualquier ley judía puede ser anulada por el único mandamiento más importante, el de la mitzvá de salvar la vida, llamado </a:t>
            </a:r>
            <a:r>
              <a:rPr lang="es-ES" dirty="0" err="1">
                <a:latin typeface="Adobe Myungjo Std M" panose="02020600000000000000" pitchFamily="18" charset="-128"/>
                <a:ea typeface="Adobe Myungjo Std M" panose="02020600000000000000" pitchFamily="18" charset="-128"/>
              </a:rPr>
              <a:t>Pikuaj</a:t>
            </a:r>
            <a:r>
              <a:rPr lang="es-ES" dirty="0">
                <a:latin typeface="Adobe Myungjo Std M" panose="02020600000000000000" pitchFamily="18" charset="-128"/>
                <a:ea typeface="Adobe Myungjo Std M" panose="02020600000000000000" pitchFamily="18" charset="-128"/>
              </a:rPr>
              <a:t> Néfesh.</a:t>
            </a:r>
          </a:p>
        </p:txBody>
      </p:sp>
    </p:spTree>
    <p:extLst>
      <p:ext uri="{BB962C8B-B14F-4D97-AF65-F5344CB8AC3E}">
        <p14:creationId xmlns:p14="http://schemas.microsoft.com/office/powerpoint/2010/main" val="1164105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Muchas formas de materia física, como los átomos, neutrones, protones y electrones elementales solo tienen una Néfesh y nada más.</a:t>
            </a:r>
          </a:p>
          <a:p>
            <a:r>
              <a:rPr lang="es-ES" sz="3000" dirty="0">
                <a:latin typeface="Adobe Myungjo Std M" panose="02020600000000000000" pitchFamily="18" charset="-128"/>
                <a:ea typeface="Adobe Myungjo Std M" panose="02020600000000000000" pitchFamily="18" charset="-128"/>
              </a:rPr>
              <a:t>Como aprendemos en la escuela la materia física puede organizarse en formas cada vez más complejas, desde organismos unicelulares hasta seres humanos, </a:t>
            </a:r>
          </a:p>
        </p:txBody>
      </p:sp>
    </p:spTree>
    <p:extLst>
      <p:ext uri="{BB962C8B-B14F-4D97-AF65-F5344CB8AC3E}">
        <p14:creationId xmlns:p14="http://schemas.microsoft.com/office/powerpoint/2010/main" val="4244563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Así también el alma esencial puede desarrollar aspectos, niveles superiores del alma, que están más estrechamente unidos con la fuente central de la creación. </a:t>
            </a:r>
          </a:p>
          <a:p>
            <a:r>
              <a:rPr lang="es-ES" dirty="0">
                <a:latin typeface="Adobe Myungjo Std M" panose="02020600000000000000" pitchFamily="18" charset="-128"/>
                <a:ea typeface="Adobe Myungjo Std M" panose="02020600000000000000" pitchFamily="18" charset="-128"/>
              </a:rPr>
              <a:t>Este proceso distingue la vida humana.</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562089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dirty="0">
                <a:latin typeface="Adobe Myungjo Std M" panose="02020600000000000000" pitchFamily="18" charset="-128"/>
                <a:ea typeface="Adobe Myungjo Std M" panose="02020600000000000000" pitchFamily="18" charset="-128"/>
              </a:rPr>
              <a:t>De las enseñanzas del rabino David Cooper</a:t>
            </a:r>
            <a:endParaRPr lang="es-ES" dirty="0">
              <a:latin typeface="Adobe Myungjo Std M" panose="02020600000000000000" pitchFamily="18" charset="-128"/>
              <a:ea typeface="Adobe Myungjo Std M" panose="02020600000000000000" pitchFamily="18" charset="-128"/>
            </a:endParaRPr>
          </a:p>
          <a:p>
            <a:r>
              <a:rPr lang="es-ES" sz="3000" b="1" dirty="0">
                <a:latin typeface="Adobe Myungjo Std M" panose="02020600000000000000" pitchFamily="18" charset="-128"/>
                <a:ea typeface="Adobe Myungjo Std M" panose="02020600000000000000" pitchFamily="18" charset="-128"/>
              </a:rPr>
              <a:t>Rúaj: El mundo de la formación</a:t>
            </a:r>
          </a:p>
          <a:p>
            <a:r>
              <a:rPr lang="es-ES" sz="3000" dirty="0">
                <a:latin typeface="Adobe Myungjo Std M" panose="02020600000000000000" pitchFamily="18" charset="-128"/>
                <a:ea typeface="Adobe Myungjo Std M" panose="02020600000000000000" pitchFamily="18" charset="-128"/>
              </a:rPr>
              <a:t>Rúaj significa viento o espíritu. </a:t>
            </a:r>
          </a:p>
          <a:p>
            <a:r>
              <a:rPr lang="es-ES" sz="3000" dirty="0">
                <a:latin typeface="Adobe Myungjo Std M" panose="02020600000000000000" pitchFamily="18" charset="-128"/>
                <a:ea typeface="Adobe Myungjo Std M" panose="02020600000000000000" pitchFamily="18" charset="-128"/>
              </a:rPr>
              <a:t>Se asocia con la conciencia elemental y la información que se mueve a través de los sentidos. En el ser humano, el Rúaj está relacionado con el habla y las emociones, que se mueven constantemente dentro del cuerpo. </a:t>
            </a:r>
          </a:p>
        </p:txBody>
      </p:sp>
    </p:spTree>
    <p:extLst>
      <p:ext uri="{BB962C8B-B14F-4D97-AF65-F5344CB8AC3E}">
        <p14:creationId xmlns:p14="http://schemas.microsoft.com/office/powerpoint/2010/main" val="2954337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Rúaj: El mundo de la formación</a:t>
            </a:r>
          </a:p>
          <a:p>
            <a:r>
              <a:rPr lang="es-ES" dirty="0">
                <a:latin typeface="Adobe Myungjo Std M" panose="02020600000000000000" pitchFamily="18" charset="-128"/>
                <a:ea typeface="Adobe Myungjo Std M" panose="02020600000000000000" pitchFamily="18" charset="-128"/>
              </a:rPr>
              <a:t>Mientras que Néfesh se asocia con la conciencia del cuerpo, el Rúaj está más correlacionado con la conciencia emocional.</a:t>
            </a:r>
          </a:p>
          <a:p>
            <a:r>
              <a:rPr lang="es-ES" dirty="0">
                <a:latin typeface="Adobe Myungjo Std M" panose="02020600000000000000" pitchFamily="18" charset="-128"/>
                <a:ea typeface="Adobe Myungjo Std M" panose="02020600000000000000" pitchFamily="18" charset="-128"/>
              </a:rPr>
              <a:t>Nuestra "espiritualidad" se basa en el nivel de alma del Rúaj. </a:t>
            </a:r>
          </a:p>
        </p:txBody>
      </p:sp>
    </p:spTree>
    <p:extLst>
      <p:ext uri="{BB962C8B-B14F-4D97-AF65-F5344CB8AC3E}">
        <p14:creationId xmlns:p14="http://schemas.microsoft.com/office/powerpoint/2010/main" val="3261501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Rúaj: El mundo de la formación</a:t>
            </a:r>
          </a:p>
          <a:p>
            <a:r>
              <a:rPr lang="es-ES" dirty="0">
                <a:latin typeface="Adobe Myungjo Std M" panose="02020600000000000000" pitchFamily="18" charset="-128"/>
                <a:ea typeface="Adobe Myungjo Std M" panose="02020600000000000000" pitchFamily="18" charset="-128"/>
              </a:rPr>
              <a:t>Nos emociona de manera inexpresiva cuando nos toca un poema, una mirada, una obra de arte o un simple momento en la naturaleza. </a:t>
            </a:r>
          </a:p>
          <a:p>
            <a:r>
              <a:rPr lang="es-ES" dirty="0">
                <a:latin typeface="Adobe Myungjo Std M" panose="02020600000000000000" pitchFamily="18" charset="-128"/>
                <a:ea typeface="Adobe Myungjo Std M" panose="02020600000000000000" pitchFamily="18" charset="-128"/>
              </a:rPr>
              <a:t>El amor en este nivel es más real para nosotros y más duradero. </a:t>
            </a:r>
          </a:p>
        </p:txBody>
      </p:sp>
    </p:spTree>
    <p:extLst>
      <p:ext uri="{BB962C8B-B14F-4D97-AF65-F5344CB8AC3E}">
        <p14:creationId xmlns:p14="http://schemas.microsoft.com/office/powerpoint/2010/main" val="4001787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Rúaj: El mundo de la formación</a:t>
            </a:r>
          </a:p>
          <a:p>
            <a:r>
              <a:rPr lang="es-ES" sz="2900" dirty="0">
                <a:latin typeface="Adobe Myungjo Std M" panose="02020600000000000000" pitchFamily="18" charset="-128"/>
                <a:ea typeface="Adobe Myungjo Std M" panose="02020600000000000000" pitchFamily="18" charset="-128"/>
              </a:rPr>
              <a:t>Nuestro sentido de propósito y significado en la vida depende en gran medida de la medida en que nuestro Rúaj se nutre.</a:t>
            </a:r>
          </a:p>
          <a:p>
            <a:r>
              <a:rPr lang="es-ES" sz="2900" dirty="0">
                <a:latin typeface="Adobe Myungjo Std M" panose="02020600000000000000" pitchFamily="18" charset="-128"/>
                <a:ea typeface="Adobe Myungjo Std M" panose="02020600000000000000" pitchFamily="18" charset="-128"/>
              </a:rPr>
              <a:t>Esta nutrición es el resultado de cómo vivimos nuestras vidas, donde gastamos nuestro tiempo y la materia prima que ingerimos a través de nuestros sentidos.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756972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Rúaj: El mundo de la formación</a:t>
            </a:r>
          </a:p>
          <a:p>
            <a:r>
              <a:rPr lang="es-ES" sz="2800" dirty="0">
                <a:latin typeface="Adobe Myungjo Std M" panose="02020600000000000000" pitchFamily="18" charset="-128"/>
                <a:ea typeface="Adobe Myungjo Std M" panose="02020600000000000000" pitchFamily="18" charset="-128"/>
              </a:rPr>
              <a:t>Así como un cuerpo se sustenta en la comida, nuestras experiencias respaldan nuestra alma. En muchas tradiciones, los alimentos se clasifican por cualidades, tales como: agitantes, analgésicos, estimulantes, perturbadores, calmantes, fortalecedores, etc. </a:t>
            </a:r>
          </a:p>
          <a:p>
            <a:r>
              <a:rPr lang="es-ES" sz="2800" dirty="0">
                <a:latin typeface="Adobe Myungjo Std M" panose="02020600000000000000" pitchFamily="18" charset="-128"/>
                <a:ea typeface="Adobe Myungjo Std M" panose="02020600000000000000" pitchFamily="18" charset="-128"/>
              </a:rPr>
              <a:t>De la misma manera, las experiencias afectan el espíritu.</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038514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Rúaj: El mundo de la formación</a:t>
            </a:r>
          </a:p>
          <a:p>
            <a:r>
              <a:rPr lang="es-ES" dirty="0">
                <a:latin typeface="Adobe Myungjo Std M" panose="02020600000000000000" pitchFamily="18" charset="-128"/>
                <a:ea typeface="Adobe Myungjo Std M" panose="02020600000000000000" pitchFamily="18" charset="-128"/>
              </a:rPr>
              <a:t>Cuando el Rúaj se levanta a su elevación más alta, alcanzamos un estado de conciencia que se describe como Rúaj haKódesh. </a:t>
            </a:r>
          </a:p>
          <a:p>
            <a:r>
              <a:rPr lang="es-ES" dirty="0">
                <a:latin typeface="Adobe Myungjo Std M" panose="02020600000000000000" pitchFamily="18" charset="-128"/>
                <a:ea typeface="Adobe Myungjo Std M" panose="02020600000000000000" pitchFamily="18" charset="-128"/>
              </a:rPr>
              <a:t>Esto significa "espíritu santo", y es un estado del ser que trasciende la conciencia ordinaria.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319962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Rúaj: El mundo de la formación</a:t>
            </a:r>
          </a:p>
          <a:p>
            <a:r>
              <a:rPr lang="es-ES" sz="2800" dirty="0">
                <a:latin typeface="Adobe Myungjo Std M" panose="02020600000000000000" pitchFamily="18" charset="-128"/>
                <a:ea typeface="Adobe Myungjo Std M" panose="02020600000000000000" pitchFamily="18" charset="-128"/>
              </a:rPr>
              <a:t>Con Rúaj haKódesh vivimos en otras dimensiones de la realidad y obtenemos un sentido claro de la forma en que se desarrollará la vida. </a:t>
            </a:r>
          </a:p>
          <a:p>
            <a:r>
              <a:rPr lang="es-ES" sz="2800" dirty="0">
                <a:latin typeface="Adobe Myungjo Std M" panose="02020600000000000000" pitchFamily="18" charset="-128"/>
                <a:ea typeface="Adobe Myungjo Std M" panose="02020600000000000000" pitchFamily="18" charset="-128"/>
              </a:rPr>
              <a:t>Todos los profetas bíblicos tenían Rúaj haKódesh; este nivel de profecía es una de las aspiraciones del intenso trabajo contemplativo en el judaísmo.</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55433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La palabra Neshamá tiene la misma raíz en hebreo (NShM) que la palabra para aliento. </a:t>
            </a:r>
          </a:p>
          <a:p>
            <a:r>
              <a:rPr lang="es-ES" dirty="0">
                <a:latin typeface="Adobe Myungjo Std M" panose="02020600000000000000" pitchFamily="18" charset="-128"/>
                <a:ea typeface="Adobe Myungjo Std M" panose="02020600000000000000" pitchFamily="18" charset="-128"/>
              </a:rPr>
              <a:t>Este nivel del alma se asocia con una mayor conciencia y reinos angelicales, es una cualidad definitoria de la conciencia humana.</a:t>
            </a:r>
          </a:p>
        </p:txBody>
      </p:sp>
    </p:spTree>
    <p:extLst>
      <p:ext uri="{BB962C8B-B14F-4D97-AF65-F5344CB8AC3E}">
        <p14:creationId xmlns:p14="http://schemas.microsoft.com/office/powerpoint/2010/main" val="1847970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El Zohar describe el Neshamá de la siguiente manera: "El Néfesh y el Rúaj se entrelazan, mientras que el Neshamá reside en el carácter de una persona. </a:t>
            </a:r>
          </a:p>
          <a:p>
            <a:r>
              <a:rPr lang="es-ES" dirty="0">
                <a:latin typeface="Adobe Myungjo Std M" panose="02020600000000000000" pitchFamily="18" charset="-128"/>
                <a:ea typeface="Adobe Myungjo Std M" panose="02020600000000000000" pitchFamily="18" charset="-128"/>
              </a:rPr>
              <a:t>Esta es una morada que no se puede descubrir ni ubicar. </a:t>
            </a:r>
          </a:p>
        </p:txBody>
      </p:sp>
    </p:spTree>
    <p:extLst>
      <p:ext uri="{BB962C8B-B14F-4D97-AF65-F5344CB8AC3E}">
        <p14:creationId xmlns:p14="http://schemas.microsoft.com/office/powerpoint/2010/main" val="2009543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Si una persona lucha por la pureza de la vida, él o ella es ayudado por una santa Neshamá. </a:t>
            </a:r>
          </a:p>
          <a:p>
            <a:r>
              <a:rPr lang="es-ES" dirty="0">
                <a:latin typeface="Adobe Myungjo Std M" panose="02020600000000000000" pitchFamily="18" charset="-128"/>
                <a:ea typeface="Adobe Myungjo Std M" panose="02020600000000000000" pitchFamily="18" charset="-128"/>
              </a:rPr>
              <a:t>Pero si la persona no lucha por la rectitud y la pureza de la vida, esta persona está animada solo por dos grados: Néfesh y Rúaj "</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667103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Mientras que todos tenemos el poder de desarrollar el aspecto Neshamá de nuestras almas, no hay seguridad de que lo hagamos. </a:t>
            </a:r>
          </a:p>
          <a:p>
            <a:r>
              <a:rPr lang="es-ES" dirty="0">
                <a:latin typeface="Adobe Myungjo Std M" panose="02020600000000000000" pitchFamily="18" charset="-128"/>
                <a:ea typeface="Adobe Myungjo Std M" panose="02020600000000000000" pitchFamily="18" charset="-128"/>
              </a:rPr>
              <a:t>De alguna manera, esto es análogo al horno de alfarero. </a:t>
            </a:r>
          </a:p>
        </p:txBody>
      </p:sp>
    </p:spTree>
    <p:extLst>
      <p:ext uri="{BB962C8B-B14F-4D97-AF65-F5344CB8AC3E}">
        <p14:creationId xmlns:p14="http://schemas.microsoft.com/office/powerpoint/2010/main" val="3485254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sz="2800" dirty="0">
                <a:latin typeface="Adobe Myungjo Std M" panose="02020600000000000000" pitchFamily="18" charset="-128"/>
                <a:ea typeface="Adobe Myungjo Std M" panose="02020600000000000000" pitchFamily="18" charset="-128"/>
              </a:rPr>
              <a:t>Algunos vidriados requieren una temperatura específica durante un período de tiempo fijo. Si no se alcanza esta temperatura, el esmalte no se endurecerá.</a:t>
            </a:r>
          </a:p>
          <a:p>
            <a:r>
              <a:rPr lang="es-ES" sz="2800" dirty="0">
                <a:latin typeface="Adobe Myungjo Std M" panose="02020600000000000000" pitchFamily="18" charset="-128"/>
                <a:ea typeface="Adobe Myungjo Std M" panose="02020600000000000000" pitchFamily="18" charset="-128"/>
              </a:rPr>
              <a:t>Desde una perspectiva espiritual, nuestra vida se activa mediante la acción consciente (combustible) y la vida limpia (oxígeno).</a:t>
            </a:r>
          </a:p>
          <a:p>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391692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Necesitamos una buena combinación de los dos para obtener la temperatura lo suficientemente alta como para vitalizar nuestro mayor potencial de alma. Una vez que esto se logra, tenemos acceso a reinos de conciencia ampliados.</a:t>
            </a:r>
          </a:p>
          <a:p>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81280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A pesar de que nuestro poder para nutrir nuestro más alto nivel de alma no está garantizado, se supone que el propósito de la existencia humana es ser el padre de este elevado objetivo. </a:t>
            </a:r>
          </a:p>
          <a:p>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289372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sz="2900" dirty="0">
                <a:latin typeface="Adobe Myungjo Std M" panose="02020600000000000000" pitchFamily="18" charset="-128"/>
                <a:ea typeface="Adobe Myungjo Std M" panose="02020600000000000000" pitchFamily="18" charset="-128"/>
              </a:rPr>
              <a:t>El Zohar dice: "Al principio una persona tiene una Néfesh. </a:t>
            </a:r>
          </a:p>
          <a:p>
            <a:r>
              <a:rPr lang="es-ES" sz="2900" dirty="0">
                <a:latin typeface="Adobe Myungjo Std M" panose="02020600000000000000" pitchFamily="18" charset="-128"/>
                <a:ea typeface="Adobe Myungjo Std M" panose="02020600000000000000" pitchFamily="18" charset="-128"/>
              </a:rPr>
              <a:t>Luego ella o él es coronado por el grado que descansa sobre el Néfesh, que es el Rúaj. Después de esto, un grado superior que domina a los demás, la Neshamá, toma su morada, y la persona se vuelve digna del mundo por venir. </a:t>
            </a:r>
          </a:p>
          <a:p>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547016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dirty="0">
                <a:latin typeface="Adobe Myungjo Std M" panose="02020600000000000000" pitchFamily="18" charset="-128"/>
                <a:ea typeface="Adobe Myungjo Std M" panose="02020600000000000000" pitchFamily="18" charset="-128"/>
              </a:rPr>
              <a:t>Néfesh no puede existir sin la ayuda del Rúaj, y el Rúaj a su vez es sostenido por Neshamá. Los tres forman una unidad.</a:t>
            </a:r>
          </a:p>
          <a:p>
            <a:r>
              <a:rPr lang="es-ES" dirty="0">
                <a:latin typeface="Adobe Myungjo Std M" panose="02020600000000000000" pitchFamily="18" charset="-128"/>
                <a:ea typeface="Adobe Myungjo Std M" panose="02020600000000000000" pitchFamily="18" charset="-128"/>
              </a:rPr>
              <a:t>Dicho simplemente, la vida humana no está completa sin el Neshamá.</a:t>
            </a:r>
          </a:p>
        </p:txBody>
      </p:sp>
    </p:spTree>
    <p:extLst>
      <p:ext uri="{BB962C8B-B14F-4D97-AF65-F5344CB8AC3E}">
        <p14:creationId xmlns:p14="http://schemas.microsoft.com/office/powerpoint/2010/main" val="6131972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sz="2900" dirty="0">
                <a:latin typeface="Adobe Myungjo Std M" panose="02020600000000000000" pitchFamily="18" charset="-128"/>
                <a:ea typeface="Adobe Myungjo Std M" panose="02020600000000000000" pitchFamily="18" charset="-128"/>
              </a:rPr>
              <a:t>La Neshamá emana de una fuente elevada, mientras que el Rúaj emana de un origen algo inferior. </a:t>
            </a:r>
          </a:p>
          <a:p>
            <a:r>
              <a:rPr lang="es-ES" sz="2900" dirty="0">
                <a:latin typeface="Adobe Myungjo Std M" panose="02020600000000000000" pitchFamily="18" charset="-128"/>
                <a:ea typeface="Adobe Myungjo Std M" panose="02020600000000000000" pitchFamily="18" charset="-128"/>
              </a:rPr>
              <a:t>Cuando estas dos fuentes se unen, brillan con una luz celestial y se llaman: "lámpara". Esto se encuentra en Proverbios, donde dice que "la lámpara de Dios es la Neshamá de la humanidad" Pr. 20:27</a:t>
            </a:r>
          </a:p>
        </p:txBody>
      </p:sp>
    </p:spTree>
    <p:extLst>
      <p:ext uri="{BB962C8B-B14F-4D97-AF65-F5344CB8AC3E}">
        <p14:creationId xmlns:p14="http://schemas.microsoft.com/office/powerpoint/2010/main" val="367816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p>
          <a:p>
            <a:r>
              <a:rPr lang="es-ES" sz="2800" dirty="0">
                <a:latin typeface="Adobe Myungjo Std M" panose="02020600000000000000" pitchFamily="18" charset="-128"/>
                <a:ea typeface="Adobe Myungjo Std M" panose="02020600000000000000" pitchFamily="18" charset="-128"/>
              </a:rPr>
              <a:t>En muchos sentidos, la Neshamá es un aspecto esencial de la creación.</a:t>
            </a:r>
          </a:p>
          <a:p>
            <a:r>
              <a:rPr lang="es-ES" sz="2800" dirty="0">
                <a:latin typeface="Adobe Myungjo Std M" panose="02020600000000000000" pitchFamily="18" charset="-128"/>
                <a:ea typeface="Adobe Myungjo Std M" panose="02020600000000000000" pitchFamily="18" charset="-128"/>
              </a:rPr>
              <a:t>Como el Neshamá es un aspecto del alma que está directamente conectado con la fuente divina de la vida, es a través del Neshamá, y ​​los niveles superiores del alma, que nos asociamos con Dios en el despliegue continuo de la creación.</a:t>
            </a:r>
          </a:p>
        </p:txBody>
      </p:sp>
    </p:spTree>
    <p:extLst>
      <p:ext uri="{BB962C8B-B14F-4D97-AF65-F5344CB8AC3E}">
        <p14:creationId xmlns:p14="http://schemas.microsoft.com/office/powerpoint/2010/main" val="2017935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Neshamá: El mundo de la creación</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La Neshamá es pura en su esencia.</a:t>
            </a:r>
          </a:p>
          <a:p>
            <a:r>
              <a:rPr lang="es-ES" dirty="0">
                <a:latin typeface="Adobe Myungjo Std M" panose="02020600000000000000" pitchFamily="18" charset="-128"/>
                <a:ea typeface="Adobe Myungjo Std M" panose="02020600000000000000" pitchFamily="18" charset="-128"/>
              </a:rPr>
              <a:t>No puede ser manchada. </a:t>
            </a:r>
          </a:p>
          <a:p>
            <a:r>
              <a:rPr lang="es-ES" dirty="0">
                <a:latin typeface="Adobe Myungjo Std M" panose="02020600000000000000" pitchFamily="18" charset="-128"/>
                <a:ea typeface="Adobe Myungjo Std M" panose="02020600000000000000" pitchFamily="18" charset="-128"/>
              </a:rPr>
              <a:t>Cuando morimos, inmediatamente regresa a su origen.</a:t>
            </a:r>
          </a:p>
          <a:p>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116583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b="1" dirty="0">
                <a:latin typeface="Adobe Myungjo Std M" panose="02020600000000000000" pitchFamily="18" charset="-128"/>
                <a:ea typeface="Adobe Myungjo Std M" panose="02020600000000000000" pitchFamily="18" charset="-128"/>
              </a:rPr>
              <a:t>Jayá: El mundo de la emanación</a:t>
            </a:r>
          </a:p>
          <a:p>
            <a:r>
              <a:rPr lang="es-ES" dirty="0">
                <a:latin typeface="Adobe Myungjo Std M" panose="02020600000000000000" pitchFamily="18" charset="-128"/>
                <a:ea typeface="Adobe Myungjo Std M" panose="02020600000000000000" pitchFamily="18" charset="-128"/>
              </a:rPr>
              <a:t>Hay dos niveles adicionales, mucho más altamente refinados de alma. </a:t>
            </a:r>
          </a:p>
          <a:p>
            <a:r>
              <a:rPr lang="es-ES" dirty="0">
                <a:latin typeface="Adobe Myungjo Std M" panose="02020600000000000000" pitchFamily="18" charset="-128"/>
                <a:ea typeface="Adobe Myungjo Std M" panose="02020600000000000000" pitchFamily="18" charset="-128"/>
              </a:rPr>
              <a:t>El Jayá, que significa esencia viviente, es tan etérico que tiene poca conexión con el cuerpo y habita principalmente en otros reinos. </a:t>
            </a:r>
          </a:p>
        </p:txBody>
      </p:sp>
    </p:spTree>
    <p:extLst>
      <p:ext uri="{BB962C8B-B14F-4D97-AF65-F5344CB8AC3E}">
        <p14:creationId xmlns:p14="http://schemas.microsoft.com/office/powerpoint/2010/main" val="32806126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Jayá: El mundo de la emanación</a:t>
            </a:r>
          </a:p>
          <a:p>
            <a:r>
              <a:rPr lang="es-ES" sz="2800" dirty="0">
                <a:latin typeface="Adobe Myungjo Std M" panose="02020600000000000000" pitchFamily="18" charset="-128"/>
                <a:ea typeface="Adobe Myungjo Std M" panose="02020600000000000000" pitchFamily="18" charset="-128"/>
              </a:rPr>
              <a:t>Es demasiado sutil para nuestra conciencia y solo adquirimos conciencia de este nivel cuando entramos en estados alterados. </a:t>
            </a:r>
          </a:p>
          <a:p>
            <a:r>
              <a:rPr lang="es-ES" sz="2800" dirty="0">
                <a:latin typeface="Adobe Myungjo Std M" panose="02020600000000000000" pitchFamily="18" charset="-128"/>
                <a:ea typeface="Adobe Myungjo Std M" panose="02020600000000000000" pitchFamily="18" charset="-128"/>
              </a:rPr>
              <a:t>En esos raros momentos en que experimentamos la unidad oceánica y una luz brillante de la unidad pura, estamos aprovechando la conciencia Jayá.</a:t>
            </a:r>
          </a:p>
        </p:txBody>
      </p:sp>
    </p:spTree>
    <p:extLst>
      <p:ext uri="{BB962C8B-B14F-4D97-AF65-F5344CB8AC3E}">
        <p14:creationId xmlns:p14="http://schemas.microsoft.com/office/powerpoint/2010/main" val="779956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Jayá: El mundo de la emanación</a:t>
            </a:r>
          </a:p>
          <a:p>
            <a:r>
              <a:rPr lang="es-ES" dirty="0">
                <a:latin typeface="Adobe Myungjo Std M" panose="02020600000000000000" pitchFamily="18" charset="-128"/>
                <a:ea typeface="Adobe Myungjo Std M" panose="02020600000000000000" pitchFamily="18" charset="-128"/>
              </a:rPr>
              <a:t>Nada se puede decir acerca de este nivel del alma, excepto que representa el mayor grado de conciencia accesible para los seres humanos. </a:t>
            </a:r>
          </a:p>
          <a:p>
            <a:r>
              <a:rPr lang="es-ES" dirty="0">
                <a:latin typeface="Adobe Myungjo Std M" panose="02020600000000000000" pitchFamily="18" charset="-128"/>
                <a:ea typeface="Adobe Myungjo Std M" panose="02020600000000000000" pitchFamily="18" charset="-128"/>
              </a:rPr>
              <a:t>Este es el reino cabalístico de "sabiduría" (Jojmá) que es la fuente de todo "entendimiento" (Biná). </a:t>
            </a:r>
          </a:p>
        </p:txBody>
      </p:sp>
    </p:spTree>
    <p:extLst>
      <p:ext uri="{BB962C8B-B14F-4D97-AF65-F5344CB8AC3E}">
        <p14:creationId xmlns:p14="http://schemas.microsoft.com/office/powerpoint/2010/main" val="2332282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Jayá: El mundo de la emanación</a:t>
            </a:r>
          </a:p>
          <a:p>
            <a:r>
              <a:rPr lang="es-ES" dirty="0">
                <a:latin typeface="Adobe Myungjo Std M" panose="02020600000000000000" pitchFamily="18" charset="-128"/>
                <a:ea typeface="Adobe Myungjo Std M" panose="02020600000000000000" pitchFamily="18" charset="-128"/>
              </a:rPr>
              <a:t>La experiencia de la iluminación judía, fusionándose con Dios, reside en la dimensión del alma de Jayá.</a:t>
            </a:r>
          </a:p>
          <a:p>
            <a:r>
              <a:rPr lang="es-ES" dirty="0">
                <a:latin typeface="Adobe Myungjo Std M" panose="02020600000000000000" pitchFamily="18" charset="-128"/>
                <a:ea typeface="Adobe Myungjo Std M" panose="02020600000000000000" pitchFamily="18" charset="-128"/>
              </a:rPr>
              <a:t>Es demasiado sutil para describirse, demasiado brillante para contenerse y explicarse por un concepto.</a:t>
            </a:r>
          </a:p>
        </p:txBody>
      </p:sp>
    </p:spTree>
    <p:extLst>
      <p:ext uri="{BB962C8B-B14F-4D97-AF65-F5344CB8AC3E}">
        <p14:creationId xmlns:p14="http://schemas.microsoft.com/office/powerpoint/2010/main" val="3456461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b="1" dirty="0">
                <a:latin typeface="Adobe Myungjo Std M" panose="02020600000000000000" pitchFamily="18" charset="-128"/>
                <a:ea typeface="Adobe Myungjo Std M" panose="02020600000000000000" pitchFamily="18" charset="-128"/>
              </a:rPr>
              <a:t>Yejidá: El mundo de la Voluntad</a:t>
            </a:r>
          </a:p>
          <a:p>
            <a:r>
              <a:rPr lang="es-ES" dirty="0">
                <a:latin typeface="Adobe Myungjo Std M" panose="02020600000000000000" pitchFamily="18" charset="-128"/>
                <a:ea typeface="Adobe Myungjo Std M" panose="02020600000000000000" pitchFamily="18" charset="-128"/>
              </a:rPr>
              <a:t>El nivel del alma más conectado con la fuente de conciencia se llama Yejidá, lo que significa unidad. </a:t>
            </a:r>
          </a:p>
          <a:p>
            <a:r>
              <a:rPr lang="es-ES" dirty="0">
                <a:latin typeface="Adobe Myungjo Std M" panose="02020600000000000000" pitchFamily="18" charset="-128"/>
                <a:ea typeface="Adobe Myungjo Std M" panose="02020600000000000000" pitchFamily="18" charset="-128"/>
              </a:rPr>
              <a:t>Es el punto central del alma y, como tal, desaparece en la infinitud de la creación. </a:t>
            </a:r>
          </a:p>
        </p:txBody>
      </p:sp>
    </p:spTree>
    <p:extLst>
      <p:ext uri="{BB962C8B-B14F-4D97-AF65-F5344CB8AC3E}">
        <p14:creationId xmlns:p14="http://schemas.microsoft.com/office/powerpoint/2010/main" val="2872741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Yejidá: El mundo de la Voluntad</a:t>
            </a:r>
          </a:p>
          <a:p>
            <a:r>
              <a:rPr lang="es-ES" dirty="0">
                <a:latin typeface="Adobe Myungjo Std M" panose="02020600000000000000" pitchFamily="18" charset="-128"/>
                <a:ea typeface="Adobe Myungjo Std M" panose="02020600000000000000" pitchFamily="18" charset="-128"/>
              </a:rPr>
              <a:t>Algunos dirían que este es el aspecto del alma que está "conectada" directamente a la esencia de lo Divino. </a:t>
            </a:r>
          </a:p>
          <a:p>
            <a:r>
              <a:rPr lang="es-ES" dirty="0">
                <a:latin typeface="Adobe Myungjo Std M" panose="02020600000000000000" pitchFamily="18" charset="-128"/>
                <a:ea typeface="Adobe Myungjo Std M" panose="02020600000000000000" pitchFamily="18" charset="-128"/>
              </a:rPr>
              <a:t>No está "con" nosotros, pero nunca estamos separados de eso.</a:t>
            </a:r>
          </a:p>
        </p:txBody>
      </p:sp>
    </p:spTree>
    <p:extLst>
      <p:ext uri="{BB962C8B-B14F-4D97-AF65-F5344CB8AC3E}">
        <p14:creationId xmlns:p14="http://schemas.microsoft.com/office/powerpoint/2010/main" val="41637875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Yejidá: El mundo de la Voluntad</a:t>
            </a:r>
          </a:p>
          <a:p>
            <a:r>
              <a:rPr lang="es-ES" sz="3100" dirty="0">
                <a:latin typeface="Adobe Myungjo Std M" panose="02020600000000000000" pitchFamily="18" charset="-128"/>
                <a:ea typeface="Adobe Myungjo Std M" panose="02020600000000000000" pitchFamily="18" charset="-128"/>
              </a:rPr>
              <a:t>Aquí es donde la dualidad se disuelve. </a:t>
            </a:r>
          </a:p>
          <a:p>
            <a:r>
              <a:rPr lang="es-ES" sz="3100" dirty="0">
                <a:latin typeface="Adobe Myungjo Std M" panose="02020600000000000000" pitchFamily="18" charset="-128"/>
                <a:ea typeface="Adobe Myungjo Std M" panose="02020600000000000000" pitchFamily="18" charset="-128"/>
              </a:rPr>
              <a:t>Es demasiado sutil para la conciencia humana. </a:t>
            </a:r>
          </a:p>
          <a:p>
            <a:r>
              <a:rPr lang="es-ES" sz="3100" dirty="0">
                <a:latin typeface="Adobe Myungjo Std M" panose="02020600000000000000" pitchFamily="18" charset="-128"/>
                <a:ea typeface="Adobe Myungjo Std M" panose="02020600000000000000" pitchFamily="18" charset="-128"/>
              </a:rPr>
              <a:t>Yejidá es nuestro vínculo definitivo con Dios, la parte de nosotros que nunca puede separarse de lo Divino. </a:t>
            </a:r>
          </a:p>
        </p:txBody>
      </p:sp>
    </p:spTree>
    <p:extLst>
      <p:ext uri="{BB962C8B-B14F-4D97-AF65-F5344CB8AC3E}">
        <p14:creationId xmlns:p14="http://schemas.microsoft.com/office/powerpoint/2010/main" val="23902546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600" dirty="0">
                <a:latin typeface="Adobe Myungjo Std M" panose="02020600000000000000" pitchFamily="18" charset="-128"/>
                <a:ea typeface="Adobe Myungjo Std M" panose="02020600000000000000" pitchFamily="18" charset="-128"/>
              </a:rPr>
              <a:t>CLASES DE KABALÁH 14</a:t>
            </a:r>
            <a:endParaRPr sz="36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400" dirty="0">
                <a:latin typeface="Adobe Myungjo Std M" panose="02020600000000000000" pitchFamily="18" charset="-128"/>
                <a:ea typeface="Adobe Myungjo Std M" panose="02020600000000000000" pitchFamily="18" charset="-128"/>
              </a:rPr>
              <a:t>De las enseñanzas del rabino David Cooper</a:t>
            </a:r>
            <a:endParaRPr lang="es-ES" sz="2400" dirty="0">
              <a:latin typeface="Adobe Myungjo Std M" panose="02020600000000000000" pitchFamily="18" charset="-128"/>
              <a:ea typeface="Adobe Myungjo Std M" panose="02020600000000000000" pitchFamily="18" charset="-128"/>
            </a:endParaRPr>
          </a:p>
          <a:p>
            <a:r>
              <a:rPr lang="es-ES" sz="2000" b="1" dirty="0">
                <a:latin typeface="Adobe Myungjo Std M" panose="02020600000000000000" pitchFamily="18" charset="-128"/>
                <a:ea typeface="Adobe Myungjo Std M" panose="02020600000000000000" pitchFamily="18" charset="-128"/>
              </a:rPr>
              <a:t>Yejidá: El mundo de la Voluntad</a:t>
            </a:r>
          </a:p>
          <a:p>
            <a:r>
              <a:rPr lang="es-ES" dirty="0">
                <a:latin typeface="Adobe Myungjo Std M" panose="02020600000000000000" pitchFamily="18" charset="-128"/>
                <a:ea typeface="Adobe Myungjo Std M" panose="02020600000000000000" pitchFamily="18" charset="-128"/>
              </a:rPr>
              <a:t>Cuando todo lo demás falla, la conciencia de nuestra dotación Yejidá puede ser suficiente para llevarnos a través de nuestros tiempos más difíciles.</a:t>
            </a:r>
          </a:p>
        </p:txBody>
      </p:sp>
    </p:spTree>
    <p:extLst>
      <p:ext uri="{BB962C8B-B14F-4D97-AF65-F5344CB8AC3E}">
        <p14:creationId xmlns:p14="http://schemas.microsoft.com/office/powerpoint/2010/main" val="1246970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pic>
        <p:nvPicPr>
          <p:cNvPr id="2" name="Picture 1">
            <a:extLst>
              <a:ext uri="{FF2B5EF4-FFF2-40B4-BE49-F238E27FC236}">
                <a16:creationId xmlns:a16="http://schemas.microsoft.com/office/drawing/2014/main" id="{374527C2-5754-4B1F-9075-D409FC05A298}"/>
              </a:ext>
            </a:extLst>
          </p:cNvPr>
          <p:cNvPicPr>
            <a:picLocks noChangeAspect="1"/>
          </p:cNvPicPr>
          <p:nvPr/>
        </p:nvPicPr>
        <p:blipFill>
          <a:blip r:embed="rId4"/>
          <a:stretch>
            <a:fillRect/>
          </a:stretch>
        </p:blipFill>
        <p:spPr>
          <a:xfrm>
            <a:off x="981523" y="0"/>
            <a:ext cx="7180953" cy="6858000"/>
          </a:xfrm>
          <a:prstGeom prst="rect">
            <a:avLst/>
          </a:prstGeom>
        </p:spPr>
      </p:pic>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3200449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Adobe Myungjo Std M" panose="02020600000000000000" pitchFamily="18" charset="-128"/>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Dr.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Yael</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Ziegler</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a:t>
            </a:r>
            <a:endParaRPr dirty="0">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a:solidFill>
                  <a:schemeClr val="dk1"/>
                </a:solidFill>
                <a:latin typeface="Adobe Myungjo Std M" panose="02020600000000000000" pitchFamily="18" charset="-128"/>
                <a:ea typeface="Adobe Myungjo Std M" panose="02020600000000000000" pitchFamily="18" charset="-128"/>
                <a:hlinkClick r:id="rId5"/>
              </a:rPr>
              <a:t>http://www.kabbalaonline.org/kabbalah/article_cdo/aid/380651/jewish/Levels-of-Soul-Consciousness.htm</a:t>
            </a:r>
            <a:endParaRPr lang="es-CO" sz="1000" dirty="0">
              <a:solidFill>
                <a:schemeClr val="dk1"/>
              </a:solidFill>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a:solidFill>
                  <a:schemeClr val="dk1"/>
                </a:solidFill>
                <a:latin typeface="Adobe Myungjo Std M" panose="02020600000000000000" pitchFamily="18" charset="-128"/>
                <a:ea typeface="Adobe Myungjo Std M" panose="02020600000000000000" pitchFamily="18" charset="-128"/>
              </a:rPr>
              <a:t>https://www.rabbidavidcooper.com/cooper-print-index/2010/11/8/2358-five-dimensions-of-the-soul.html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Derechos Reservados Shalom Haverim </a:t>
            </a:r>
            <a:r>
              <a:rPr lang="es-CO" sz="2800" b="0" i="0" u="none" strike="noStrike" cap="none" dirty="0" err="1">
                <a:solidFill>
                  <a:srgbClr val="898989"/>
                </a:solidFill>
                <a:latin typeface="Adobe Myungjo Std M" panose="02020600000000000000" pitchFamily="18" charset="-128"/>
                <a:ea typeface="Adobe Myungjo Std M" panose="02020600000000000000" pitchFamily="18" charset="-128"/>
                <a:sym typeface="Calibri"/>
              </a:rPr>
              <a:t>Org</a:t>
            </a:r>
            <a:endParaRPr sz="2800"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Adobe Myungjo Std M" panose="02020600000000000000" pitchFamily="18" charset="-128"/>
                <a:ea typeface="Adobe Myungjo Std M" panose="02020600000000000000" pitchFamily="18" charset="-128"/>
                <a:sym typeface="Calibri"/>
                <a:hlinkClick r:id="rId6"/>
              </a:rPr>
              <a:t>http://www.shalomhaverim.org</a:t>
            </a:r>
            <a:endParaRPr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Director: -</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ELIYAHU BAYONA BEN YOSEF</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a:latin typeface="Adobe Myungjo Std M" panose="02020600000000000000" pitchFamily="18" charset="-128"/>
                <a:ea typeface="Adobe Myungjo Std M" panose="02020600000000000000" pitchFamily="18" charset="-128"/>
              </a:rPr>
              <a:t>3</a:t>
            </a:r>
            <a:r>
              <a:rPr lang="es-CO" sz="1800" b="0" i="0" u="none" strike="noStrike" cap="none">
                <a:solidFill>
                  <a:srgbClr val="898989"/>
                </a:solidFill>
                <a:latin typeface="Adobe Myungjo Std M" panose="02020600000000000000" pitchFamily="18" charset="-128"/>
                <a:ea typeface="Adobe Myungjo Std M" panose="02020600000000000000" pitchFamily="18" charset="-128"/>
                <a:sym typeface="Calibri"/>
              </a:rPr>
              <a:t> de Elul </a:t>
            </a: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5778  </a:t>
            </a:r>
            <a:r>
              <a:rPr lang="es-CO" sz="1800" b="0" i="0" u="none" strike="noStrike" cap="none">
                <a:solidFill>
                  <a:srgbClr val="898989"/>
                </a:solidFill>
                <a:latin typeface="Adobe Myungjo Std M" panose="02020600000000000000" pitchFamily="18" charset="-128"/>
                <a:ea typeface="Adobe Myungjo Std M" panose="02020600000000000000" pitchFamily="18" charset="-128"/>
                <a:sym typeface="Calibri"/>
              </a:rPr>
              <a:t>–  </a:t>
            </a:r>
            <a:r>
              <a:rPr lang="es-CO" sz="1800">
                <a:latin typeface="Adobe Myungjo Std M" panose="02020600000000000000" pitchFamily="18" charset="-128"/>
                <a:ea typeface="Adobe Myungjo Std M" panose="02020600000000000000" pitchFamily="18" charset="-128"/>
              </a:rPr>
              <a:t>Agosto 14</a:t>
            </a:r>
            <a:r>
              <a:rPr lang="es-CO" sz="1800" b="0" i="0" u="none" strike="noStrike" cap="none">
                <a:solidFill>
                  <a:srgbClr val="898989"/>
                </a:solidFill>
                <a:latin typeface="Adobe Myungjo Std M" panose="02020600000000000000" pitchFamily="18" charset="-128"/>
                <a:ea typeface="Adobe Myungjo Std M" panose="02020600000000000000" pitchFamily="18" charset="-128"/>
                <a:sym typeface="Calibri"/>
              </a:rPr>
              <a:t>, </a:t>
            </a: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2018 Monsey New York</a:t>
            </a:r>
            <a:endParaRPr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2818</Words>
  <Application>Microsoft Office PowerPoint</Application>
  <PresentationFormat>On-screen Show (4:3)</PresentationFormat>
  <Paragraphs>238</Paragraphs>
  <Slides>51</Slides>
  <Notes>50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Adobe Myungjo Std M</vt:lpstr>
      <vt:lpstr>Aharoni</vt:lpstr>
      <vt:lpstr>Arial</vt:lpstr>
      <vt:lpstr>Calibri</vt:lpstr>
      <vt:lpstr>Office Theme</vt:lpstr>
      <vt:lpstr> </vt:lpstr>
      <vt:lpstr>PowerPoint Presentation</vt:lpstr>
      <vt:lpstr>PowerPoint Presentation</vt:lpstr>
      <vt:lpstr>CLASES DE KABALÁH 14</vt:lpstr>
      <vt:lpstr>CLASES DE KABALÁH 14</vt:lpstr>
      <vt:lpstr>CLASES DE KABALÁH 14</vt:lpstr>
      <vt:lpstr>CLASES DE KABALÁH 11</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14</vt:lpstr>
      <vt:lpstr>CLASES DE KABALÁH 11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120</cp:revision>
  <dcterms:modified xsi:type="dcterms:W3CDTF">2018-08-14T22:05:28Z</dcterms:modified>
</cp:coreProperties>
</file>