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3"/>
  </p:notesMasterIdLst>
  <p:sldIdLst>
    <p:sldId id="256" r:id="rId2"/>
    <p:sldId id="257" r:id="rId3"/>
    <p:sldId id="451" r:id="rId4"/>
    <p:sldId id="258" r:id="rId5"/>
    <p:sldId id="442" r:id="rId6"/>
    <p:sldId id="452" r:id="rId7"/>
    <p:sldId id="453" r:id="rId8"/>
    <p:sldId id="454" r:id="rId9"/>
    <p:sldId id="455" r:id="rId10"/>
    <p:sldId id="456" r:id="rId11"/>
    <p:sldId id="457" r:id="rId12"/>
    <p:sldId id="458" r:id="rId13"/>
    <p:sldId id="459" r:id="rId14"/>
    <p:sldId id="450" r:id="rId15"/>
    <p:sldId id="460" r:id="rId16"/>
    <p:sldId id="461" r:id="rId17"/>
    <p:sldId id="462" r:id="rId18"/>
    <p:sldId id="463" r:id="rId19"/>
    <p:sldId id="464" r:id="rId20"/>
    <p:sldId id="465" r:id="rId21"/>
    <p:sldId id="466" r:id="rId22"/>
    <p:sldId id="467" r:id="rId23"/>
    <p:sldId id="468" r:id="rId24"/>
    <p:sldId id="469" r:id="rId25"/>
    <p:sldId id="470" r:id="rId26"/>
    <p:sldId id="471" r:id="rId27"/>
    <p:sldId id="472" r:id="rId28"/>
    <p:sldId id="473" r:id="rId29"/>
    <p:sldId id="474" r:id="rId30"/>
    <p:sldId id="475" r:id="rId31"/>
    <p:sldId id="306" r:id="rId3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131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t>CLASES DE KABALÁH </a:t>
            </a:r>
            <a:r>
              <a:rPr lang="es-CO" sz="3200" dirty="0" smtClean="0"/>
              <a:t>15</a:t>
            </a:r>
            <a:endParaRPr lang="es-CO" sz="3200" dirty="0"/>
          </a:p>
          <a:p>
            <a:pPr marL="342900" lvl="0" indent="-342900" algn="ctr"/>
            <a:r>
              <a:rPr lang="es-CO" sz="2800" b="1" dirty="0" smtClean="0"/>
              <a:t>La Unidad y el Infinito</a:t>
            </a:r>
            <a:endParaRPr lang="es-CO" sz="2800" b="1" dirty="0"/>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BaYona</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 xmlns:a16="http://schemas.microsoft.com/office/drawing/2014/main"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 xmlns:a16="http://schemas.microsoft.com/office/drawing/2014/main"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 xmlns:a16="http://schemas.microsoft.com/office/drawing/2014/main"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 xmlns:p14="http://schemas.microsoft.com/office/powerpoint/2010/main" val="76636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lang="es-CO" sz="3200" dirty="0">
              <a:latin typeface="Adobe Myungjo Std M" panose="02020600000000000000" pitchFamily="18" charset="-128"/>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comprender qué es y qué no es Cabalá, debemos conocer primero principios básicos de Toráh.</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una mejor comprensión de la Toráh, nuestros Sabios han divido su estudio en 4 Niveles que  nemotécnicamente se les denomina PARDES </a:t>
            </a:r>
            <a:r>
              <a:rPr lang="es-CO" sz="2200" i="0" u="none" strike="noStrike" cap="none" dirty="0" err="1">
                <a:solidFill>
                  <a:srgbClr val="000000"/>
                </a:solidFill>
                <a:latin typeface="Adobe Myungjo Std M" pitchFamily="18" charset="-128"/>
                <a:ea typeface="Adobe Myungjo Std M" pitchFamily="18" charset="-128"/>
                <a:sym typeface="Calibri"/>
              </a:rPr>
              <a:t>פרדס</a:t>
            </a:r>
            <a:r>
              <a:rPr lang="es-CO" sz="2200" i="0" u="none" strike="noStrike" cap="none" dirty="0">
                <a:solidFill>
                  <a:srgbClr val="000000"/>
                </a:solidFill>
                <a:latin typeface="Adobe Myungjo Std M" pitchFamily="18" charset="-128"/>
                <a:ea typeface="Adobe Myungjo Std M" pitchFamily="18" charset="-128"/>
                <a:sym typeface="Calibri"/>
              </a:rPr>
              <a:t> :</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P= פ Peshat –significado plano, básico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R= ר Remes –Significado insinuado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D= ד </a:t>
            </a:r>
            <a:r>
              <a:rPr lang="es-CO" sz="2400" i="0" u="none" strike="noStrike" cap="none" dirty="0" err="1">
                <a:solidFill>
                  <a:srgbClr val="000000"/>
                </a:solidFill>
                <a:latin typeface="Adobe Myungjo Std M" pitchFamily="18" charset="-128"/>
                <a:ea typeface="Adobe Myungjo Std M" pitchFamily="18" charset="-128"/>
                <a:cs typeface="Aharoni" pitchFamily="2" charset="-79"/>
                <a:sym typeface="Calibri"/>
              </a:rPr>
              <a:t>Derash</a:t>
            </a: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 –Significado interpretativo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S= ס Sod –Secreto –Significado esotérico, místico</a:t>
            </a:r>
            <a:endParaRPr sz="2400" dirty="0">
              <a:latin typeface="Adobe Myungjo Std M" pitchFamily="18" charset="-128"/>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Asiyá es el mundo de la fisicalidad;</a:t>
            </a:r>
          </a:p>
          <a:p>
            <a:r>
              <a:rPr lang="es-ES" sz="2800" dirty="0">
                <a:latin typeface="Adobe Myungjo Std M" panose="02020600000000000000" pitchFamily="18" charset="-128"/>
                <a:ea typeface="Adobe Myungjo Std M" panose="02020600000000000000" pitchFamily="18" charset="-128"/>
              </a:rPr>
              <a:t>Yetzirá, el mundo de las emociones; </a:t>
            </a:r>
          </a:p>
          <a:p>
            <a:r>
              <a:rPr lang="es-ES" sz="2800" dirty="0">
                <a:latin typeface="Adobe Myungjo Std M" panose="02020600000000000000" pitchFamily="18" charset="-128"/>
                <a:ea typeface="Adobe Myungjo Std M" panose="02020600000000000000" pitchFamily="18" charset="-128"/>
              </a:rPr>
              <a:t>Beriyá, el mundo del intelecto; </a:t>
            </a:r>
          </a:p>
          <a:p>
            <a:r>
              <a:rPr lang="es-ES" sz="2800" dirty="0">
                <a:latin typeface="Adobe Myungjo Std M" panose="02020600000000000000" pitchFamily="18" charset="-128"/>
                <a:ea typeface="Adobe Myungjo Std M" panose="02020600000000000000" pitchFamily="18" charset="-128"/>
              </a:rPr>
              <a:t>Atzilut, el mundo del espíritu; y </a:t>
            </a:r>
          </a:p>
          <a:p>
            <a:r>
              <a:rPr lang="es-ES" sz="2800" dirty="0">
                <a:latin typeface="Adobe Myungjo Std M" panose="02020600000000000000" pitchFamily="18" charset="-128"/>
                <a:ea typeface="Adobe Myungjo Std M" panose="02020600000000000000" pitchFamily="18" charset="-128"/>
              </a:rPr>
              <a:t>Adam Kadmón, la fuente primordial. </a:t>
            </a:r>
          </a:p>
          <a:p>
            <a:r>
              <a:rPr lang="es-ES" sz="2800" dirty="0">
                <a:latin typeface="Adobe Myungjo Std M" panose="02020600000000000000" pitchFamily="18" charset="-128"/>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Adobe Myungjo Std M" panose="02020600000000000000" pitchFamily="18" charset="-128"/>
                <a:ea typeface="Adobe Myungjo Std M" panose="02020600000000000000" pitchFamily="18" charset="-128"/>
              </a:rPr>
              <a:t>LA UNIDAD Y EL INFINITO</a:t>
            </a:r>
            <a:endParaRPr lang="es-ES" sz="2800" b="1" dirty="0">
              <a:latin typeface="Adobe Myungjo Std M" panose="02020600000000000000" pitchFamily="18" charset="-128"/>
              <a:ea typeface="Adobe Myungjo Std M" panose="02020600000000000000" pitchFamily="18" charset="-128"/>
            </a:endParaRP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Antes de la Creación, solo había la revelación infinita de Di-s</a:t>
            </a:r>
          </a:p>
          <a:p>
            <a:r>
              <a:rPr lang="es-ES" sz="2800" dirty="0" smtClean="0">
                <a:latin typeface="Adobe Myungjo Std M" panose="02020600000000000000" pitchFamily="18" charset="-128"/>
                <a:ea typeface="Adobe Myungjo Std M" panose="02020600000000000000" pitchFamily="18" charset="-128"/>
              </a:rPr>
              <a:t>Hay un creador infinito, la causa de las causas y el creador de todo. </a:t>
            </a:r>
          </a:p>
          <a:p>
            <a:r>
              <a:rPr lang="es-ES" sz="2800" dirty="0" smtClean="0">
                <a:latin typeface="Adobe Myungjo Std M" panose="02020600000000000000" pitchFamily="18" charset="-128"/>
                <a:ea typeface="Adobe Myungjo Std M" panose="02020600000000000000" pitchFamily="18" charset="-128"/>
              </a:rPr>
              <a:t>Él no es uno en un sentido numérico, ya que Él no está sujeto a cambio, definición o multiplicidad. </a:t>
            </a:r>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smtClean="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Él es Uno en que el número uno significa una unidad independiente y es la base de todos los números; el número uno también está contenido en todos los números. </a:t>
            </a:r>
          </a:p>
          <a:p>
            <a:r>
              <a:rPr lang="es-ES" sz="2800" dirty="0" smtClean="0">
                <a:latin typeface="Adobe Myungjo Std M" panose="02020600000000000000" pitchFamily="18" charset="-128"/>
                <a:ea typeface="Adobe Myungjo Std M" panose="02020600000000000000" pitchFamily="18" charset="-128"/>
              </a:rPr>
              <a:t>De manera similar, el Creador está realmente dentro de todo, y todo está dentro de él. </a:t>
            </a:r>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Él es el comienzo y la causa de todo. El Creador no cambia, y por lo tanto uno no puede sumar o restar de Él.</a:t>
            </a:r>
          </a:p>
          <a:p>
            <a:r>
              <a:rPr lang="es-ES" sz="2800" dirty="0" smtClean="0">
                <a:latin typeface="Adobe Myungjo Std M" panose="02020600000000000000" pitchFamily="18" charset="-128"/>
                <a:ea typeface="Adobe Myungjo Std M" panose="02020600000000000000" pitchFamily="18" charset="-128"/>
              </a:rPr>
              <a:t>Además, su existencia es necesaria (es decir, no depende de ninguna otra cosa), del mismo modo que el número uno es un requisito para la existencia de cualquier otro número (total). </a:t>
            </a:r>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Si el número uno dejara de existir, cualquier otro número también dejaría de existir. </a:t>
            </a:r>
          </a:p>
          <a:p>
            <a:r>
              <a:rPr lang="es-ES" sz="2800" dirty="0" smtClean="0">
                <a:latin typeface="Adobe Myungjo Std M" panose="02020600000000000000" pitchFamily="18" charset="-128"/>
                <a:ea typeface="Adobe Myungjo Std M" panose="02020600000000000000" pitchFamily="18" charset="-128"/>
              </a:rPr>
              <a:t>Sin embargo, si otros números desaparecieran, uno continuaría existiendo. </a:t>
            </a:r>
          </a:p>
          <a:p>
            <a:r>
              <a:rPr lang="es-ES" sz="2800" dirty="0" smtClean="0">
                <a:latin typeface="Adobe Myungjo Std M" panose="02020600000000000000" pitchFamily="18" charset="-128"/>
                <a:ea typeface="Adobe Myungjo Std M" panose="02020600000000000000" pitchFamily="18" charset="-128"/>
              </a:rPr>
              <a:t>Hay propiedades del número uno; cualidades similares se aplican al Creador. </a:t>
            </a:r>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Incluso si el acto dejó de ser, el que actuó permanece, </a:t>
            </a:r>
          </a:p>
          <a:p>
            <a:r>
              <a:rPr lang="es-ES" sz="2800" dirty="0" smtClean="0">
                <a:latin typeface="Adobe Myungjo Std M" panose="02020600000000000000" pitchFamily="18" charset="-128"/>
                <a:ea typeface="Adobe Myungjo Std M" panose="02020600000000000000" pitchFamily="18" charset="-128"/>
              </a:rPr>
              <a:t>Debido a que su ser no depende de la existencia de otra cosa, si dejaran de existir, su existencia continuaría.</a:t>
            </a:r>
          </a:p>
          <a:p>
            <a:r>
              <a:rPr lang="es-ES" sz="2800" dirty="0" smtClean="0">
                <a:latin typeface="Adobe Myungjo Std M" panose="02020600000000000000" pitchFamily="18" charset="-128"/>
                <a:ea typeface="Adobe Myungjo Std M" panose="02020600000000000000" pitchFamily="18" charset="-128"/>
              </a:rPr>
              <a:t>Qué sucedió cuando Dios se reveló?</a:t>
            </a:r>
          </a:p>
          <a:p>
            <a:r>
              <a:rPr lang="es-ES" sz="2800" dirty="0" smtClean="0">
                <a:latin typeface="Adobe Myungjo Std M" panose="02020600000000000000" pitchFamily="18" charset="-128"/>
                <a:ea typeface="Adobe Myungjo Std M" panose="02020600000000000000" pitchFamily="18" charset="-128"/>
              </a:rPr>
              <a:t>La revelación ilimitada de Di-s experimentó una profunda constricción</a:t>
            </a:r>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Antes de la Creación, solo había la revelación infinita de Di-s que llenaba toda la existencia. </a:t>
            </a:r>
          </a:p>
          <a:p>
            <a:r>
              <a:rPr lang="es-ES" sz="2800" dirty="0" smtClean="0">
                <a:latin typeface="Adobe Myungjo Std M" panose="02020600000000000000" pitchFamily="18" charset="-128"/>
                <a:ea typeface="Adobe Myungjo Std M" panose="02020600000000000000" pitchFamily="18" charset="-128"/>
              </a:rPr>
              <a:t>Esto se llama </a:t>
            </a:r>
            <a:r>
              <a:rPr lang="es-ES" sz="2800" b="1" dirty="0" smtClean="0">
                <a:latin typeface="Adobe Myungjo Std M" panose="02020600000000000000" pitchFamily="18" charset="-128"/>
                <a:ea typeface="Adobe Myungjo Std M" panose="02020600000000000000" pitchFamily="18" charset="-128"/>
              </a:rPr>
              <a:t>Ohr Ein Sof</a:t>
            </a:r>
            <a:r>
              <a:rPr lang="es-ES" sz="2800" dirty="0" smtClean="0">
                <a:latin typeface="Adobe Myungjo Std M" panose="02020600000000000000" pitchFamily="18" charset="-128"/>
                <a:ea typeface="Adobe Myungjo Std M" panose="02020600000000000000" pitchFamily="18" charset="-128"/>
              </a:rPr>
              <a:t>, </a:t>
            </a:r>
            <a:r>
              <a:rPr lang="es-ES" sz="2800" i="1" dirty="0" smtClean="0">
                <a:latin typeface="Adobe Myungjo Std M" panose="02020600000000000000" pitchFamily="18" charset="-128"/>
                <a:ea typeface="Adobe Myungjo Std M" panose="02020600000000000000" pitchFamily="18" charset="-128"/>
              </a:rPr>
              <a:t>la Luz Infinita</a:t>
            </a:r>
            <a:r>
              <a:rPr lang="es-ES" sz="2800" dirty="0" smtClean="0">
                <a:latin typeface="Adobe Myungjo Std M" panose="02020600000000000000" pitchFamily="18" charset="-128"/>
                <a:ea typeface="Adobe Myungjo Std M" panose="02020600000000000000" pitchFamily="18" charset="-128"/>
              </a:rPr>
              <a:t>, que no es Di-Mismo, sino Su revelación infinita de Sí mismo. </a:t>
            </a:r>
          </a:p>
          <a:p>
            <a:r>
              <a:rPr lang="es-ES" sz="2800" dirty="0" smtClean="0">
                <a:latin typeface="Adobe Myungjo Std M" panose="02020600000000000000" pitchFamily="18" charset="-128"/>
                <a:ea typeface="Adobe Myungjo Std M" panose="02020600000000000000" pitchFamily="18" charset="-128"/>
              </a:rPr>
              <a:t>Dentro de esta revelación infinita, los seres limitados no podrían existir. </a:t>
            </a:r>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En consecuencia, hubo una reducción progresiva y constricción del Ohr Ein Sof, dando lugar a una existencia limitada.</a:t>
            </a:r>
          </a:p>
          <a:p>
            <a:r>
              <a:rPr lang="es-ES" sz="2800" dirty="0" smtClean="0">
                <a:latin typeface="Adobe Myungjo Std M" panose="02020600000000000000" pitchFamily="18" charset="-128"/>
                <a:ea typeface="Adobe Myungjo Std M" panose="02020600000000000000" pitchFamily="18" charset="-128"/>
              </a:rPr>
              <a:t>Esta constricción progresiva, es lo que vino a llamarse </a:t>
            </a:r>
            <a:r>
              <a:rPr lang="es-ES" sz="2800" b="1" dirty="0" smtClean="0">
                <a:latin typeface="Adobe Myungjo Std M" panose="02020600000000000000" pitchFamily="18" charset="-128"/>
                <a:ea typeface="Adobe Myungjo Std M" panose="02020600000000000000" pitchFamily="18" charset="-128"/>
              </a:rPr>
              <a:t>tzimtzum</a:t>
            </a:r>
            <a:r>
              <a:rPr lang="es-ES" sz="2800" dirty="0" smtClean="0">
                <a:latin typeface="Adobe Myungjo Std M" panose="02020600000000000000" pitchFamily="18" charset="-128"/>
                <a:ea typeface="Adobe Myungjo Std M" panose="02020600000000000000" pitchFamily="18" charset="-128"/>
              </a:rPr>
              <a:t> y provocó diversos planos de la realidad, llamados, en Kabalá, los cinco mundos. </a:t>
            </a:r>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Cada "mundo" es un cierto nivel de ocultación de Divinidad del O Ein Sof </a:t>
            </a:r>
          </a:p>
          <a:p>
            <a:r>
              <a:rPr lang="es-ES" sz="2800" dirty="0" smtClean="0">
                <a:latin typeface="Adobe Myungjo Std M" panose="02020600000000000000" pitchFamily="18" charset="-128"/>
                <a:ea typeface="Adobe Myungjo Std M" panose="02020600000000000000" pitchFamily="18" charset="-128"/>
              </a:rPr>
              <a:t>De lo más alto a lo más bajo (es decir, de mayor a menor revelación) son:</a:t>
            </a:r>
          </a:p>
          <a:p>
            <a:r>
              <a:rPr lang="es-ES" sz="2800" dirty="0" smtClean="0">
                <a:latin typeface="Adobe Myungjo Std M" panose="02020600000000000000" pitchFamily="18" charset="-128"/>
                <a:ea typeface="Adobe Myungjo Std M" panose="02020600000000000000" pitchFamily="18" charset="-128"/>
              </a:rPr>
              <a:t>El mundo de Adam Kadmón, que es el mundo primordial, o el primer nivel de revelación un tanto finita.</a:t>
            </a:r>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pic>
        <p:nvPicPr>
          <p:cNvPr id="2" name="Picture 1">
            <a:extLst>
              <a:ext uri="{FF2B5EF4-FFF2-40B4-BE49-F238E27FC236}">
                <a16:creationId xmlns="" xmlns:a16="http://schemas.microsoft.com/office/drawing/2014/main" id="{374527C2-5754-4B1F-9075-D409FC05A298}"/>
              </a:ext>
            </a:extLst>
          </p:cNvPr>
          <p:cNvPicPr>
            <a:picLocks noChangeAspect="1"/>
          </p:cNvPicPr>
          <p:nvPr/>
        </p:nvPicPr>
        <p:blipFill>
          <a:blip r:embed="rId4"/>
          <a:stretch>
            <a:fillRect/>
          </a:stretch>
        </p:blipFill>
        <p:spPr>
          <a:xfrm>
            <a:off x="981523" y="0"/>
            <a:ext cx="7180953" cy="6858000"/>
          </a:xfrm>
          <a:prstGeom prst="rect">
            <a:avLst/>
          </a:prstGeom>
        </p:spPr>
      </p:pic>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539944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dirty="0" smtClean="0">
                <a:latin typeface="Adobe Myungjo Std M" panose="02020600000000000000" pitchFamily="18" charset="-128"/>
                <a:ea typeface="Adobe Myungjo Std M" panose="02020600000000000000" pitchFamily="18" charset="-128"/>
              </a:rPr>
              <a:t>El mundo de Atzilut</a:t>
            </a:r>
          </a:p>
          <a:p>
            <a:r>
              <a:rPr lang="es-ES" dirty="0" smtClean="0">
                <a:latin typeface="Adobe Myungjo Std M" panose="02020600000000000000" pitchFamily="18" charset="-128"/>
                <a:ea typeface="Adobe Myungjo Std M" panose="02020600000000000000" pitchFamily="18" charset="-128"/>
              </a:rPr>
              <a:t>El mundo de Beriyá</a:t>
            </a:r>
          </a:p>
          <a:p>
            <a:r>
              <a:rPr lang="es-ES" dirty="0" smtClean="0">
                <a:latin typeface="Adobe Myungjo Std M" panose="02020600000000000000" pitchFamily="18" charset="-128"/>
                <a:ea typeface="Adobe Myungjo Std M" panose="02020600000000000000" pitchFamily="18" charset="-128"/>
              </a:rPr>
              <a:t>El mundo de Yetzirá y</a:t>
            </a:r>
          </a:p>
          <a:p>
            <a:r>
              <a:rPr lang="es-ES" dirty="0" smtClean="0">
                <a:latin typeface="Adobe Myungjo Std M" panose="02020600000000000000" pitchFamily="18" charset="-128"/>
                <a:ea typeface="Adobe Myungjo Std M" panose="02020600000000000000" pitchFamily="18" charset="-128"/>
              </a:rPr>
              <a:t>El mundo de Asiyá</a:t>
            </a:r>
          </a:p>
          <a:p>
            <a:r>
              <a:rPr lang="es-ES" dirty="0" smtClean="0">
                <a:latin typeface="Adobe Myungjo Std M" panose="02020600000000000000" pitchFamily="18" charset="-128"/>
                <a:ea typeface="Adobe Myungjo Std M" panose="02020600000000000000" pitchFamily="18" charset="-128"/>
              </a:rPr>
              <a:t>Todo el universo físico es el aspecto más bajo del mundo de Asiyá. </a:t>
            </a:r>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 UNIDAD Y EL INFINITO</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fuentes</a:t>
            </a:r>
          </a:p>
          <a:p>
            <a:r>
              <a:rPr lang="es-ES" sz="2800" dirty="0" smtClean="0">
                <a:latin typeface="Adobe Myungjo Std M" panose="02020600000000000000" pitchFamily="18" charset="-128"/>
                <a:ea typeface="Adobe Myungjo Std M" panose="02020600000000000000" pitchFamily="18" charset="-128"/>
              </a:rPr>
              <a:t>En cada uno de los mundos hay una revelación cada vez más tenue de la luz infinita a medida que desciende cada vez más y se oculta cada vez más. </a:t>
            </a:r>
          </a:p>
          <a:p>
            <a:r>
              <a:rPr lang="es-ES" sz="2800" dirty="0" smtClean="0">
                <a:latin typeface="Adobe Myungjo Std M" panose="02020600000000000000" pitchFamily="18" charset="-128"/>
                <a:ea typeface="Adobe Myungjo Std M" panose="02020600000000000000" pitchFamily="18" charset="-128"/>
              </a:rPr>
              <a:t>Es importante tener en cuenta que estos mundos no ocupan lugares geográficos diferentes. No son geográficos en absoluto, sino más bien planos descendentes de la realidad.</a:t>
            </a:r>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Adobe Myungjo Std M" panose="02020600000000000000" pitchFamily="18" charset="-128"/>
                <a:ea typeface="Adobe Myungjo Std M" panose="02020600000000000000" pitchFamily="18" charset="-128"/>
              </a:rPr>
              <a:t>CAOS Y LO PRIMORDIAL</a:t>
            </a:r>
            <a:endParaRPr lang="es-ES" sz="2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El más elevado, o más exaltado, de los cinco mundos se llama Adam Kadmón. </a:t>
            </a:r>
          </a:p>
          <a:p>
            <a:r>
              <a:rPr lang="es-ES" sz="2800" dirty="0" smtClean="0">
                <a:latin typeface="Adobe Myungjo Std M" panose="02020600000000000000" pitchFamily="18" charset="-128"/>
                <a:ea typeface="Adobe Myungjo Std M" panose="02020600000000000000" pitchFamily="18" charset="-128"/>
              </a:rPr>
              <a:t>Adán significa "a semejanza de" o "a imagen de", de la palabra hebrea </a:t>
            </a:r>
            <a:r>
              <a:rPr lang="es-ES" sz="2800" b="1" dirty="0" smtClean="0">
                <a:latin typeface="Adobe Myungjo Std M" panose="02020600000000000000" pitchFamily="18" charset="-128"/>
                <a:ea typeface="Adobe Myungjo Std M" panose="02020600000000000000" pitchFamily="18" charset="-128"/>
              </a:rPr>
              <a:t>doméh</a:t>
            </a:r>
            <a:r>
              <a:rPr lang="es-ES" sz="2800" dirty="0" smtClean="0">
                <a:latin typeface="Adobe Myungjo Std M" panose="02020600000000000000" pitchFamily="18" charset="-128"/>
                <a:ea typeface="Adobe Myungjo Std M" panose="02020600000000000000" pitchFamily="18" charset="-128"/>
              </a:rPr>
              <a:t>.</a:t>
            </a:r>
          </a:p>
          <a:p>
            <a:r>
              <a:rPr lang="es-ES" sz="2800" dirty="0" smtClean="0">
                <a:latin typeface="Adobe Myungjo Std M" panose="02020600000000000000" pitchFamily="18" charset="-128"/>
                <a:ea typeface="Adobe Myungjo Std M" panose="02020600000000000000" pitchFamily="18" charset="-128"/>
              </a:rPr>
              <a:t>Kadmón significa "primordial" o "primario", de la raíz hebrea </a:t>
            </a:r>
            <a:r>
              <a:rPr lang="es-ES" sz="2800" b="1" dirty="0" smtClean="0">
                <a:latin typeface="Adobe Myungjo Std M" panose="02020600000000000000" pitchFamily="18" charset="-128"/>
                <a:ea typeface="Adobe Myungjo Std M" panose="02020600000000000000" pitchFamily="18" charset="-128"/>
              </a:rPr>
              <a:t>kadam</a:t>
            </a:r>
            <a:r>
              <a:rPr lang="es-ES" sz="2800" dirty="0" smtClean="0">
                <a:latin typeface="Adobe Myungjo Std M" panose="02020600000000000000" pitchFamily="18" charset="-128"/>
                <a:ea typeface="Adobe Myungjo Std M" panose="02020600000000000000" pitchFamily="18" charset="-128"/>
              </a:rPr>
              <a:t>. </a:t>
            </a:r>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Entonces, Adam Kadmón es el mundo primordial que está "a semejanza de" la Luz Infinita que lo precedió y que se ocultó en el proceso de creación. </a:t>
            </a:r>
          </a:p>
          <a:p>
            <a:r>
              <a:rPr lang="es-ES" sz="2800" dirty="0" smtClean="0">
                <a:latin typeface="Adobe Myungjo Std M" panose="02020600000000000000" pitchFamily="18" charset="-128"/>
                <a:ea typeface="Adobe Myungjo Std M" panose="02020600000000000000" pitchFamily="18" charset="-128"/>
              </a:rPr>
              <a:t>Esto significa que a pesar de que Adam Kadmón es un mundo, lo que significa que surge a través del ocultamiento de la Luz Infinita, </a:t>
            </a:r>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Es un plano de realidad tan elevado que está "en la semejanza de" la Luz Infinita (que, por naturaleza , "precede" al mundo de Adam Kadmón).</a:t>
            </a:r>
          </a:p>
          <a:p>
            <a:r>
              <a:rPr lang="es-ES" sz="2800" dirty="0" smtClean="0">
                <a:latin typeface="Adobe Myungjo Std M" panose="02020600000000000000" pitchFamily="18" charset="-128"/>
                <a:ea typeface="Adobe Myungjo Std M" panose="02020600000000000000" pitchFamily="18" charset="-128"/>
              </a:rPr>
              <a:t>Por lo tanto, aunque el mundo de Adam Kadmón es un mundo, es un nivel tan sublime, puro y trascendente que casi es imperceptible. Se escinde y refleja la Luz Infinita original.</a:t>
            </a:r>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En Kabalá, el mundo de Adam Kadmón representa la voluntad trascendente de Di-s. </a:t>
            </a:r>
          </a:p>
          <a:p>
            <a:r>
              <a:rPr lang="es-ES" dirty="0" smtClean="0">
                <a:latin typeface="Adobe Myungjo Std M" panose="02020600000000000000" pitchFamily="18" charset="-128"/>
                <a:ea typeface="Adobe Myungjo Std M" panose="02020600000000000000" pitchFamily="18" charset="-128"/>
              </a:rPr>
              <a:t>El deseo de Di-s por la Creación y la forma en que se manifiesta se planifican en una visión general amplia y global, sin separación en detalles específicos. </a:t>
            </a:r>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700" dirty="0" smtClean="0">
                <a:latin typeface="Adobe Myungjo Std M" panose="02020600000000000000" pitchFamily="18" charset="-128"/>
                <a:ea typeface="Adobe Myungjo Std M" panose="02020600000000000000" pitchFamily="18" charset="-128"/>
              </a:rPr>
              <a:t>Esto es lo que se llama </a:t>
            </a:r>
            <a:r>
              <a:rPr lang="es-ES" sz="2700" b="1" dirty="0" err="1" smtClean="0">
                <a:latin typeface="Adobe Myungjo Std M" panose="02020600000000000000" pitchFamily="18" charset="-128"/>
                <a:ea typeface="Adobe Myungjo Std M" panose="02020600000000000000" pitchFamily="18" charset="-128"/>
              </a:rPr>
              <a:t>majshavá</a:t>
            </a:r>
            <a:r>
              <a:rPr lang="es-ES" sz="2700" b="1" dirty="0" smtClean="0">
                <a:latin typeface="Adobe Myungjo Std M" panose="02020600000000000000" pitchFamily="18" charset="-128"/>
                <a:ea typeface="Adobe Myungjo Std M" panose="02020600000000000000" pitchFamily="18" charset="-128"/>
              </a:rPr>
              <a:t> </a:t>
            </a:r>
            <a:r>
              <a:rPr lang="es-ES" sz="2700" b="1" dirty="0" err="1" smtClean="0">
                <a:latin typeface="Adobe Myungjo Std M" panose="02020600000000000000" pitchFamily="18" charset="-128"/>
                <a:ea typeface="Adobe Myungjo Std M" panose="02020600000000000000" pitchFamily="18" charset="-128"/>
              </a:rPr>
              <a:t>kedumáh</a:t>
            </a:r>
            <a:r>
              <a:rPr lang="es-ES" sz="2700" dirty="0" smtClean="0">
                <a:latin typeface="Adobe Myungjo Std M" panose="02020600000000000000" pitchFamily="18" charset="-128"/>
                <a:ea typeface="Adobe Myungjo Std M" panose="02020600000000000000" pitchFamily="18" charset="-128"/>
              </a:rPr>
              <a:t>, o "</a:t>
            </a:r>
            <a:r>
              <a:rPr lang="es-ES" sz="2700" i="1" dirty="0" smtClean="0">
                <a:latin typeface="Adobe Myungjo Std M" panose="02020600000000000000" pitchFamily="18" charset="-128"/>
                <a:ea typeface="Adobe Myungjo Std M" panose="02020600000000000000" pitchFamily="18" charset="-128"/>
              </a:rPr>
              <a:t>pensamiento primordial</a:t>
            </a:r>
            <a:r>
              <a:rPr lang="es-ES" sz="2700" dirty="0" smtClean="0">
                <a:latin typeface="Adobe Myungjo Std M" panose="02020600000000000000" pitchFamily="18" charset="-128"/>
                <a:ea typeface="Adobe Myungjo Std M" panose="02020600000000000000" pitchFamily="18" charset="-128"/>
              </a:rPr>
              <a:t>" de Adam Kadmón. </a:t>
            </a:r>
          </a:p>
          <a:p>
            <a:r>
              <a:rPr lang="es-ES" sz="2700" dirty="0" smtClean="0">
                <a:latin typeface="Adobe Myungjo Std M" panose="02020600000000000000" pitchFamily="18" charset="-128"/>
                <a:ea typeface="Adobe Myungjo Std M" panose="02020600000000000000" pitchFamily="18" charset="-128"/>
              </a:rPr>
              <a:t>El pensamiento primordial funciona como el modelo para toda la Creación.</a:t>
            </a:r>
          </a:p>
          <a:p>
            <a:r>
              <a:rPr lang="es-ES" sz="2700" dirty="0" smtClean="0">
                <a:latin typeface="Adobe Myungjo Std M" panose="02020600000000000000" pitchFamily="18" charset="-128"/>
                <a:ea typeface="Adobe Myungjo Std M" panose="02020600000000000000" pitchFamily="18" charset="-128"/>
              </a:rPr>
              <a:t>En el mundo de Adam Kadmón todo se ve en una amplia visión general, pero los detalles exactos no están aún separados y ordenados en las categorías de la realidad. </a:t>
            </a:r>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Todos los detalles de la Creación, desde el comienzo del espacio hasta el final del espacio y desde el principio de los tiempos hasta el final del tiempo, se superponen en este único pensamiento, porque, en Adam Kadmón, no hay concepto de espacio y tiempo. </a:t>
            </a:r>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Lo que infiere que todavía no hay adentro ni afuera, ni arriba ni abajo, ni antes ni después. </a:t>
            </a:r>
          </a:p>
          <a:p>
            <a:r>
              <a:rPr lang="es-ES" dirty="0" smtClean="0">
                <a:latin typeface="Adobe Myungjo Std M" panose="02020600000000000000" pitchFamily="18" charset="-128"/>
                <a:ea typeface="Adobe Myungjo Std M" panose="02020600000000000000" pitchFamily="18" charset="-128"/>
              </a:rPr>
              <a:t>Solo hay un potencial para estas limitaciones. </a:t>
            </a:r>
          </a:p>
          <a:p>
            <a:r>
              <a:rPr lang="es-ES" dirty="0" smtClean="0">
                <a:latin typeface="Adobe Myungjo Std M" panose="02020600000000000000" pitchFamily="18" charset="-128"/>
                <a:ea typeface="Adobe Myungjo Std M" panose="02020600000000000000" pitchFamily="18" charset="-128"/>
              </a:rPr>
              <a:t>Todo está indefinido, unificado y simultáneo. </a:t>
            </a:r>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Aquí yace la raíz y la fuente de todos los otros planos de la realidad, que descienden de Adam Kadmón.</a:t>
            </a:r>
          </a:p>
          <a:p>
            <a:r>
              <a:rPr lang="es-ES" sz="2800" dirty="0" smtClean="0">
                <a:latin typeface="Adobe Myungjo Std M" panose="02020600000000000000" pitchFamily="18" charset="-128"/>
                <a:ea typeface="Adobe Myungjo Std M" panose="02020600000000000000" pitchFamily="18" charset="-128"/>
              </a:rPr>
              <a:t>Está claro que los niveles sucesivos de la Creación, es decir, la serie de mundos que descienden de Adam Kadmón, particularmente el mundo más bajo, no pueden existir dentro de los parámetros de la existencia de Adam Kadmón. </a:t>
            </a:r>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3000" dirty="0" smtClean="0">
                <a:latin typeface="Adobe Myungjo Std M" panose="02020600000000000000" pitchFamily="18" charset="-128"/>
                <a:ea typeface="Adobe Myungjo Std M" panose="02020600000000000000" pitchFamily="18" charset="-128"/>
              </a:rPr>
              <a:t>Todo en Adam Kadmón es indefinido, unificado y simultáneo, superpuesto en un único pensamiento primordial, que contradice la idea misma de los mundos en el sentido en que los entendemos, como un ser limitado que presupone separación y división. </a:t>
            </a:r>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Subjetivamente, en términos de nuestra conciencia de Di-s, el mundo de Adam Kadmón es paralelo a la fuente más alta de conciencia en el hombre. </a:t>
            </a:r>
          </a:p>
          <a:p>
            <a:r>
              <a:rPr lang="es-ES" dirty="0" smtClean="0">
                <a:latin typeface="Adobe Myungjo Std M" panose="02020600000000000000" pitchFamily="18" charset="-128"/>
                <a:ea typeface="Adobe Myungjo Std M" panose="02020600000000000000" pitchFamily="18" charset="-128"/>
              </a:rPr>
              <a:t>Es la conciencia de la unidad total con la Luz Infinita.</a:t>
            </a:r>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El primer paso para lograr la separación y la división necesaria para crear los mundos inferiores es "romper" la unidad de la luz tal como está en Adam Kadmón. </a:t>
            </a:r>
          </a:p>
          <a:p>
            <a:r>
              <a:rPr lang="es-ES" sz="2800" dirty="0" smtClean="0">
                <a:latin typeface="Adobe Myungjo Std M" panose="02020600000000000000" pitchFamily="18" charset="-128"/>
                <a:ea typeface="Adobe Myungjo Std M" panose="02020600000000000000" pitchFamily="18" charset="-128"/>
              </a:rPr>
              <a:t>A medida que la luz desciende de Adam Kadmón, se divide en diez cualidades o atributos individuales (sefirot, sefirá en singular), que actúan como puntos independientes de luz independientes. </a:t>
            </a:r>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a:t>
            </a:r>
            <a:r>
              <a:rPr lang="es-ES" sz="2800" b="1" dirty="0" err="1" smtClean="0">
                <a:latin typeface="Adobe Myungjo Std M" panose="02020600000000000000" pitchFamily="18" charset="-128"/>
                <a:ea typeface="Adobe Myungjo Std M" panose="02020600000000000000" pitchFamily="18" charset="-128"/>
              </a:rPr>
              <a:t>Shevirat</a:t>
            </a:r>
            <a:r>
              <a:rPr lang="es-ES" sz="2800" b="1" dirty="0" smtClean="0">
                <a:latin typeface="Adobe Myungjo Std M" panose="02020600000000000000" pitchFamily="18" charset="-128"/>
                <a:ea typeface="Adobe Myungjo Std M" panose="02020600000000000000" pitchFamily="18" charset="-128"/>
              </a:rPr>
              <a:t> </a:t>
            </a:r>
            <a:r>
              <a:rPr lang="es-ES" sz="2800" b="1" dirty="0" err="1" smtClean="0">
                <a:latin typeface="Adobe Myungjo Std M" panose="02020600000000000000" pitchFamily="18" charset="-128"/>
                <a:ea typeface="Adobe Myungjo Std M" panose="02020600000000000000" pitchFamily="18" charset="-128"/>
              </a:rPr>
              <a:t>haKeilim</a:t>
            </a:r>
            <a:r>
              <a:rPr lang="es-ES" sz="2800" dirty="0" smtClean="0">
                <a:latin typeface="Adobe Myungjo Std M" panose="02020600000000000000" pitchFamily="18" charset="-128"/>
                <a:ea typeface="Adobe Myungjo Std M" panose="02020600000000000000" pitchFamily="18" charset="-128"/>
              </a:rPr>
              <a:t>” Rotura de los Vasos</a:t>
            </a:r>
          </a:p>
          <a:p>
            <a:r>
              <a:rPr lang="es-ES" sz="2800" dirty="0" smtClean="0">
                <a:latin typeface="Adobe Myungjo Std M" panose="02020600000000000000" pitchFamily="18" charset="-128"/>
                <a:ea typeface="Adobe Myungjo Std M" panose="02020600000000000000" pitchFamily="18" charset="-128"/>
              </a:rPr>
              <a:t>Cada </a:t>
            </a:r>
            <a:r>
              <a:rPr lang="es-ES" sz="2800" dirty="0" smtClean="0">
                <a:latin typeface="Adobe Myungjo Std M" panose="02020600000000000000" pitchFamily="18" charset="-128"/>
                <a:ea typeface="Adobe Myungjo Std M" panose="02020600000000000000" pitchFamily="18" charset="-128"/>
              </a:rPr>
              <a:t>uno de estos puntos es una concentración de luz extremadamente poderosa a medida que desciende de Adam Kadmón. </a:t>
            </a:r>
          </a:p>
          <a:p>
            <a:r>
              <a:rPr lang="es-ES" sz="2800" dirty="0" smtClean="0">
                <a:latin typeface="Adobe Myungjo Std M" panose="02020600000000000000" pitchFamily="18" charset="-128"/>
                <a:ea typeface="Adobe Myungjo Std M" panose="02020600000000000000" pitchFamily="18" charset="-128"/>
              </a:rPr>
              <a:t>Estas se llaman las sefirot de Tohú, que significa "caos" o "desorden".</a:t>
            </a:r>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Por qué no está incluido?</a:t>
            </a:r>
          </a:p>
          <a:p>
            <a:r>
              <a:rPr lang="es-ES" dirty="0" smtClean="0">
                <a:latin typeface="Adobe Myungjo Std M" panose="02020600000000000000" pitchFamily="18" charset="-128"/>
                <a:ea typeface="Adobe Myungjo Std M" panose="02020600000000000000" pitchFamily="18" charset="-128"/>
              </a:rPr>
              <a:t>El mundo de Tohú no está incluido en el esquema de los cinco mundos mencionados anteriormente, en virtud del hecho de que se rompió y no existe como un plano estable de la realidad.</a:t>
            </a:r>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b="1" dirty="0" smtClean="0">
                <a:latin typeface="Adobe Myungjo Std M" panose="02020600000000000000" pitchFamily="18" charset="-128"/>
                <a:ea typeface="Adobe Myungjo Std M" panose="02020600000000000000" pitchFamily="18" charset="-128"/>
              </a:rPr>
              <a:t>Las Sefirot de Tohú</a:t>
            </a:r>
          </a:p>
          <a:p>
            <a:r>
              <a:rPr lang="es-ES" sz="2800" dirty="0" smtClean="0">
                <a:latin typeface="Adobe Myungjo Std M" panose="02020600000000000000" pitchFamily="18" charset="-128"/>
                <a:ea typeface="Adobe Myungjo Std M" panose="02020600000000000000" pitchFamily="18" charset="-128"/>
              </a:rPr>
              <a:t>Más adelante se explicará que las sefirot generalmente constituyen la estructura interna de cada uno de los mundos, algo así como los huesos le dan modelo y forma al cuerpo; sin embargo, en Tohú ("caos" en hebreo) esto es precisamente lo que falta.</a:t>
            </a:r>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Adobe Myungjo Std M" panose="02020600000000000000" pitchFamily="18" charset="-128"/>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Dr.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Yael</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Ziegler</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a:t>
            </a:r>
            <a:endParaRPr dirty="0">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Adobe Myungjo Std M" panose="02020600000000000000" pitchFamily="18" charset="-128"/>
                <a:ea typeface="Adobe Myungjo Std M" panose="02020600000000000000" pitchFamily="18" charset="-128"/>
              </a:rPr>
              <a:t>https://www.kabbalaonline.org/kabbalah/article_cdo/aid/380321/jewish/Chaos-and-the-Primordial.htm https</a:t>
            </a:r>
            <a:r>
              <a:rPr lang="es-CO" sz="1000" dirty="0">
                <a:solidFill>
                  <a:schemeClr val="dk1"/>
                </a:solidFill>
                <a:latin typeface="Adobe Myungjo Std M" panose="02020600000000000000" pitchFamily="18" charset="-128"/>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Derechos Reservados Shalom Haverim Org</a:t>
            </a:r>
            <a:endParaRPr sz="2800"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Adobe Myungjo Std M" panose="02020600000000000000" pitchFamily="18" charset="-128"/>
                <a:ea typeface="Adobe Myungjo Std M" panose="02020600000000000000" pitchFamily="18" charset="-128"/>
                <a:sym typeface="Calibri"/>
                <a:hlinkClick r:id="rId5"/>
              </a:rPr>
              <a:t>http://www.shalomhaverim.org</a:t>
            </a:r>
            <a:endParaRPr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Director: -</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ELIYAHU BAYONA BEN YOSEF</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Adobe Myungjo Std M" panose="02020600000000000000" pitchFamily="18" charset="-128"/>
                <a:ea typeface="Adobe Myungjo Std M" panose="02020600000000000000" pitchFamily="18" charset="-128"/>
              </a:rPr>
              <a:t>10</a:t>
            </a:r>
            <a:r>
              <a:rPr lang="es-CO" sz="1800" b="0" i="0" u="none" strike="noStrike" cap="none" dirty="0" smtClean="0">
                <a:solidFill>
                  <a:srgbClr val="898989"/>
                </a:solidFill>
                <a:latin typeface="Adobe Myungjo Std M" panose="02020600000000000000" pitchFamily="18" charset="-128"/>
                <a:ea typeface="Adobe Myungjo Std M" panose="02020600000000000000" pitchFamily="18" charset="-128"/>
                <a:sym typeface="Calibri"/>
              </a:rPr>
              <a:t> </a:t>
            </a: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 Elul 5778  –  </a:t>
            </a:r>
            <a:r>
              <a:rPr lang="es-CO" sz="1800" dirty="0">
                <a:latin typeface="Adobe Myungjo Std M" panose="02020600000000000000" pitchFamily="18" charset="-128"/>
                <a:ea typeface="Adobe Myungjo Std M" panose="02020600000000000000" pitchFamily="18" charset="-128"/>
              </a:rPr>
              <a:t>Agosto </a:t>
            </a:r>
            <a:r>
              <a:rPr lang="es-CO" sz="1800" dirty="0" smtClean="0">
                <a:latin typeface="Adobe Myungjo Std M" panose="02020600000000000000" pitchFamily="18" charset="-128"/>
                <a:ea typeface="Adobe Myungjo Std M" panose="02020600000000000000" pitchFamily="18" charset="-128"/>
              </a:rPr>
              <a:t>21</a:t>
            </a:r>
            <a:r>
              <a:rPr lang="es-CO" sz="1800" b="0" i="0" u="none" strike="noStrike" cap="none" dirty="0" smtClean="0">
                <a:solidFill>
                  <a:srgbClr val="898989"/>
                </a:solidFill>
                <a:latin typeface="Adobe Myungjo Std M" panose="02020600000000000000" pitchFamily="18" charset="-128"/>
                <a:ea typeface="Adobe Myungjo Std M" panose="02020600000000000000" pitchFamily="18" charset="-128"/>
                <a:sym typeface="Calibri"/>
              </a:rPr>
              <a:t>, </a:t>
            </a: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2018 Monsey New York</a:t>
            </a:r>
            <a:endParaRPr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1494</TotalTime>
  <Words>1939</Words>
  <Application>Microsoft Office PowerPoint</Application>
  <PresentationFormat>Presentación en pantalla (4:3)</PresentationFormat>
  <Paragraphs>164</Paragraphs>
  <Slides>31</Slides>
  <Notes>30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Office Theme</vt:lpstr>
      <vt:lpstr> </vt:lpstr>
      <vt:lpstr>Diapositiva 2</vt:lpstr>
      <vt:lpstr>Diapositiva 3</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11</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141</cp:revision>
  <dcterms:modified xsi:type="dcterms:W3CDTF">2018-08-21T22:38:41Z</dcterms:modified>
</cp:coreProperties>
</file>