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5"/>
  </p:notesMasterIdLst>
  <p:sldIdLst>
    <p:sldId id="256" r:id="rId2"/>
    <p:sldId id="257" r:id="rId3"/>
    <p:sldId id="451" r:id="rId4"/>
    <p:sldId id="258" r:id="rId5"/>
    <p:sldId id="442" r:id="rId6"/>
    <p:sldId id="470" r:id="rId7"/>
    <p:sldId id="471" r:id="rId8"/>
    <p:sldId id="472" r:id="rId9"/>
    <p:sldId id="485" r:id="rId10"/>
    <p:sldId id="486" r:id="rId11"/>
    <p:sldId id="487" r:id="rId12"/>
    <p:sldId id="488" r:id="rId13"/>
    <p:sldId id="489" r:id="rId14"/>
    <p:sldId id="490" r:id="rId15"/>
    <p:sldId id="491" r:id="rId16"/>
    <p:sldId id="492" r:id="rId17"/>
    <p:sldId id="493" r:id="rId18"/>
    <p:sldId id="484" r:id="rId19"/>
    <p:sldId id="473" r:id="rId20"/>
    <p:sldId id="474" r:id="rId21"/>
    <p:sldId id="476" r:id="rId22"/>
    <p:sldId id="475" r:id="rId23"/>
    <p:sldId id="477" r:id="rId24"/>
    <p:sldId id="478" r:id="rId25"/>
    <p:sldId id="479" r:id="rId26"/>
    <p:sldId id="494" r:id="rId27"/>
    <p:sldId id="480" r:id="rId28"/>
    <p:sldId id="481" r:id="rId29"/>
    <p:sldId id="482" r:id="rId30"/>
    <p:sldId id="495" r:id="rId31"/>
    <p:sldId id="483" r:id="rId32"/>
    <p:sldId id="496" r:id="rId33"/>
    <p:sldId id="306"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3" d="100"/>
          <a:sy n="73" d="100"/>
        </p:scale>
        <p:origin x="-131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hyperlink" Target="http://www.shalomhaverim.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t>CLASES DE KABALÁH </a:t>
            </a:r>
            <a:r>
              <a:rPr lang="es-CO" sz="3200" dirty="0" smtClean="0"/>
              <a:t>16</a:t>
            </a:r>
            <a:endParaRPr lang="es-CO" sz="3200" dirty="0"/>
          </a:p>
          <a:p>
            <a:pPr marL="342900" lvl="0" indent="-342900" algn="ctr"/>
            <a:r>
              <a:rPr lang="es-CO" sz="2800" b="1" dirty="0" smtClean="0"/>
              <a:t>Las Sefirot de </a:t>
            </a:r>
            <a:r>
              <a:rPr lang="es-CO" sz="2800" b="1" dirty="0" err="1" smtClean="0"/>
              <a:t>Tohu</a:t>
            </a:r>
            <a:endParaRPr lang="es-CO" sz="2800" b="1" dirty="0"/>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Calibri"/>
                <a:ea typeface="Calibri"/>
                <a:cs typeface="Calibri"/>
                <a:sym typeface="Calibri"/>
              </a:rPr>
              <a:t>Por: Eliyahu </a:t>
            </a:r>
            <a:r>
              <a:rPr lang="es-CO" sz="3200" b="0" i="0" u="none" strike="noStrike" cap="none" dirty="0" err="1">
                <a:solidFill>
                  <a:srgbClr val="000000"/>
                </a:solidFill>
                <a:latin typeface="Calibri"/>
                <a:ea typeface="Calibri"/>
                <a:cs typeface="Calibri"/>
                <a:sym typeface="Calibri"/>
              </a:rPr>
              <a:t>BaYona</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Director Shalom Haverim </a:t>
            </a:r>
            <a:r>
              <a:rPr lang="es-CO" sz="3200" b="0" i="0" u="none" strike="noStrike" cap="none" dirty="0" err="1">
                <a:solidFill>
                  <a:srgbClr val="000000"/>
                </a:solidFill>
                <a:latin typeface="Calibri"/>
                <a:ea typeface="Calibri"/>
                <a:cs typeface="Calibri"/>
                <a:sym typeface="Calibri"/>
              </a:rPr>
              <a:t>Org</a:t>
            </a:r>
            <a:endParaRPr dirty="0"/>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 xmlns:a16="http://schemas.microsoft.com/office/drawing/2014/main"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 xmlns:a16="http://schemas.microsoft.com/office/drawing/2014/main"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 xmlns:a16="http://schemas.microsoft.com/office/drawing/2014/main"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 xmlns:p14="http://schemas.microsoft.com/office/powerpoint/2010/main" val="76636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lang="es-CO" sz="3200" dirty="0">
              <a:latin typeface="Adobe Myungjo Std M" panose="02020600000000000000" pitchFamily="18" charset="-128"/>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comprender qué es y qué no es Cabalá, debemos conocer primero principios básicos de Toráh.</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una mejor comprensión de la Toráh, nuestros Sabios han divido su estudio en 4 Niveles que  nemotécnicamente se les denomina PARDES </a:t>
            </a:r>
            <a:r>
              <a:rPr lang="es-CO" sz="2200" i="0" u="none" strike="noStrike" cap="none" dirty="0" err="1">
                <a:solidFill>
                  <a:srgbClr val="000000"/>
                </a:solidFill>
                <a:latin typeface="Adobe Myungjo Std M" pitchFamily="18" charset="-128"/>
                <a:ea typeface="Adobe Myungjo Std M" pitchFamily="18" charset="-128"/>
                <a:sym typeface="Calibri"/>
              </a:rPr>
              <a:t>פרדס</a:t>
            </a:r>
            <a:r>
              <a:rPr lang="es-CO" sz="2200" i="0" u="none" strike="noStrike" cap="none" dirty="0">
                <a:solidFill>
                  <a:srgbClr val="000000"/>
                </a:solidFill>
                <a:latin typeface="Adobe Myungjo Std M" pitchFamily="18" charset="-128"/>
                <a:ea typeface="Adobe Myungjo Std M" pitchFamily="18" charset="-128"/>
                <a:sym typeface="Calibri"/>
              </a:rPr>
              <a:t> :</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P= פ Peshat –significado plano, básico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R= ר Remes –Significado insinuado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D= ד </a:t>
            </a:r>
            <a:r>
              <a:rPr lang="es-CO" sz="2400" i="0" u="none" strike="noStrike" cap="none" dirty="0" err="1">
                <a:solidFill>
                  <a:srgbClr val="000000"/>
                </a:solidFill>
                <a:latin typeface="Adobe Myungjo Std M" pitchFamily="18" charset="-128"/>
                <a:ea typeface="Adobe Myungjo Std M" pitchFamily="18" charset="-128"/>
                <a:cs typeface="Aharoni" pitchFamily="2" charset="-79"/>
                <a:sym typeface="Calibri"/>
              </a:rPr>
              <a:t>Derash</a:t>
            </a: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 –Significado interpretativo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S= ס Sod –Secreto –Significado esotérico, místico</a:t>
            </a:r>
            <a:endParaRPr sz="2400" dirty="0">
              <a:latin typeface="Adobe Myungjo Std M" pitchFamily="18" charset="-128"/>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Asiyá es el mundo de la fisicalidad;</a:t>
            </a:r>
          </a:p>
          <a:p>
            <a:r>
              <a:rPr lang="es-ES" sz="2800" dirty="0">
                <a:latin typeface="Adobe Myungjo Std M" panose="02020600000000000000" pitchFamily="18" charset="-128"/>
                <a:ea typeface="Adobe Myungjo Std M" panose="02020600000000000000" pitchFamily="18" charset="-128"/>
              </a:rPr>
              <a:t>Yetzirá, el mundo de las emociones; </a:t>
            </a:r>
          </a:p>
          <a:p>
            <a:r>
              <a:rPr lang="es-ES" sz="2800" dirty="0">
                <a:latin typeface="Adobe Myungjo Std M" panose="02020600000000000000" pitchFamily="18" charset="-128"/>
                <a:ea typeface="Adobe Myungjo Std M" panose="02020600000000000000" pitchFamily="18" charset="-128"/>
              </a:rPr>
              <a:t>Beriyá, el mundo del intelecto; </a:t>
            </a:r>
          </a:p>
          <a:p>
            <a:r>
              <a:rPr lang="es-ES" sz="2800" dirty="0">
                <a:latin typeface="Adobe Myungjo Std M" panose="02020600000000000000" pitchFamily="18" charset="-128"/>
                <a:ea typeface="Adobe Myungjo Std M" panose="02020600000000000000" pitchFamily="18" charset="-128"/>
              </a:rPr>
              <a:t>Atzilut, el mundo del espíritu; y </a:t>
            </a:r>
          </a:p>
          <a:p>
            <a:r>
              <a:rPr lang="es-ES" sz="2800" dirty="0">
                <a:latin typeface="Adobe Myungjo Std M" panose="02020600000000000000" pitchFamily="18" charset="-128"/>
                <a:ea typeface="Adobe Myungjo Std M" panose="02020600000000000000" pitchFamily="18" charset="-128"/>
              </a:rPr>
              <a:t>Adam Kadmón, la fuente primordial. </a:t>
            </a:r>
          </a:p>
          <a:p>
            <a:r>
              <a:rPr lang="es-ES" sz="2800" dirty="0">
                <a:latin typeface="Adobe Myungjo Std M" panose="02020600000000000000" pitchFamily="18" charset="-128"/>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3000" dirty="0" smtClean="0">
                <a:latin typeface="Adobe Myungjo Std M" panose="02020600000000000000" pitchFamily="18" charset="-128"/>
                <a:ea typeface="Adobe Myungjo Std M" panose="02020600000000000000" pitchFamily="18" charset="-128"/>
              </a:rPr>
              <a:t>Todo en Adam Kadmón es indefinido, unificado y simultáneo, superpuesto en un único pensamiento primordial, que contradice la idea misma de los mundos en el sentido en que los entendemos, como un ser limitado que presupone separación y división. </a:t>
            </a:r>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Subjetivamente, en términos de nuestra conciencia de Di-s, el mundo de Adam Kadmón es paralelo a la fuente más alta de conciencia en el hombre. </a:t>
            </a:r>
          </a:p>
          <a:p>
            <a:r>
              <a:rPr lang="es-ES" dirty="0" smtClean="0">
                <a:latin typeface="Adobe Myungjo Std M" panose="02020600000000000000" pitchFamily="18" charset="-128"/>
                <a:ea typeface="Adobe Myungjo Std M" panose="02020600000000000000" pitchFamily="18" charset="-128"/>
              </a:rPr>
              <a:t>Es la conciencia de la unidad total con la Luz Infinita.</a:t>
            </a:r>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El primer paso para lograr la separación y la división necesaria para crear los mundos inferiores es "romper" la unidad de la luz tal como está en Adam Kadmón. </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Eso es lo que de acuerdo a Isaac Ben Luria, El Arí, -talmid de Jacob ben Cordovero- venimos a conocer como el rompimiento de los vasos: Shevirat ha-</a:t>
            </a:r>
            <a:r>
              <a:rPr lang="es-ES" dirty="0" err="1" smtClean="0">
                <a:latin typeface="Adobe Myungjo Std M" panose="02020600000000000000" pitchFamily="18" charset="-128"/>
                <a:ea typeface="Adobe Myungjo Std M" panose="02020600000000000000" pitchFamily="18" charset="-128"/>
              </a:rPr>
              <a:t>Kelim</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Kabalá Luriánica presenta </a:t>
            </a:r>
            <a:r>
              <a:rPr lang="es-ES" dirty="0" smtClean="0">
                <a:latin typeface="Adobe Myungjo Std M" panose="02020600000000000000" pitchFamily="18" charset="-128"/>
                <a:ea typeface="Adobe Myungjo Std M" panose="02020600000000000000" pitchFamily="18" charset="-128"/>
              </a:rPr>
              <a:t>una teoría de la creación y posterior degeneración del mundo y un método práctico para restaurar la armonía original. </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La </a:t>
            </a:r>
            <a:r>
              <a:rPr lang="es-ES" dirty="0" smtClean="0">
                <a:latin typeface="Adobe Myungjo Std M" panose="02020600000000000000" pitchFamily="18" charset="-128"/>
                <a:ea typeface="Adobe Myungjo Std M" panose="02020600000000000000" pitchFamily="18" charset="-128"/>
              </a:rPr>
              <a:t>teoría se basa en tres conceptos: </a:t>
            </a:r>
            <a:endParaRPr lang="es-ES" dirty="0" smtClean="0">
              <a:latin typeface="Adobe Myungjo Std M" panose="02020600000000000000" pitchFamily="18" charset="-128"/>
              <a:ea typeface="Adobe Myungjo Std M" panose="02020600000000000000" pitchFamily="18" charset="-128"/>
            </a:endParaRPr>
          </a:p>
          <a:p>
            <a:pPr lvl="1"/>
            <a:r>
              <a:rPr lang="es-ES" dirty="0" smtClean="0">
                <a:latin typeface="Adobe Myungjo Std M" panose="02020600000000000000" pitchFamily="18" charset="-128"/>
                <a:ea typeface="Adobe Myungjo Std M" panose="02020600000000000000" pitchFamily="18" charset="-128"/>
              </a:rPr>
              <a:t>T</a:t>
            </a:r>
            <a:r>
              <a:rPr lang="es-ES" dirty="0" smtClean="0">
                <a:latin typeface="Adobe Myungjo Std M" panose="02020600000000000000" pitchFamily="18" charset="-128"/>
                <a:ea typeface="Adobe Myungjo Std M" panose="02020600000000000000" pitchFamily="18" charset="-128"/>
              </a:rPr>
              <a:t>zimtzum </a:t>
            </a:r>
            <a:r>
              <a:rPr lang="es-ES" dirty="0" smtClean="0">
                <a:latin typeface="Adobe Myungjo Std M" panose="02020600000000000000" pitchFamily="18" charset="-128"/>
                <a:ea typeface="Adobe Myungjo Std M" panose="02020600000000000000" pitchFamily="18" charset="-128"/>
              </a:rPr>
              <a:t>("contracción" o "retirada"), </a:t>
            </a:r>
            <a:endParaRPr lang="es-ES"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S</a:t>
            </a:r>
            <a:r>
              <a:rPr lang="es-ES" dirty="0" smtClean="0">
                <a:latin typeface="Adobe Myungjo Std M" panose="02020600000000000000" pitchFamily="18" charset="-128"/>
                <a:ea typeface="Adobe Myungjo Std M" panose="02020600000000000000" pitchFamily="18" charset="-128"/>
              </a:rPr>
              <a:t>hevirat </a:t>
            </a:r>
            <a:r>
              <a:rPr lang="es-ES" dirty="0" smtClean="0">
                <a:latin typeface="Adobe Myungjo Std M" panose="02020600000000000000" pitchFamily="18" charset="-128"/>
                <a:ea typeface="Adobe Myungjo Std M" panose="02020600000000000000" pitchFamily="18" charset="-128"/>
              </a:rPr>
              <a:t>ha-</a:t>
            </a:r>
            <a:r>
              <a:rPr lang="es-ES" dirty="0" err="1" smtClean="0">
                <a:latin typeface="Adobe Myungjo Std M" panose="02020600000000000000" pitchFamily="18" charset="-128"/>
                <a:ea typeface="Adobe Myungjo Std M" panose="02020600000000000000" pitchFamily="18" charset="-128"/>
              </a:rPr>
              <a:t>kelim</a:t>
            </a:r>
            <a:r>
              <a:rPr lang="es-ES" dirty="0" smtClean="0">
                <a:latin typeface="Adobe Myungjo Std M" panose="02020600000000000000" pitchFamily="18" charset="-128"/>
                <a:ea typeface="Adobe Myungjo Std M" panose="02020600000000000000" pitchFamily="18" charset="-128"/>
              </a:rPr>
              <a:t> ("ruptura de los vasos") y </a:t>
            </a:r>
            <a:endParaRPr lang="es-ES"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Tiqún </a:t>
            </a:r>
            <a:r>
              <a:rPr lang="es-ES" dirty="0" smtClean="0">
                <a:latin typeface="Adobe Myungjo Std M" panose="02020600000000000000" pitchFamily="18" charset="-128"/>
                <a:ea typeface="Adobe Myungjo Std M" panose="02020600000000000000" pitchFamily="18" charset="-128"/>
              </a:rPr>
              <a:t>("restauración").</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Dios como el Infinito (En Sof) se repliega en sí mismo para hacer espacio para la creación, que ocurre por un rayo de luz desde el Infinito hacia el espacio recién provisto. </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Más </a:t>
            </a:r>
            <a:r>
              <a:rPr lang="es-ES" dirty="0" smtClean="0">
                <a:latin typeface="Adobe Myungjo Std M" panose="02020600000000000000" pitchFamily="18" charset="-128"/>
                <a:ea typeface="Adobe Myungjo Std M" panose="02020600000000000000" pitchFamily="18" charset="-128"/>
              </a:rPr>
              <a:t>tarde, la luz divina se encierra en "vasijas" finitas, la mayoría de las cuales se rompen bajo la presión, y ocurre la catástrofe de la "ruptura de los vasos", por la cual la desarmonía y el mal entran en el mundo.</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De ahí viene la lucha para librar al mundo del mal y lograr la redención tanto del cosmos como de la historia. </a:t>
            </a:r>
            <a:endParaRPr lang="es-ES"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Este </a:t>
            </a:r>
            <a:r>
              <a:rPr lang="es-ES" dirty="0" smtClean="0">
                <a:latin typeface="Adobe Myungjo Std M" panose="02020600000000000000" pitchFamily="18" charset="-128"/>
                <a:ea typeface="Adobe Myungjo Std M" panose="02020600000000000000" pitchFamily="18" charset="-128"/>
              </a:rPr>
              <a:t>evento ocurre en la etapa de </a:t>
            </a:r>
            <a:r>
              <a:rPr lang="es-ES" dirty="0" smtClean="0">
                <a:latin typeface="Adobe Myungjo Std M" panose="02020600000000000000" pitchFamily="18" charset="-128"/>
                <a:ea typeface="Adobe Myungjo Std M" panose="02020600000000000000" pitchFamily="18" charset="-128"/>
              </a:rPr>
              <a:t>Tiqún, </a:t>
            </a:r>
            <a:r>
              <a:rPr lang="es-ES" dirty="0" smtClean="0">
                <a:latin typeface="Adobe Myungjo Std M" panose="02020600000000000000" pitchFamily="18" charset="-128"/>
                <a:ea typeface="Adobe Myungjo Std M" panose="02020600000000000000" pitchFamily="18" charset="-128"/>
              </a:rPr>
              <a:t>en la cual el reino divino mismo es reconstruido, </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Qué ocurre entonces?</a:t>
            </a:r>
          </a:p>
          <a:p>
            <a:r>
              <a:rPr lang="es-ES" dirty="0" smtClean="0">
                <a:latin typeface="Adobe Myungjo Std M" panose="02020600000000000000" pitchFamily="18" charset="-128"/>
                <a:ea typeface="Adobe Myungjo Std M" panose="02020600000000000000" pitchFamily="18" charset="-128"/>
              </a:rPr>
              <a:t>Las </a:t>
            </a:r>
            <a:r>
              <a:rPr lang="es-ES" dirty="0" smtClean="0">
                <a:latin typeface="Adobe Myungjo Std M" panose="02020600000000000000" pitchFamily="18" charset="-128"/>
                <a:ea typeface="Adobe Myungjo Std M" panose="02020600000000000000" pitchFamily="18" charset="-128"/>
              </a:rPr>
              <a:t>chispas divinas regresan a su fuente, y Adam </a:t>
            </a:r>
            <a:r>
              <a:rPr lang="es-ES" dirty="0" smtClean="0">
                <a:latin typeface="Adobe Myungjo Std M" panose="02020600000000000000" pitchFamily="18" charset="-128"/>
                <a:ea typeface="Adobe Myungjo Std M" panose="02020600000000000000" pitchFamily="18" charset="-128"/>
              </a:rPr>
              <a:t>Qadmón</a:t>
            </a:r>
            <a:r>
              <a:rPr lang="es-ES" dirty="0" smtClean="0">
                <a:latin typeface="Adobe Myungjo Std M" panose="02020600000000000000" pitchFamily="18" charset="-128"/>
                <a:ea typeface="Adobe Myungjo Std M" panose="02020600000000000000" pitchFamily="18" charset="-128"/>
              </a:rPr>
              <a:t>, el simbólico "hombre primordial", que es la configuración más alta de la luz divina, es reconstruida.</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El hombre juega un papel importante en este proceso a través de </a:t>
            </a:r>
            <a:r>
              <a:rPr lang="es-ES" dirty="0" smtClean="0">
                <a:latin typeface="Adobe Myungjo Std M" panose="02020600000000000000" pitchFamily="18" charset="-128"/>
                <a:ea typeface="Adobe Myungjo Std M" panose="02020600000000000000" pitchFamily="18" charset="-128"/>
              </a:rPr>
              <a:t>varias kabanot utilizadas </a:t>
            </a:r>
            <a:r>
              <a:rPr lang="es-ES" dirty="0" smtClean="0">
                <a:latin typeface="Adobe Myungjo Std M" panose="02020600000000000000" pitchFamily="18" charset="-128"/>
                <a:ea typeface="Adobe Myungjo Std M" panose="02020600000000000000" pitchFamily="18" charset="-128"/>
              </a:rPr>
              <a:t>durante la oración y a través de intenciones místicas que implican combinaciones secretas de palabras, </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Toda esa tarea está dirigida </a:t>
            </a:r>
            <a:r>
              <a:rPr lang="es-ES" dirty="0" smtClean="0">
                <a:latin typeface="Adobe Myungjo Std M" panose="02020600000000000000" pitchFamily="18" charset="-128"/>
                <a:ea typeface="Adobe Myungjo Std M" panose="02020600000000000000" pitchFamily="18" charset="-128"/>
              </a:rPr>
              <a:t>hacia la restauración de la armonía primordial y la reunificación del nombre divino.</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A </a:t>
            </a:r>
            <a:r>
              <a:rPr lang="es-ES" dirty="0" smtClean="0">
                <a:latin typeface="Adobe Myungjo Std M" panose="02020600000000000000" pitchFamily="18" charset="-128"/>
                <a:ea typeface="Adobe Myungjo Std M" panose="02020600000000000000" pitchFamily="18" charset="-128"/>
              </a:rPr>
              <a:t>medida que la luz desciende de Adam Kadmón, se divide en diez cualidades o atributos individuales (sefirot, sefirá en singular), que actúan como puntos independientes de luz independientes. </a:t>
            </a:r>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Cada uno de estos puntos es una concentración de luz extremadamente poderosa a medida que desciende de Adam Kadmón. </a:t>
            </a:r>
          </a:p>
          <a:p>
            <a:r>
              <a:rPr lang="es-ES" dirty="0" smtClean="0">
                <a:latin typeface="Adobe Myungjo Std M" panose="02020600000000000000" pitchFamily="18" charset="-128"/>
                <a:ea typeface="Adobe Myungjo Std M" panose="02020600000000000000" pitchFamily="18" charset="-128"/>
              </a:rPr>
              <a:t>Estas se llaman las sefirot de Tohú, que significa "caos" o "desorden".</a:t>
            </a:r>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CAOS Y LO PRIMORDIAL</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Por qué no está incluido?</a:t>
            </a:r>
          </a:p>
          <a:p>
            <a:r>
              <a:rPr lang="es-ES" dirty="0" smtClean="0">
                <a:latin typeface="Adobe Myungjo Std M" panose="02020600000000000000" pitchFamily="18" charset="-128"/>
                <a:ea typeface="Adobe Myungjo Std M" panose="02020600000000000000" pitchFamily="18" charset="-128"/>
              </a:rPr>
              <a:t>El mundo de Tohú no está incluido en el esquema de los cinco mundos mencionados anteriormente, en virtud del hecho de que se rompió y no existe como un plano estable de la realidad.</a:t>
            </a:r>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2800" b="1" dirty="0" smtClean="0">
                <a:latin typeface="Adobe Myungjo Std M" panose="02020600000000000000" pitchFamily="18" charset="-128"/>
                <a:ea typeface="Adobe Myungjo Std M" panose="02020600000000000000" pitchFamily="18" charset="-128"/>
              </a:rPr>
              <a:t>LAS SEFIROT DE TOHU</a:t>
            </a:r>
            <a:endParaRPr lang="es-ES" sz="2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3000" dirty="0" smtClean="0">
                <a:latin typeface="Adobe Myungjo Std M" panose="02020600000000000000" pitchFamily="18" charset="-128"/>
                <a:ea typeface="Adobe Myungjo Std M" panose="02020600000000000000" pitchFamily="18" charset="-128"/>
              </a:rPr>
              <a:t>Más </a:t>
            </a:r>
            <a:r>
              <a:rPr lang="es-ES" sz="3000" dirty="0" smtClean="0">
                <a:latin typeface="Adobe Myungjo Std M" panose="02020600000000000000" pitchFamily="18" charset="-128"/>
                <a:ea typeface="Adobe Myungjo Std M" panose="02020600000000000000" pitchFamily="18" charset="-128"/>
              </a:rPr>
              <a:t>adelante se explicará que las sefirot generalmente constituyen la estructura interna de cada uno de los mundos, algo así como los huesos le dan modelo y forma al cuerpo; sin embargo, en Tohú ("caos" en hebreo) esto es precisamente lo que falta.</a:t>
            </a:r>
            <a:endParaRPr lang="es-ES" sz="30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Las sefirot de Tohú son absolutamente independientes entre sí y no forman interrelaciones entre sí. </a:t>
            </a:r>
          </a:p>
          <a:p>
            <a:r>
              <a:rPr lang="es-ES" sz="2800" dirty="0" smtClean="0">
                <a:latin typeface="Adobe Myungjo Std M" panose="02020600000000000000" pitchFamily="18" charset="-128"/>
                <a:ea typeface="Adobe Myungjo Std M" panose="02020600000000000000" pitchFamily="18" charset="-128"/>
              </a:rPr>
              <a:t>Por lo tanto, no hay orden ni estructura. </a:t>
            </a:r>
          </a:p>
          <a:p>
            <a:r>
              <a:rPr lang="es-ES" sz="2800" dirty="0" smtClean="0">
                <a:latin typeface="Adobe Myungjo Std M" panose="02020600000000000000" pitchFamily="18" charset="-128"/>
                <a:ea typeface="Adobe Myungjo Std M" panose="02020600000000000000" pitchFamily="18" charset="-128"/>
              </a:rPr>
              <a:t>Además, cada sefirá en Tohú es la manifestación de un solo aspecto absoluto y quintaesencial de la luz de Adam Kadmón, </a:t>
            </a:r>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Por lo tanto no interactúa con las otras sefirot, ya que no tienen nada en común.</a:t>
            </a:r>
          </a:p>
          <a:p>
            <a:r>
              <a:rPr lang="es-ES" sz="2800" dirty="0" smtClean="0">
                <a:latin typeface="Adobe Myungjo Std M" panose="02020600000000000000" pitchFamily="18" charset="-128"/>
                <a:ea typeface="Adobe Myungjo Std M" panose="02020600000000000000" pitchFamily="18" charset="-128"/>
              </a:rPr>
              <a:t>Una consecuencia de esta falta de interacción es que ninguna de las sefirot de Tohú puede limitar la actividad y la expansión de ninguna de las otras sefirot a un nivel en el que todas las sefirot puedan funcionar juntas. </a:t>
            </a:r>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Por lo tanto, ninguna de las sefirot puede soportar la actividad de ninguna de las otras sefirot. Esto resulta en la desintegración, o "ruptura" de las sefirot de Tohú.</a:t>
            </a:r>
          </a:p>
          <a:p>
            <a:r>
              <a:rPr lang="es-ES" sz="2800" dirty="0" smtClean="0">
                <a:latin typeface="Adobe Myungjo Std M" panose="02020600000000000000" pitchFamily="18" charset="-128"/>
                <a:ea typeface="Adobe Myungjo Std M" panose="02020600000000000000" pitchFamily="18" charset="-128"/>
              </a:rPr>
              <a:t>La Escritura insinúa este proceso al describir a los reyes posteriores de Edom:</a:t>
            </a:r>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"Estos son los reyes que gobernaron en la tierra de Edom antes de que ningún rey gobernara a los israelitas [representando la rectificación de Tohú, como se explicará en breve]. </a:t>
            </a:r>
            <a:endParaRPr lang="es-ES"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3600" dirty="0" smtClean="0">
                <a:latin typeface="Adobe Myungjo Std M" panose="02020600000000000000" pitchFamily="18" charset="-128"/>
                <a:ea typeface="Adobe Myungjo Std M" panose="02020600000000000000" pitchFamily="18" charset="-128"/>
              </a:rPr>
              <a:t>Bela </a:t>
            </a:r>
            <a:r>
              <a:rPr lang="es-ES" sz="3600" dirty="0" smtClean="0">
                <a:latin typeface="Adobe Myungjo Std M" panose="02020600000000000000" pitchFamily="18" charset="-128"/>
                <a:ea typeface="Adobe Myungjo Std M" panose="02020600000000000000" pitchFamily="18" charset="-128"/>
              </a:rPr>
              <a:t>hijo de Beor se convirtió en rey ... murió y fue sucedido como rey por Yoav ... Yoav murió , y fue sucedido como rey por Kusham ... .Kusham murió, y fue sucedido ... </a:t>
            </a:r>
            <a:r>
              <a:rPr lang="es-ES" dirty="0" smtClean="0">
                <a:latin typeface="Adobe Myungjo Std M" panose="02020600000000000000" pitchFamily="18" charset="-128"/>
                <a:ea typeface="Adobe Myungjo Std M" panose="02020600000000000000" pitchFamily="18" charset="-128"/>
              </a:rPr>
              <a:t>"(Génesis 36: 31-39)</a:t>
            </a:r>
            <a:endParaRPr lang="es-ES" sz="3600" dirty="0" smtClean="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sz="2800" dirty="0" smtClean="0">
                <a:latin typeface="Adobe Myungjo Std M" panose="02020600000000000000" pitchFamily="18" charset="-128"/>
                <a:ea typeface="Adobe Myungjo Std M" panose="02020600000000000000" pitchFamily="18" charset="-128"/>
              </a:rPr>
              <a:t>El rabino Yitzhak Luria explica que esto se refiere a las sefirot de Tohú, cada una de las cuales gobierna exclusivamente, y luego se quiebra y "muere".</a:t>
            </a:r>
          </a:p>
          <a:p>
            <a:r>
              <a:rPr lang="es-ES" sz="2800" dirty="0" smtClean="0">
                <a:latin typeface="Adobe Myungjo Std M" panose="02020600000000000000" pitchFamily="18" charset="-128"/>
                <a:ea typeface="Adobe Myungjo Std M" panose="02020600000000000000" pitchFamily="18" charset="-128"/>
              </a:rPr>
              <a:t>Sin embargo, la ruptura de las sefirot de Tohú no es una coincidencia, ni significa un defecto en el proceso creativo. </a:t>
            </a:r>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Por el contrario, cumple un propósito muy específico e importante: crear un estado de separación o división de la luz en cualidades y atributos distintos y así introducir la diversidad en la creación. </a:t>
            </a:r>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Sin embargo, dado que el propósito final de la creación no es permanecer en un estado de separación y diversidad, sino más bien lograr la unidad y la armonía</a:t>
            </a:r>
            <a:r>
              <a:rPr lang="es-ES" dirty="0" smtClean="0">
                <a:latin typeface="Adobe Myungjo Std M" panose="02020600000000000000" pitchFamily="18" charset="-128"/>
                <a:ea typeface="Adobe Myungjo Std M" panose="02020600000000000000" pitchFamily="18" charset="-128"/>
              </a:rPr>
              <a:t>,</a:t>
            </a:r>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La </a:t>
            </a:r>
            <a:r>
              <a:rPr lang="es-ES" dirty="0" smtClean="0">
                <a:latin typeface="Adobe Myungjo Std M" panose="02020600000000000000" pitchFamily="18" charset="-128"/>
                <a:ea typeface="Adobe Myungjo Std M" panose="02020600000000000000" pitchFamily="18" charset="-128"/>
              </a:rPr>
              <a:t>separación provocada por la destrucción de Tohú se rectifica en Tikún, que significa "rectificación", "restitución", o "reforma". </a:t>
            </a:r>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Tikún significa la síntesis y la reunificación de la diversidad y fragmentación introducidas por la destrucción de las vasijas de Tohú. </a:t>
            </a:r>
          </a:p>
          <a:p>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a:t>
            </a:r>
            <a:r>
              <a:rPr lang="es-CO" sz="3200" dirty="0" smtClean="0">
                <a:latin typeface="Adobe Myungjo Std M" panose="02020600000000000000" pitchFamily="18" charset="-128"/>
                <a:ea typeface="Adobe Myungjo Std M" panose="02020600000000000000" pitchFamily="18" charset="-128"/>
              </a:rPr>
              <a:t>15</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smtClean="0">
                <a:latin typeface="Adobe Myungjo Std M" panose="02020600000000000000" pitchFamily="18" charset="-128"/>
                <a:ea typeface="Adobe Myungjo Std M" panose="02020600000000000000" pitchFamily="18" charset="-128"/>
              </a:rPr>
              <a:t>LAS SEFIROT DE TOHU</a:t>
            </a:r>
            <a:endParaRPr lang="es-ES" sz="1800" b="1" dirty="0">
              <a:latin typeface="Adobe Myungjo Std M" panose="02020600000000000000" pitchFamily="18" charset="-128"/>
              <a:ea typeface="Adobe Myungjo Std M" panose="02020600000000000000" pitchFamily="18" charset="-128"/>
            </a:endParaRPr>
          </a:p>
          <a:p>
            <a:r>
              <a:rPr lang="es-ES" sz="1200" dirty="0">
                <a:latin typeface="Adobe Myungjo Std M" panose="02020600000000000000" pitchFamily="18" charset="-128"/>
                <a:ea typeface="Adobe Myungjo Std M" panose="02020600000000000000" pitchFamily="18" charset="-128"/>
              </a:rPr>
              <a:t>De las enseñanzas del rabino Moshé Miller y otras </a:t>
            </a:r>
            <a:r>
              <a:rPr lang="es-ES" sz="1200" dirty="0" smtClean="0">
                <a:latin typeface="Adobe Myungjo Std M" panose="02020600000000000000" pitchFamily="18" charset="-128"/>
                <a:ea typeface="Adobe Myungjo Std M" panose="02020600000000000000" pitchFamily="18" charset="-128"/>
              </a:rPr>
              <a:t>fuentes</a:t>
            </a:r>
            <a:endParaRPr lang="es-ES" sz="2800" dirty="0" smtClean="0">
              <a:latin typeface="Adobe Myungjo Std M" panose="02020600000000000000" pitchFamily="18" charset="-128"/>
              <a:ea typeface="Adobe Myungjo Std M" panose="02020600000000000000" pitchFamily="18" charset="-128"/>
            </a:endParaRPr>
          </a:p>
          <a:p>
            <a:r>
              <a:rPr lang="es-ES" dirty="0" smtClean="0">
                <a:latin typeface="Adobe Myungjo Std M" panose="02020600000000000000" pitchFamily="18" charset="-128"/>
                <a:ea typeface="Adobe Myungjo Std M" panose="02020600000000000000" pitchFamily="18" charset="-128"/>
              </a:rPr>
              <a:t>La </a:t>
            </a:r>
            <a:r>
              <a:rPr lang="es-ES" dirty="0" smtClean="0">
                <a:latin typeface="Adobe Myungjo Std M" panose="02020600000000000000" pitchFamily="18" charset="-128"/>
                <a:ea typeface="Adobe Myungjo Std M" panose="02020600000000000000" pitchFamily="18" charset="-128"/>
              </a:rPr>
              <a:t>naturaleza y los detalles de la rectificación que tiene lugar en Tikún se analizarán más detalladamente a continuación.</a:t>
            </a:r>
          </a:p>
          <a:p>
            <a:r>
              <a:rPr lang="es-ES" sz="2000" dirty="0" smtClean="0">
                <a:latin typeface="Adobe Myungjo Std M" panose="02020600000000000000" pitchFamily="18" charset="-128"/>
                <a:ea typeface="Adobe Myungjo Std M" panose="02020600000000000000" pitchFamily="18" charset="-128"/>
              </a:rPr>
              <a:t>El próximo de la serie de los mundos: Cerca de la luz</a:t>
            </a:r>
          </a:p>
          <a:p>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Adobe Myungjo Std M" panose="02020600000000000000" pitchFamily="18" charset="-128"/>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Dr.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Yael</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Ziegler</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a:t>
            </a:r>
            <a:endParaRPr dirty="0">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Adobe Myungjo Std M" panose="02020600000000000000" pitchFamily="18" charset="-128"/>
                <a:ea typeface="Adobe Myungjo Std M" panose="02020600000000000000" pitchFamily="18" charset="-128"/>
              </a:rPr>
              <a:t>https://www.kabbalaonline.org/kabbalah/article_cdo/aid/380321/jewish/Chaos-and-the-Primordial.htm https</a:t>
            </a:r>
            <a:r>
              <a:rPr lang="es-CO" sz="1000" dirty="0">
                <a:solidFill>
                  <a:schemeClr val="dk1"/>
                </a:solidFill>
                <a:latin typeface="Adobe Myungjo Std M" panose="02020600000000000000" pitchFamily="18" charset="-128"/>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Derechos Reservados Shalom Haverim </a:t>
            </a:r>
            <a:r>
              <a:rPr lang="es-CO" sz="2800" b="0" i="0" u="none" strike="noStrike" cap="none" dirty="0" err="1">
                <a:solidFill>
                  <a:srgbClr val="898989"/>
                </a:solidFill>
                <a:latin typeface="Adobe Myungjo Std M" panose="02020600000000000000" pitchFamily="18" charset="-128"/>
                <a:ea typeface="Adobe Myungjo Std M" panose="02020600000000000000" pitchFamily="18" charset="-128"/>
                <a:sym typeface="Calibri"/>
              </a:rPr>
              <a:t>Org</a:t>
            </a:r>
            <a:endParaRPr sz="2800"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Adobe Myungjo Std M" panose="02020600000000000000" pitchFamily="18" charset="-128"/>
                <a:ea typeface="Adobe Myungjo Std M" panose="02020600000000000000" pitchFamily="18" charset="-128"/>
                <a:sym typeface="Calibri"/>
                <a:hlinkClick r:id="rId5"/>
              </a:rPr>
              <a:t>http://www.shalomhaverim.org</a:t>
            </a:r>
            <a:endParaRPr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Director: -</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ELIYAHU BAYONA BEN YOSEF</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Adobe Myungjo Std M" panose="02020600000000000000" pitchFamily="18" charset="-128"/>
                <a:ea typeface="Adobe Myungjo Std M" panose="02020600000000000000" pitchFamily="18" charset="-128"/>
              </a:rPr>
              <a:t>17</a:t>
            </a:r>
            <a:r>
              <a:rPr lang="es-CO" sz="1800" b="0" i="0" u="none" strike="noStrike" cap="none" dirty="0" smtClean="0">
                <a:solidFill>
                  <a:srgbClr val="898989"/>
                </a:solidFill>
                <a:latin typeface="Adobe Myungjo Std M" panose="02020600000000000000" pitchFamily="18" charset="-128"/>
                <a:ea typeface="Adobe Myungjo Std M" panose="02020600000000000000" pitchFamily="18" charset="-128"/>
                <a:sym typeface="Calibri"/>
              </a:rPr>
              <a:t> </a:t>
            </a: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de Elul 5778  –  </a:t>
            </a:r>
            <a:r>
              <a:rPr lang="es-CO" sz="1800" dirty="0">
                <a:latin typeface="Adobe Myungjo Std M" panose="02020600000000000000" pitchFamily="18" charset="-128"/>
                <a:ea typeface="Adobe Myungjo Std M" panose="02020600000000000000" pitchFamily="18" charset="-128"/>
              </a:rPr>
              <a:t>Agosto </a:t>
            </a:r>
            <a:r>
              <a:rPr lang="es-CO" sz="1800" dirty="0" smtClean="0">
                <a:latin typeface="Adobe Myungjo Std M" panose="02020600000000000000" pitchFamily="18" charset="-128"/>
                <a:ea typeface="Adobe Myungjo Std M" panose="02020600000000000000" pitchFamily="18" charset="-128"/>
              </a:rPr>
              <a:t>28</a:t>
            </a:r>
            <a:r>
              <a:rPr lang="es-CO" sz="1800" b="0" i="0" u="none" strike="noStrike" cap="none" dirty="0" smtClean="0">
                <a:solidFill>
                  <a:srgbClr val="898989"/>
                </a:solidFill>
                <a:latin typeface="Adobe Myungjo Std M" panose="02020600000000000000" pitchFamily="18" charset="-128"/>
                <a:ea typeface="Adobe Myungjo Std M" panose="02020600000000000000" pitchFamily="18" charset="-128"/>
                <a:sym typeface="Calibri"/>
              </a:rPr>
              <a:t>, </a:t>
            </a: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2018 Monsey New York</a:t>
            </a:r>
            <a:endParaRPr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4085</TotalTime>
  <Words>1750</Words>
  <Application>Microsoft Office PowerPoint</Application>
  <PresentationFormat>Presentación en pantalla (4:3)</PresentationFormat>
  <Paragraphs>154</Paragraphs>
  <Slides>33</Slides>
  <Notes>32</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Office Theme</vt:lpstr>
      <vt:lpstr> </vt:lpstr>
      <vt:lpstr>Diapositiva 2</vt:lpstr>
      <vt:lpstr>Diapositiva 3</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CLASES DE KABALÁH 15</vt:lpstr>
      <vt:lpstr>Diapositiva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225</cp:revision>
  <dcterms:modified xsi:type="dcterms:W3CDTF">2018-08-30T17:34:11Z</dcterms:modified>
</cp:coreProperties>
</file>