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5"/>
  </p:notesMasterIdLst>
  <p:sldIdLst>
    <p:sldId id="256" r:id="rId2"/>
    <p:sldId id="257" r:id="rId3"/>
    <p:sldId id="451" r:id="rId4"/>
    <p:sldId id="258" r:id="rId5"/>
    <p:sldId id="442" r:id="rId6"/>
    <p:sldId id="487" r:id="rId7"/>
    <p:sldId id="470" r:id="rId8"/>
    <p:sldId id="497" r:id="rId9"/>
    <p:sldId id="498" r:id="rId10"/>
    <p:sldId id="499" r:id="rId11"/>
    <p:sldId id="500" r:id="rId12"/>
    <p:sldId id="506" r:id="rId13"/>
    <p:sldId id="501" r:id="rId14"/>
    <p:sldId id="502" r:id="rId15"/>
    <p:sldId id="503" r:id="rId16"/>
    <p:sldId id="504" r:id="rId17"/>
    <p:sldId id="505" r:id="rId18"/>
    <p:sldId id="508" r:id="rId19"/>
    <p:sldId id="507" r:id="rId20"/>
    <p:sldId id="509" r:id="rId21"/>
    <p:sldId id="510" r:id="rId22"/>
    <p:sldId id="511" r:id="rId23"/>
    <p:sldId id="512" r:id="rId24"/>
    <p:sldId id="513" r:id="rId25"/>
    <p:sldId id="514" r:id="rId26"/>
    <p:sldId id="515" r:id="rId27"/>
    <p:sldId id="516" r:id="rId28"/>
    <p:sldId id="517" r:id="rId29"/>
    <p:sldId id="518" r:id="rId30"/>
    <p:sldId id="519" r:id="rId31"/>
    <p:sldId id="520" r:id="rId32"/>
    <p:sldId id="521" r:id="rId33"/>
    <p:sldId id="306"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131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latin typeface="Bookman Old Style" pitchFamily="18" charset="0"/>
              </a:rPr>
              <a:t>CLASES DE </a:t>
            </a:r>
            <a:r>
              <a:rPr lang="es-CO" sz="3200">
                <a:latin typeface="Bookman Old Style" pitchFamily="18" charset="0"/>
              </a:rPr>
              <a:t>KABALÁH </a:t>
            </a:r>
            <a:r>
              <a:rPr lang="es-CO" sz="3200" smtClean="0">
                <a:latin typeface="Bookman Old Style" pitchFamily="18" charset="0"/>
              </a:rPr>
              <a:t>17</a:t>
            </a:r>
            <a:endParaRPr lang="es-CO" sz="3200" dirty="0">
              <a:latin typeface="Bookman Old Style" pitchFamily="18" charset="0"/>
            </a:endParaRPr>
          </a:p>
          <a:p>
            <a:pPr marL="342900" lvl="0" indent="-342900" algn="ctr"/>
            <a:r>
              <a:rPr lang="es-CO" sz="2800" b="1" dirty="0" smtClean="0">
                <a:latin typeface="Bookman Old Style" pitchFamily="18" charset="0"/>
              </a:rPr>
              <a:t>Los </a:t>
            </a:r>
            <a:r>
              <a:rPr lang="es-CO" sz="2800" b="1" dirty="0" err="1" smtClean="0">
                <a:latin typeface="Bookman Old Style" pitchFamily="18" charset="0"/>
              </a:rPr>
              <a:t>kelim</a:t>
            </a:r>
            <a:r>
              <a:rPr lang="es-CO" sz="2800" b="1" dirty="0" smtClean="0">
                <a:latin typeface="Bookman Old Style" pitchFamily="18" charset="0"/>
              </a:rPr>
              <a:t> son anulados por la luz</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a:t>
            </a:r>
            <a:r>
              <a:rPr lang="es-CO" sz="3200" b="0" i="0" u="none" strike="noStrike" cap="none" dirty="0" err="1">
                <a:solidFill>
                  <a:srgbClr val="000000"/>
                </a:solidFill>
                <a:latin typeface="Bookman Old Style" pitchFamily="18" charset="0"/>
                <a:ea typeface="Calibri"/>
                <a:cs typeface="Calibri"/>
                <a:sym typeface="Calibri"/>
              </a:rPr>
              <a:t>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a:t>
            </a:r>
            <a:r>
              <a:rPr lang="es-CO" sz="3200" b="0" i="0" u="none" strike="noStrike" cap="none" dirty="0" err="1">
                <a:solidFill>
                  <a:srgbClr val="000000"/>
                </a:solidFill>
                <a:latin typeface="Bookman Old Style" pitchFamily="18" charset="0"/>
                <a:ea typeface="Calibri"/>
                <a:cs typeface="Calibri"/>
                <a:sym typeface="Calibri"/>
              </a:rPr>
              <a:t>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comprender qué es y qué no es Cabalá, debemos conocer primero principios básicos de Toráh.</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una mejor comprensión de la Toráh, nuestros Sabios han divido su estudio en 4 Niveles que  nemotécnicamente se les denomina PARDES פרדס :</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P= פ Peshat –significado plano, básico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R= ר Remes –Significado insinuado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D= ד Derash –Significado interpretativo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S= ס Sod –Secreto –Significado esotérico, místico</a:t>
            </a:r>
            <a:endParaRPr sz="2400" dirty="0">
              <a:latin typeface="Bookman Old Style" pitchFamily="18" charset="0"/>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Bookman Old Style" pitchFamily="18" charset="0"/>
                <a:ea typeface="Adobe Myungjo Std M" panose="02020600000000000000" pitchFamily="18" charset="-128"/>
              </a:rPr>
              <a:t>LOS NIVELES DE CONCIENCIA DEL ALMA</a:t>
            </a:r>
          </a:p>
          <a:p>
            <a:r>
              <a:rPr lang="es-ES" sz="1800" dirty="0">
                <a:latin typeface="Bookman Old Style" pitchFamily="18" charset="0"/>
                <a:ea typeface="Adobe Myungjo Std M" panose="02020600000000000000" pitchFamily="18" charset="-128"/>
              </a:rPr>
              <a:t>De las enseñanzas del rabino Moshé Miller y otras fuentes</a:t>
            </a:r>
            <a:endParaRPr lang="es-ES" dirty="0">
              <a:latin typeface="Bookman Old Style" pitchFamily="18" charset="0"/>
              <a:ea typeface="Adobe Myungjo Std M" panose="02020600000000000000" pitchFamily="18" charset="-128"/>
            </a:endParaRPr>
          </a:p>
          <a:p>
            <a:r>
              <a:rPr lang="es-ES" sz="2800" dirty="0">
                <a:latin typeface="Bookman Old Style" pitchFamily="18" charset="0"/>
                <a:ea typeface="Adobe Myungjo Std M" panose="02020600000000000000" pitchFamily="18" charset="-128"/>
              </a:rPr>
              <a:t>Asiyá es el mundo de la fisicalidad;</a:t>
            </a:r>
          </a:p>
          <a:p>
            <a:r>
              <a:rPr lang="es-ES" sz="2800" dirty="0">
                <a:latin typeface="Bookman Old Style" pitchFamily="18" charset="0"/>
                <a:ea typeface="Adobe Myungjo Std M" panose="02020600000000000000" pitchFamily="18" charset="-128"/>
              </a:rPr>
              <a:t>Yetzirá, el mundo de las emociones; </a:t>
            </a:r>
          </a:p>
          <a:p>
            <a:r>
              <a:rPr lang="es-ES" sz="2800" dirty="0">
                <a:latin typeface="Bookman Old Style" pitchFamily="18" charset="0"/>
                <a:ea typeface="Adobe Myungjo Std M" panose="02020600000000000000" pitchFamily="18" charset="-128"/>
              </a:rPr>
              <a:t>Beriyá, el mundo del intelecto; </a:t>
            </a:r>
          </a:p>
          <a:p>
            <a:r>
              <a:rPr lang="es-ES" sz="2800" dirty="0">
                <a:latin typeface="Bookman Old Style" pitchFamily="18" charset="0"/>
                <a:ea typeface="Adobe Myungjo Std M" panose="02020600000000000000" pitchFamily="18" charset="-128"/>
              </a:rPr>
              <a:t>Atzilut, el mundo del espíritu; y </a:t>
            </a:r>
          </a:p>
          <a:p>
            <a:r>
              <a:rPr lang="es-ES" sz="2800" dirty="0">
                <a:latin typeface="Bookman Old Style" pitchFamily="18" charset="0"/>
                <a:ea typeface="Adobe Myungjo Std M" panose="02020600000000000000" pitchFamily="18" charset="-128"/>
              </a:rPr>
              <a:t>Adam Kadmón, la fuente primordial. </a:t>
            </a:r>
          </a:p>
          <a:p>
            <a:r>
              <a:rPr lang="es-ES" sz="2800" dirty="0">
                <a:latin typeface="Bookman Old Style" pitchFamily="18" charset="0"/>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err="1" smtClean="0">
                <a:solidFill>
                  <a:srgbClr val="FF0000"/>
                </a:solidFill>
                <a:latin typeface="Bookman Old Style" pitchFamily="18" charset="0"/>
                <a:ea typeface="Adobe Myungjo Std M" panose="02020600000000000000" pitchFamily="18" charset="-128"/>
              </a:rPr>
              <a:t>Resúmen</a:t>
            </a:r>
            <a:r>
              <a:rPr lang="es-ES" sz="1800" b="1" dirty="0" smtClean="0">
                <a:solidFill>
                  <a:srgbClr val="FF0000"/>
                </a:solidFill>
                <a:latin typeface="Bookman Old Style" pitchFamily="18" charset="0"/>
                <a:ea typeface="Adobe Myungjo Std M" panose="02020600000000000000" pitchFamily="18" charset="-128"/>
              </a:rPr>
              <a:t> Clase anterior</a:t>
            </a:r>
          </a:p>
          <a:p>
            <a:pPr marL="342900" indent="-342900"/>
            <a:r>
              <a:rPr lang="es-ES" sz="1800" b="1" dirty="0" smtClean="0">
                <a:latin typeface="Bookman Old Style" pitchFamily="18" charset="0"/>
                <a:ea typeface="Adobe Myungjo Std M" panose="02020600000000000000" pitchFamily="18" charset="-128"/>
              </a:rPr>
              <a:t>CAOS Y LO PRIMORDIAL</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teoría se basa en tres conceptos:</a:t>
            </a:r>
          </a:p>
          <a:p>
            <a:r>
              <a:rPr lang="es-ES" dirty="0" smtClean="0">
                <a:latin typeface="Bookman Old Style" pitchFamily="18" charset="0"/>
                <a:ea typeface="Adobe Myungjo Std M" panose="02020600000000000000" pitchFamily="18" charset="-128"/>
              </a:rPr>
              <a:t>Tzimtzum (“contracción” o “retirada”)</a:t>
            </a:r>
          </a:p>
          <a:p>
            <a:r>
              <a:rPr lang="es-ES" dirty="0" smtClean="0">
                <a:latin typeface="Bookman Old Style" pitchFamily="18" charset="0"/>
                <a:ea typeface="Adobe Myungjo Std M" panose="02020600000000000000" pitchFamily="18" charset="-128"/>
              </a:rPr>
              <a:t>Shevirat ha-kelim ("ruptura de los vasos") y </a:t>
            </a:r>
          </a:p>
          <a:p>
            <a:r>
              <a:rPr lang="es-ES" dirty="0" smtClean="0">
                <a:latin typeface="Bookman Old Style" pitchFamily="18" charset="0"/>
                <a:ea typeface="Adobe Myungjo Std M" panose="02020600000000000000" pitchFamily="18" charset="-128"/>
              </a:rPr>
              <a:t>Tiqún ("restauración").</a:t>
            </a:r>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CERCA DE LA LUZ</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El nivel más alto y más perfeccionado de Tikún se llama el mundo de Atzilut, el mundo de Emanación. </a:t>
            </a:r>
          </a:p>
          <a:p>
            <a:r>
              <a:rPr lang="es-ES" sz="3100" dirty="0" smtClean="0">
                <a:latin typeface="Bookman Old Style" pitchFamily="18" charset="0"/>
                <a:ea typeface="Adobe Myungjo Std M" panose="02020600000000000000" pitchFamily="18" charset="-128"/>
              </a:rPr>
              <a:t>La palabra Atzilut en hebreo deriva de la palabra etzel, que significa "cerca de" o "cercano a". </a:t>
            </a:r>
          </a:p>
          <a:p>
            <a:r>
              <a:rPr lang="es-ES" sz="3100" dirty="0" smtClean="0">
                <a:latin typeface="Bookman Old Style" pitchFamily="18" charset="0"/>
                <a:ea typeface="Adobe Myungjo Std M" panose="02020600000000000000" pitchFamily="18" charset="-128"/>
              </a:rPr>
              <a:t>Qué quiere decir esto?</a:t>
            </a:r>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El mundo de Atzilut está "cerca de" la Luz Infinita, a pesar de que no está unida e identificada con ella en el mismo grado que el mundo de Adam Kadmón.</a:t>
            </a:r>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Pero también encontramos que la palabra Atzilut también significa "apartar", "tomar de", o "tirar hacia abajo", porque la luz del mundo de Atzilut es, por así decirlo, "tomada de" y "arrastrada" del mundo que está sobre ella, el mundo de Adam Kadmón.</a:t>
            </a:r>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En cada etapa de regreso de la Luz Infinita, se agrega un factor de limitación adicional. </a:t>
            </a:r>
          </a:p>
          <a:p>
            <a:r>
              <a:rPr lang="es-ES" dirty="0" smtClean="0">
                <a:latin typeface="Bookman Old Style" pitchFamily="18" charset="0"/>
                <a:ea typeface="Adobe Myungjo Std M" panose="02020600000000000000" pitchFamily="18" charset="-128"/>
              </a:rPr>
              <a:t>La dimensión y limitación que se agrega en el mundo de Atzilut es el aspecto de la estructura interna. </a:t>
            </a:r>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Adam Kadmón está desestructurado y tan estrechamente ligado que es imposible distinguir arriba y abajo, adentro y afuera, principio y fin; </a:t>
            </a:r>
          </a:p>
          <a:p>
            <a:r>
              <a:rPr lang="es-ES" dirty="0" smtClean="0">
                <a:latin typeface="Bookman Old Style" pitchFamily="18" charset="0"/>
                <a:ea typeface="Adobe Myungjo Std M" panose="02020600000000000000" pitchFamily="18" charset="-128"/>
              </a:rPr>
              <a:t>En Atzilut, sin embargo, se agrega la dimensión de la estructura interna. </a:t>
            </a:r>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smtClean="0">
                <a:latin typeface="Bookman Old Style" pitchFamily="18" charset="0"/>
                <a:ea typeface="Adobe Myungjo Std M" panose="02020600000000000000" pitchFamily="18" charset="-128"/>
              </a:rPr>
              <a:t>Dónde está el Norte, Sur, Arriba, </a:t>
            </a:r>
            <a:r>
              <a:rPr lang="es-CO" sz="3200" dirty="0" err="1" smtClean="0">
                <a:latin typeface="Bookman Old Style" pitchFamily="18" charset="0"/>
                <a:ea typeface="Adobe Myungjo Std M" panose="02020600000000000000" pitchFamily="18" charset="-128"/>
              </a:rPr>
              <a:t>etc</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050" name="Picture 2" descr="See the source image"/>
          <p:cNvPicPr>
            <a:picLocks noChangeAspect="1" noChangeArrowheads="1"/>
          </p:cNvPicPr>
          <p:nvPr/>
        </p:nvPicPr>
        <p:blipFill>
          <a:blip r:embed="rId4"/>
          <a:srcRect/>
          <a:stretch>
            <a:fillRect/>
          </a:stretch>
        </p:blipFill>
        <p:spPr bwMode="auto">
          <a:xfrm>
            <a:off x="-2" y="1135893"/>
            <a:ext cx="9155371" cy="5722107"/>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De hecho, todo el concepto de internalización, de inmanencia -</a:t>
            </a:r>
            <a:r>
              <a:rPr lang="es-ES" dirty="0" smtClean="0"/>
              <a:t> </a:t>
            </a:r>
            <a:r>
              <a:rPr lang="es-ES" dirty="0" smtClean="0">
                <a:latin typeface="Bookman Old Style" pitchFamily="18" charset="0"/>
              </a:rPr>
              <a:t>Unión esencial e inseparable por naturaleza, inherencia</a:t>
            </a:r>
            <a:r>
              <a:rPr lang="es-ES" dirty="0" smtClean="0">
                <a:latin typeface="Bookman Old Style" pitchFamily="18" charset="0"/>
                <a:ea typeface="Adobe Myungjo Std M" panose="02020600000000000000" pitchFamily="18" charset="-128"/>
              </a:rPr>
              <a:t>, en oposición a la trascendencia, es evidente por primera vez en el mundo de Atzilut.</a:t>
            </a:r>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Atzilut es así el primer plano, o mundo de inmanencia, de estructura. </a:t>
            </a:r>
          </a:p>
          <a:p>
            <a:r>
              <a:rPr lang="es-ES" dirty="0" smtClean="0">
                <a:latin typeface="Bookman Old Style" pitchFamily="18" charset="0"/>
                <a:ea typeface="Adobe Myungjo Std M" panose="02020600000000000000" pitchFamily="18" charset="-128"/>
              </a:rPr>
              <a:t>En el mundo de Atzilut hay una distinción entre "luces" y “navíos, vasos", llamados orot y kelim, respectivamente. </a:t>
            </a:r>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Esta no es una separación entre las luces y las embarcaciones, ya que las luces y los vehículos de Atzilut están integralmente unidos entre sí. </a:t>
            </a:r>
          </a:p>
          <a:p>
            <a:r>
              <a:rPr lang="es-ES" dirty="0" smtClean="0">
                <a:latin typeface="Bookman Old Style" pitchFamily="18" charset="0"/>
                <a:ea typeface="Adobe Myungjo Std M" panose="02020600000000000000" pitchFamily="18" charset="-128"/>
              </a:rPr>
              <a:t>Sin embargo, hay una distinción entre ellos. </a:t>
            </a:r>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Un aspecto es reconocible como luz y otro es reconocible como los recipientes que contienen y limitan la luz.</a:t>
            </a:r>
          </a:p>
          <a:p>
            <a:r>
              <a:rPr lang="es-ES" dirty="0" smtClean="0">
                <a:latin typeface="Bookman Old Style" pitchFamily="18" charset="0"/>
                <a:ea typeface="Adobe Myungjo Std M" panose="02020600000000000000" pitchFamily="18" charset="-128"/>
              </a:rPr>
              <a:t>Una simple analogía: </a:t>
            </a:r>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En un destello inicial de visión, la "eureka" de inspiración repentina, todavía no se ha tenido tiempo de analizar e interpretar la percepción original y clasificarla en las categorías apropiadas de comprensión. </a:t>
            </a:r>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2000" dirty="0" smtClean="0">
                <a:latin typeface="Bookman Old Style" pitchFamily="18" charset="0"/>
                <a:ea typeface="Adobe Myungjo Std M" panose="02020600000000000000" pitchFamily="18" charset="-128"/>
              </a:rPr>
              <a:t>Cuántas cosas están sucediendo adentro de ese mundo?</a:t>
            </a:r>
            <a:endParaRPr sz="20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050" name="Picture 2" descr="See the source image"/>
          <p:cNvPicPr>
            <a:picLocks noChangeAspect="1" noChangeArrowheads="1"/>
          </p:cNvPicPr>
          <p:nvPr/>
        </p:nvPicPr>
        <p:blipFill>
          <a:blip r:embed="rId4"/>
          <a:srcRect/>
          <a:stretch>
            <a:fillRect/>
          </a:stretch>
        </p:blipFill>
        <p:spPr bwMode="auto">
          <a:xfrm>
            <a:off x="-2" y="1135893"/>
            <a:ext cx="9155371" cy="5722107"/>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idea inspiradora se siente. Está presente. </a:t>
            </a:r>
          </a:p>
          <a:p>
            <a:r>
              <a:rPr lang="es-ES" dirty="0" smtClean="0">
                <a:latin typeface="Bookman Old Style" pitchFamily="18" charset="0"/>
                <a:ea typeface="Adobe Myungjo Std M" panose="02020600000000000000" pitchFamily="18" charset="-128"/>
              </a:rPr>
              <a:t>Sin embargo, aún no se ha conceptualizado el potencial para analizar, interpretar y comprender la inspiración. </a:t>
            </a:r>
          </a:p>
          <a:p>
            <a:endParaRPr lang="es-ES" dirty="0" smtClean="0">
              <a:latin typeface="Bookman Old Style" pitchFamily="18" charset="0"/>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En nuestra analogía, el mundo de Atzilut corresponde a la estructuración de la idea y el proceso de entenderla. </a:t>
            </a:r>
          </a:p>
          <a:p>
            <a:r>
              <a:rPr lang="es-ES" dirty="0" smtClean="0">
                <a:latin typeface="Bookman Old Style" pitchFamily="18" charset="0"/>
                <a:ea typeface="Adobe Myungjo Std M" panose="02020600000000000000" pitchFamily="18" charset="-128"/>
              </a:rPr>
              <a:t>En un lenguaje más técnico, esta es la formación de recipientes para contener la luz original no conformada.</a:t>
            </a:r>
          </a:p>
          <a:p>
            <a:endParaRPr lang="es-ES" dirty="0" smtClean="0">
              <a:latin typeface="Bookman Old Style" pitchFamily="18" charset="0"/>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latin typeface="Bookman Old Style" pitchFamily="18" charset="0"/>
                <a:ea typeface="Adobe Myungjo Std M" panose="02020600000000000000" pitchFamily="18" charset="-128"/>
              </a:rPr>
              <a:t>Los Kelim que reciben las orot</a:t>
            </a:r>
          </a:p>
        </p:txBody>
      </p:sp>
      <p:pic>
        <p:nvPicPr>
          <p:cNvPr id="53251" name="Picture 3"/>
          <p:cNvPicPr>
            <a:picLocks noChangeAspect="1" noChangeArrowheads="1"/>
          </p:cNvPicPr>
          <p:nvPr/>
        </p:nvPicPr>
        <p:blipFill>
          <a:blip r:embed="rId4"/>
          <a:srcRect/>
          <a:stretch>
            <a:fillRect/>
          </a:stretch>
        </p:blipFill>
        <p:spPr bwMode="auto">
          <a:xfrm>
            <a:off x="0" y="2385060"/>
            <a:ext cx="9144000" cy="3186062"/>
          </a:xfrm>
          <a:prstGeom prst="rect">
            <a:avLst/>
          </a:prstGeom>
          <a:noFill/>
          <a:ln w="9525">
            <a:noFill/>
            <a:miter lim="800000"/>
            <a:headEnd/>
            <a:tailEnd/>
          </a:ln>
          <a:effectLst/>
        </p:spPr>
      </p:pic>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Obviamente, la cantidad de luz revelada depende de la capacidad de los recipientes para recibir esa luz, del mismo modo que el grado en que una persona entiende una idea depende de sus capacidades intelectuales. </a:t>
            </a:r>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idea original (una analogía para la luz) y su comprensión (una analogía para los recipientes) están conectadas integralmente, ya que la idea se capta solo según el nivel de comprensión. </a:t>
            </a:r>
          </a:p>
          <a:p>
            <a:r>
              <a:rPr lang="es-ES" dirty="0" smtClean="0">
                <a:latin typeface="Bookman Old Style" pitchFamily="18" charset="0"/>
                <a:ea typeface="Adobe Myungjo Std M" panose="02020600000000000000" pitchFamily="18" charset="-128"/>
              </a:rPr>
              <a:t>Son, sin embargo, dos cosas distintas. </a:t>
            </a:r>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Podría ser, en nuestra analogía, que la persona no entiende la idea original; en consecuencia, lo que no comprende permanece en un estado trascendente, más allá de sus capacidades intelectuales. </a:t>
            </a:r>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luz se capta (es decir, se interioriza o se hace inmanente) de acuerdo con la capacidad de los recipientes para recibirla, tal como se capta una idea (es decir, interiorizada o hecha inmanente) solo de acuerdo con la capacidad de la persona para comprender. </a:t>
            </a:r>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ea typeface="Adobe Myungjo Std M" panose="02020600000000000000" pitchFamily="18" charset="-128"/>
              </a:rPr>
              <a:t>En otras palabras, la calidad de la luz absorbida corresponde y depende de la receptividad de los vasos. </a:t>
            </a:r>
          </a:p>
          <a:p>
            <a:r>
              <a:rPr lang="es-ES" sz="2800" dirty="0" smtClean="0">
                <a:latin typeface="Bookman Old Style" pitchFamily="18" charset="0"/>
                <a:ea typeface="Adobe Myungjo Std M" panose="02020600000000000000" pitchFamily="18" charset="-128"/>
              </a:rPr>
              <a:t>En el mundo de Atzilut, la correlación entre las luces y las embarcaciones es casi tan perfecta como puede ser sin que las vasijas realmente desaparezcan, como lo hacen en Adam Kadmón. </a:t>
            </a:r>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ea typeface="Adobe Myungjo Std M" panose="02020600000000000000" pitchFamily="18" charset="-128"/>
              </a:rPr>
              <a:t>Los vehículos en Atzilut existen, pero están cancelados a la luz.</a:t>
            </a:r>
          </a:p>
          <a:p>
            <a:r>
              <a:rPr lang="es-ES" sz="2800" dirty="0" smtClean="0">
                <a:latin typeface="Bookman Old Style" pitchFamily="18" charset="0"/>
                <a:ea typeface="Adobe Myungjo Std M" panose="02020600000000000000" pitchFamily="18" charset="-128"/>
              </a:rPr>
              <a:t>Así es como definiríamos el mundo de Atzilut: hay una estructura interna y la luz se vuelve inmanente; es decir, la luz que se extrae desde arriba se estructura y ordena. </a:t>
            </a:r>
          </a:p>
          <a:p>
            <a:r>
              <a:rPr lang="es-ES" sz="2800" dirty="0" smtClean="0">
                <a:latin typeface="Bookman Old Style" pitchFamily="18" charset="0"/>
                <a:ea typeface="Adobe Myungjo Std M" panose="02020600000000000000" pitchFamily="18" charset="-128"/>
              </a:rPr>
              <a:t>En nuestra analogía, la idea se entiende perfectamente.</a:t>
            </a:r>
          </a:p>
          <a:p>
            <a:endParaRPr lang="es-ES" sz="2800" dirty="0" smtClean="0">
              <a:latin typeface="Bookman Old Style" pitchFamily="18" charset="0"/>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400" dirty="0" smtClean="0">
                <a:latin typeface="Bookman Old Style" pitchFamily="18" charset="0"/>
                <a:ea typeface="Adobe Myungjo Std M" panose="02020600000000000000" pitchFamily="18" charset="-128"/>
              </a:rPr>
              <a:t>El mundo de Tikún</a:t>
            </a:r>
          </a:p>
          <a:p>
            <a:r>
              <a:rPr lang="es-ES" sz="3000" dirty="0" smtClean="0">
                <a:latin typeface="Bookman Old Style" pitchFamily="18" charset="0"/>
                <a:ea typeface="Adobe Myungjo Std M" panose="02020600000000000000" pitchFamily="18" charset="-128"/>
              </a:rPr>
              <a:t>Esta es la razón por la cual el mundo de Atzilut se llama el mundo de Tikún, que significa "rectificación" y orden. </a:t>
            </a:r>
          </a:p>
          <a:p>
            <a:r>
              <a:rPr lang="es-ES" sz="3000" dirty="0" smtClean="0">
                <a:latin typeface="Bookman Old Style" pitchFamily="18" charset="0"/>
                <a:ea typeface="Adobe Myungjo Std M" panose="02020600000000000000" pitchFamily="18" charset="-128"/>
              </a:rPr>
              <a:t>Esto se debe a que en Atzilut la luz se ordena y estructura, de acuerdo con la capacidad de los vasos para recibirla. </a:t>
            </a:r>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000" dirty="0" smtClean="0">
                <a:latin typeface="Bookman Old Style" pitchFamily="18" charset="0"/>
                <a:ea typeface="Adobe Myungjo Std M" panose="02020600000000000000" pitchFamily="18" charset="-128"/>
              </a:rPr>
              <a:t>Las vasijas de Atzilut son tan capaces de recibir luz como pueden ser las vasijas antes de desaparecer en el olvido. </a:t>
            </a:r>
          </a:p>
          <a:p>
            <a:r>
              <a:rPr lang="es-ES" sz="3000" dirty="0" smtClean="0">
                <a:latin typeface="Bookman Old Style" pitchFamily="18" charset="0"/>
                <a:ea typeface="Adobe Myungjo Std M" panose="02020600000000000000" pitchFamily="18" charset="-128"/>
              </a:rPr>
              <a:t>Por lo tanto, se deduce que la estructura en el mundo de Atzilut no es un obstáculo ni una obstrucción de la luz, como lo es en los mundos inferiores. </a:t>
            </a:r>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En este sentido, el mundo de Atzilut sigue siendo un mundo de no-ser, un mundo de pensamiento, ya que los vehículos están anulados a la luz.</a:t>
            </a:r>
          </a:p>
          <a:p>
            <a:endParaRPr lang="es-ES" dirty="0" smtClean="0">
              <a:latin typeface="Bookman Old Style" pitchFamily="18" charset="0"/>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El concepto de estructura se explicará donde discutiremos las sefirot, las luces emanadas y los vasos abajo. </a:t>
            </a:r>
          </a:p>
          <a:p>
            <a:r>
              <a:rPr lang="es-ES" dirty="0" smtClean="0">
                <a:latin typeface="Bookman Old Style" pitchFamily="18" charset="0"/>
                <a:ea typeface="Adobe Myungjo Std M" panose="02020600000000000000" pitchFamily="18" charset="-128"/>
              </a:rPr>
              <a:t>Allí se explica cómo la existencia real se produce a través de los vasos, no a través de las luces.</a:t>
            </a:r>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17</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CERCA DE LA LUZ</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endParaRPr lang="es-ES"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El próximo tema en nuestras clases de Kabaláh de Toráh: </a:t>
            </a:r>
          </a:p>
          <a:p>
            <a:r>
              <a:rPr lang="es-ES" dirty="0" smtClean="0">
                <a:latin typeface="Bookman Old Style" pitchFamily="18" charset="0"/>
                <a:ea typeface="Adobe Myungjo Std M" panose="02020600000000000000" pitchFamily="18" charset="-128"/>
              </a:rPr>
              <a:t>El mundo de la creación.</a:t>
            </a:r>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a:t>
            </a:r>
            <a:r>
              <a:rPr lang="es-CO" sz="2000" b="0" i="0" u="none" strike="noStrike" cap="none" dirty="0" err="1">
                <a:solidFill>
                  <a:schemeClr val="dk1"/>
                </a:solidFill>
                <a:latin typeface="Bookman Old Style" pitchFamily="18" charset="0"/>
                <a:ea typeface="Adobe Myungjo Std M" panose="02020600000000000000" pitchFamily="18" charset="-128"/>
                <a:sym typeface="Calibri"/>
              </a:rPr>
              <a:t>Yael</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 </a:t>
            </a:r>
            <a:r>
              <a:rPr lang="es-CO" sz="2000" b="0" i="0" u="none" strike="noStrike" cap="none" dirty="0" err="1">
                <a:solidFill>
                  <a:schemeClr val="dk1"/>
                </a:solidFill>
                <a:latin typeface="Bookman Old Style" pitchFamily="18" charset="0"/>
                <a:ea typeface="Adobe Myungjo Std M" panose="02020600000000000000" pitchFamily="18" charset="-128"/>
                <a:sym typeface="Calibri"/>
              </a:rPr>
              <a:t>Ziegler</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https://www.kabbalaonline.org/kabbalah/article_cdo/aid/380321/jewish/Chaos-and-the-Primordial.htm 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Bookman Old Style" pitchFamily="18" charset="0"/>
                <a:ea typeface="Adobe Myungjo Std M" panose="02020600000000000000" pitchFamily="18" charset="-128"/>
                <a:sym typeface="Calibri"/>
              </a:rPr>
              <a:t>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5"/>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24</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de Elul 5778  –  </a:t>
            </a:r>
            <a:r>
              <a:rPr lang="es-CO" sz="1800" dirty="0" smtClean="0">
                <a:latin typeface="Bookman Old Style" pitchFamily="18" charset="0"/>
                <a:ea typeface="Adobe Myungjo Std M" panose="02020600000000000000" pitchFamily="18" charset="-128"/>
              </a:rPr>
              <a:t>Septiembre 4</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4404</TotalTime>
  <Words>1690</Words>
  <Application>Microsoft Office PowerPoint</Application>
  <PresentationFormat>Presentación en pantalla (4:3)</PresentationFormat>
  <Paragraphs>155</Paragraphs>
  <Slides>33</Slides>
  <Notes>32</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Office Theme</vt:lpstr>
      <vt:lpstr> </vt:lpstr>
      <vt:lpstr>Diapositiva 2</vt:lpstr>
      <vt:lpstr>Diapositiva 3</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Dónde está el Norte, Sur, Arriba, etc</vt:lpstr>
      <vt:lpstr>CLASES DE KABALÁH 17</vt:lpstr>
      <vt:lpstr>CLASES DE KABALÁH 17</vt:lpstr>
      <vt:lpstr>CLASES DE KABALÁH 17</vt:lpstr>
      <vt:lpstr>CLASES DE KABALÁH 17</vt:lpstr>
      <vt:lpstr>CLASES DE KABALÁH 17</vt:lpstr>
      <vt:lpstr>Cuántas cosas están sucediendo adentro de ese mundo?</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CLASES DE KABALÁH 17</vt:lpstr>
      <vt:lpstr>Diapositiva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237</cp:revision>
  <dcterms:modified xsi:type="dcterms:W3CDTF">2018-09-04T23:26:56Z</dcterms:modified>
</cp:coreProperties>
</file>