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9"/>
  </p:notesMasterIdLst>
  <p:sldIdLst>
    <p:sldId id="256" r:id="rId2"/>
    <p:sldId id="258" r:id="rId3"/>
    <p:sldId id="257" r:id="rId4"/>
    <p:sldId id="442" r:id="rId5"/>
    <p:sldId id="487" r:id="rId6"/>
    <p:sldId id="451" r:id="rId7"/>
    <p:sldId id="470" r:id="rId8"/>
    <p:sldId id="506" r:id="rId9"/>
    <p:sldId id="522" r:id="rId10"/>
    <p:sldId id="523" r:id="rId11"/>
    <p:sldId id="524" r:id="rId12"/>
    <p:sldId id="510" r:id="rId13"/>
    <p:sldId id="525" r:id="rId14"/>
    <p:sldId id="526" r:id="rId15"/>
    <p:sldId id="527" r:id="rId16"/>
    <p:sldId id="528" r:id="rId17"/>
    <p:sldId id="529" r:id="rId18"/>
    <p:sldId id="530" r:id="rId19"/>
    <p:sldId id="531" r:id="rId20"/>
    <p:sldId id="533" r:id="rId21"/>
    <p:sldId id="532" r:id="rId22"/>
    <p:sldId id="534" r:id="rId23"/>
    <p:sldId id="535" r:id="rId24"/>
    <p:sldId id="536" r:id="rId25"/>
    <p:sldId id="537" r:id="rId26"/>
    <p:sldId id="538" r:id="rId27"/>
    <p:sldId id="539" r:id="rId28"/>
    <p:sldId id="540" r:id="rId29"/>
    <p:sldId id="541" r:id="rId30"/>
    <p:sldId id="543" r:id="rId31"/>
    <p:sldId id="542" r:id="rId32"/>
    <p:sldId id="544" r:id="rId33"/>
    <p:sldId id="545" r:id="rId34"/>
    <p:sldId id="546" r:id="rId35"/>
    <p:sldId id="547" r:id="rId36"/>
    <p:sldId id="548" r:id="rId37"/>
    <p:sldId id="306" r:id="rId3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65" d="100"/>
          <a:sy n="65" d="100"/>
        </p:scale>
        <p:origin x="-648"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hyperlink" Target="http://www.shalomhaverim.org/"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latin typeface="Bookman Old Style" pitchFamily="18" charset="0"/>
              </a:rPr>
              <a:t>CLASES DE KABALÁH </a:t>
            </a:r>
            <a:r>
              <a:rPr lang="es-CO" sz="3200" dirty="0" smtClean="0">
                <a:latin typeface="Bookman Old Style" pitchFamily="18" charset="0"/>
              </a:rPr>
              <a:t>18</a:t>
            </a:r>
            <a:endParaRPr lang="es-CO" sz="3200" dirty="0">
              <a:latin typeface="Bookman Old Style" pitchFamily="18" charset="0"/>
            </a:endParaRPr>
          </a:p>
          <a:p>
            <a:pPr marL="342900" lvl="0" indent="-342900" algn="ctr"/>
            <a:r>
              <a:rPr lang="es-CO" sz="2800" b="1" dirty="0" smtClean="0">
                <a:latin typeface="Bookman Old Style" pitchFamily="18" charset="0"/>
              </a:rPr>
              <a:t>El Mundo de la Creación</a:t>
            </a:r>
            <a:endParaRPr lang="es-CO" sz="2800" b="1" dirty="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Por: Eliyahu </a:t>
            </a:r>
            <a:r>
              <a:rPr lang="es-CO" sz="3200" b="0" i="0" u="none" strike="noStrike" cap="none" dirty="0" err="1">
                <a:solidFill>
                  <a:srgbClr val="000000"/>
                </a:solidFill>
                <a:latin typeface="Bookman Old Style" pitchFamily="18" charset="0"/>
                <a:ea typeface="Calibri"/>
                <a:cs typeface="Calibri"/>
                <a:sym typeface="Calibri"/>
              </a:rPr>
              <a:t>BaYona</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Director Shalom Haverim </a:t>
            </a:r>
            <a:r>
              <a:rPr lang="es-CO" sz="3200" b="0" i="0" u="none" strike="noStrike" cap="none" dirty="0" err="1">
                <a:solidFill>
                  <a:srgbClr val="000000"/>
                </a:solidFill>
                <a:latin typeface="Bookman Old Style" pitchFamily="18" charset="0"/>
                <a:ea typeface="Calibri"/>
                <a:cs typeface="Calibri"/>
                <a:sym typeface="Calibri"/>
              </a:rPr>
              <a:t>Org</a:t>
            </a:r>
            <a:endParaRPr dirty="0">
              <a:latin typeface="Bookman Old Style" pitchFamily="18" charset="0"/>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comprender qué es y qué no es Cabalá, debemos conocer primero principios básicos de Toráh.</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una mejor comprensión de la Toráh, nuestros Sabios han divido su estudio en 4 Niveles que  nemotécnicamente se les denomina PARDES פרדס :</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P= פ Peshat –significado plano, básico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R= ר Remes –Significado insinuado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D= ד Derash –Significado interpretativo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S= ס Sod –Secreto –Significado esotérico, místico</a:t>
            </a:r>
            <a:endParaRPr sz="2400" dirty="0">
              <a:latin typeface="Bookman Old Style" pitchFamily="18" charset="0"/>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xmlns="" id="{E21A8258-D454-4FF9-92C2-61A157BE6B44}"/>
              </a:ext>
            </a:extLst>
          </p:cNvPr>
          <p:cNvPicPr>
            <a:picLocks noChangeAspect="1"/>
          </p:cNvPicPr>
          <p:nvPr/>
        </p:nvPicPr>
        <p:blipFill>
          <a:blip r:embed="rId4"/>
          <a:stretch>
            <a:fillRect/>
          </a:stretch>
        </p:blipFill>
        <p:spPr>
          <a:xfrm>
            <a:off x="2971420" y="0"/>
            <a:ext cx="3201159"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Bookman Old Style" pitchFamily="18" charset="0"/>
                <a:ea typeface="Adobe Myungjo Std M" panose="02020600000000000000" pitchFamily="18" charset="-128"/>
              </a:rPr>
              <a:t>LOS NIVELES DE CONCIENCIA DEL ALMA</a:t>
            </a:r>
          </a:p>
          <a:p>
            <a:r>
              <a:rPr lang="es-ES" sz="1800" dirty="0">
                <a:latin typeface="Bookman Old Style" pitchFamily="18" charset="0"/>
                <a:ea typeface="Adobe Myungjo Std M" panose="02020600000000000000" pitchFamily="18" charset="-128"/>
              </a:rPr>
              <a:t>De las enseñanzas del rabino Moshé Miller y otras fuentes</a:t>
            </a:r>
            <a:endParaRPr lang="es-ES" dirty="0">
              <a:latin typeface="Bookman Old Style" pitchFamily="18" charset="0"/>
              <a:ea typeface="Adobe Myungjo Std M" panose="02020600000000000000" pitchFamily="18" charset="-128"/>
            </a:endParaRPr>
          </a:p>
          <a:p>
            <a:r>
              <a:rPr lang="es-ES" sz="2800" dirty="0">
                <a:latin typeface="Bookman Old Style" pitchFamily="18" charset="0"/>
                <a:ea typeface="Adobe Myungjo Std M" panose="02020600000000000000" pitchFamily="18" charset="-128"/>
              </a:rPr>
              <a:t>Asiyá es el mundo de la fisicalidad;</a:t>
            </a:r>
          </a:p>
          <a:p>
            <a:r>
              <a:rPr lang="es-ES" sz="2800" dirty="0">
                <a:latin typeface="Bookman Old Style" pitchFamily="18" charset="0"/>
                <a:ea typeface="Adobe Myungjo Std M" panose="02020600000000000000" pitchFamily="18" charset="-128"/>
              </a:rPr>
              <a:t>Yetzirá, el mundo de las emociones; </a:t>
            </a:r>
          </a:p>
          <a:p>
            <a:r>
              <a:rPr lang="es-ES" sz="2800" dirty="0">
                <a:latin typeface="Bookman Old Style" pitchFamily="18" charset="0"/>
                <a:ea typeface="Adobe Myungjo Std M" panose="02020600000000000000" pitchFamily="18" charset="-128"/>
              </a:rPr>
              <a:t>Beriyá, el mundo del intelecto; </a:t>
            </a:r>
          </a:p>
          <a:p>
            <a:r>
              <a:rPr lang="es-ES" sz="2800" dirty="0">
                <a:latin typeface="Bookman Old Style" pitchFamily="18" charset="0"/>
                <a:ea typeface="Adobe Myungjo Std M" panose="02020600000000000000" pitchFamily="18" charset="-128"/>
              </a:rPr>
              <a:t>Atzilut, el mundo del espíritu; y </a:t>
            </a:r>
          </a:p>
          <a:p>
            <a:r>
              <a:rPr lang="es-ES" sz="2800" dirty="0">
                <a:latin typeface="Bookman Old Style" pitchFamily="18" charset="0"/>
                <a:ea typeface="Adobe Myungjo Std M" panose="02020600000000000000" pitchFamily="18" charset="-128"/>
              </a:rPr>
              <a:t>Adam Kadmón, la fuente primordial. </a:t>
            </a:r>
          </a:p>
          <a:p>
            <a:r>
              <a:rPr lang="es-ES" sz="2800" dirty="0">
                <a:latin typeface="Bookman Old Style" pitchFamily="18" charset="0"/>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p14="http://schemas.microsoft.com/office/powerpoint/2010/main" xmlns=""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CAOS Y LO PRIMORDIAL</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La teoría se basa en tres conceptos:</a:t>
            </a:r>
          </a:p>
          <a:p>
            <a:r>
              <a:rPr lang="es-ES" dirty="0" smtClean="0">
                <a:latin typeface="Bookman Old Style" pitchFamily="18" charset="0"/>
                <a:ea typeface="Adobe Myungjo Std M" panose="02020600000000000000" pitchFamily="18" charset="-128"/>
              </a:rPr>
              <a:t>Tzimtzum (“contracción” o “retirada”)</a:t>
            </a:r>
          </a:p>
          <a:p>
            <a:r>
              <a:rPr lang="es-ES" dirty="0" smtClean="0">
                <a:latin typeface="Bookman Old Style" pitchFamily="18" charset="0"/>
                <a:ea typeface="Adobe Myungjo Std M" panose="02020600000000000000" pitchFamily="18" charset="-128"/>
              </a:rPr>
              <a:t>Shevirat ha-kelim ("ruptura de los vasos") y </a:t>
            </a:r>
          </a:p>
          <a:p>
            <a:r>
              <a:rPr lang="es-ES" dirty="0" smtClean="0">
                <a:latin typeface="Bookman Old Style" pitchFamily="18" charset="0"/>
                <a:ea typeface="Adobe Myungjo Std M" panose="02020600000000000000" pitchFamily="18" charset="-128"/>
              </a:rPr>
              <a:t>Tiqún ("restauración").</a:t>
            </a:r>
          </a:p>
        </p:txBody>
      </p:sp>
    </p:spTree>
    <p:extLst>
      <p:ext uri="{BB962C8B-B14F-4D97-AF65-F5344CB8AC3E}">
        <p14:creationId xmlns:p14="http://schemas.microsoft.com/office/powerpoint/2010/main" xmlns=""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698BC4-50B6-49FC-A656-9F4E6B1CDC9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xmlns=""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xmlns=""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p14="http://schemas.microsoft.com/office/powerpoint/2010/main" xmlns="" val="766360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EL MUNDO DE LA CREACION</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El mundo de Beriyá, el mundo de la Creación, es un tremendo paso desde el mundo de Atzilut. </a:t>
            </a:r>
          </a:p>
          <a:p>
            <a:r>
              <a:rPr lang="es-ES" sz="3100" dirty="0" smtClean="0">
                <a:latin typeface="Bookman Old Style" pitchFamily="18" charset="0"/>
                <a:ea typeface="Adobe Myungjo Std M" panose="02020600000000000000" pitchFamily="18" charset="-128"/>
              </a:rPr>
              <a:t>Beriyá, o "creación", implica una realidad limitada, o la creación de una existencia restringida. </a:t>
            </a:r>
          </a:p>
        </p:txBody>
      </p:sp>
    </p:spTree>
    <p:extLst>
      <p:ext uri="{BB962C8B-B14F-4D97-AF65-F5344CB8AC3E}">
        <p14:creationId xmlns:p14="http://schemas.microsoft.com/office/powerpoint/2010/main" xmlns=""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smtClean="0">
                <a:latin typeface="Bookman Old Style" pitchFamily="18" charset="0"/>
                <a:ea typeface="Adobe Myungjo Std M" panose="02020600000000000000" pitchFamily="18" charset="-128"/>
              </a:rPr>
              <a:t>Dónde está el Norte, Sur, Arriba, </a:t>
            </a:r>
            <a:r>
              <a:rPr lang="es-CO" sz="3200" dirty="0" err="1" smtClean="0">
                <a:latin typeface="Bookman Old Style" pitchFamily="18" charset="0"/>
                <a:ea typeface="Adobe Myungjo Std M" panose="02020600000000000000" pitchFamily="18" charset="-128"/>
              </a:rPr>
              <a:t>etc</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p:txBody>
      </p:sp>
      <p:pic>
        <p:nvPicPr>
          <p:cNvPr id="2050" name="Picture 2" descr="See the source image"/>
          <p:cNvPicPr>
            <a:picLocks noChangeAspect="1" noChangeArrowheads="1"/>
          </p:cNvPicPr>
          <p:nvPr/>
        </p:nvPicPr>
        <p:blipFill>
          <a:blip r:embed="rId4"/>
          <a:srcRect/>
          <a:stretch>
            <a:fillRect/>
          </a:stretch>
        </p:blipFill>
        <p:spPr bwMode="auto">
          <a:xfrm>
            <a:off x="-2" y="1135893"/>
            <a:ext cx="9155371" cy="5722107"/>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EL MUNDO DE LA CREACION</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La dimensión, la limitación, que se agrega con el descenso de la luz al mundo de Beriyá es el concepto mismo de "ser", en oposición a la "nada" de Atzilut.</a:t>
            </a:r>
          </a:p>
          <a:p>
            <a:r>
              <a:rPr lang="es-ES" sz="3100" dirty="0" smtClean="0">
                <a:latin typeface="Bookman Old Style" pitchFamily="18" charset="0"/>
                <a:ea typeface="Adobe Myungjo Std M" panose="02020600000000000000" pitchFamily="18" charset="-128"/>
              </a:rPr>
              <a:t>Atzilut es un mundo de no-ser, </a:t>
            </a:r>
          </a:p>
          <a:p>
            <a:r>
              <a:rPr lang="es-ES" sz="3100" dirty="0" smtClean="0">
                <a:latin typeface="Bookman Old Style" pitchFamily="18" charset="0"/>
                <a:ea typeface="Adobe Myungjo Std M" panose="02020600000000000000" pitchFamily="18" charset="-128"/>
              </a:rPr>
              <a:t>Por qué?</a:t>
            </a:r>
          </a:p>
        </p:txBody>
      </p:sp>
    </p:spTree>
    <p:extLst>
      <p:ext uri="{BB962C8B-B14F-4D97-AF65-F5344CB8AC3E}">
        <p14:creationId xmlns:p14="http://schemas.microsoft.com/office/powerpoint/2010/main" xmlns=""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EL MUNDO DE LA CREACION</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000" dirty="0" smtClean="0">
                <a:latin typeface="Bookman Old Style" pitchFamily="18" charset="0"/>
                <a:ea typeface="Adobe Myungjo Std M" panose="02020600000000000000" pitchFamily="18" charset="-128"/>
              </a:rPr>
              <a:t>Porque la estructuración de la luz por los vasos no es un obstáculo ni un ocultamiento de la luz, como lo es en el mundo de Beriyá. </a:t>
            </a:r>
          </a:p>
          <a:p>
            <a:r>
              <a:rPr lang="es-ES" sz="3000" dirty="0" smtClean="0">
                <a:latin typeface="Bookman Old Style" pitchFamily="18" charset="0"/>
                <a:ea typeface="Adobe Myungjo Std M" panose="02020600000000000000" pitchFamily="18" charset="-128"/>
              </a:rPr>
              <a:t>Sin embargo, a diferencia de Atzilut, en el mundo de Beriyá los recipientes comienzan a oscurecer la luz y, por lo tanto, crean seres limitados.</a:t>
            </a:r>
            <a:r>
              <a:rPr lang="es-ES" sz="3100" dirty="0" smtClean="0">
                <a:latin typeface="Bookman Old Style" pitchFamily="18" charset="0"/>
                <a:ea typeface="Adobe Myungjo Std M" panose="02020600000000000000" pitchFamily="18" charset="-128"/>
              </a:rPr>
              <a:t> </a:t>
            </a:r>
          </a:p>
        </p:txBody>
      </p:sp>
    </p:spTree>
    <p:extLst>
      <p:ext uri="{BB962C8B-B14F-4D97-AF65-F5344CB8AC3E}">
        <p14:creationId xmlns:p14="http://schemas.microsoft.com/office/powerpoint/2010/main" xmlns=""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EL MUNDO DE LA CREACION</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Esto puede entenderse a modo de analogía: si uno saliera en un día tan soleado y brillante que no podría ver nada si mantiene los ojos bien abiertos, casi tendría que cerrar los ojos para poder para ver. </a:t>
            </a:r>
          </a:p>
        </p:txBody>
      </p:sp>
    </p:spTree>
    <p:extLst>
      <p:ext uri="{BB962C8B-B14F-4D97-AF65-F5344CB8AC3E}">
        <p14:creationId xmlns:p14="http://schemas.microsoft.com/office/powerpoint/2010/main" xmlns=""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latin typeface="Bookman Old Style" pitchFamily="18" charset="0"/>
                <a:ea typeface="Adobe Myungjo Std M" panose="02020600000000000000" pitchFamily="18" charset="-128"/>
              </a:rPr>
              <a:t>Los Kelim que reciben las orot</a:t>
            </a:r>
          </a:p>
        </p:txBody>
      </p:sp>
      <p:pic>
        <p:nvPicPr>
          <p:cNvPr id="53251" name="Picture 3"/>
          <p:cNvPicPr>
            <a:picLocks noChangeAspect="1" noChangeArrowheads="1"/>
          </p:cNvPicPr>
          <p:nvPr/>
        </p:nvPicPr>
        <p:blipFill>
          <a:blip r:embed="rId4"/>
          <a:srcRect/>
          <a:stretch>
            <a:fillRect/>
          </a:stretch>
        </p:blipFill>
        <p:spPr bwMode="auto">
          <a:xfrm>
            <a:off x="0" y="2385060"/>
            <a:ext cx="9144000" cy="3186062"/>
          </a:xfrm>
          <a:prstGeom prst="rect">
            <a:avLst/>
          </a:prstGeom>
          <a:noFill/>
          <a:ln w="9525">
            <a:noFill/>
            <a:miter lim="800000"/>
            <a:headEnd/>
            <a:tailEnd/>
          </a:ln>
          <a:effectLst/>
        </p:spPr>
      </p:pic>
    </p:spTree>
    <p:extLst>
      <p:ext uri="{BB962C8B-B14F-4D97-AF65-F5344CB8AC3E}">
        <p14:creationId xmlns:p14="http://schemas.microsoft.com/office/powerpoint/2010/main" xmlns=""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EL MUNDO DE LA CREACION</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En tal escenario, entrecerrando los ojos, solo puede distinguir formas vagas. </a:t>
            </a:r>
          </a:p>
          <a:p>
            <a:r>
              <a:rPr lang="es-ES" sz="3100" dirty="0" smtClean="0">
                <a:latin typeface="Bookman Old Style" pitchFamily="18" charset="0"/>
                <a:ea typeface="Adobe Myungjo Std M" panose="02020600000000000000" pitchFamily="18" charset="-128"/>
              </a:rPr>
              <a:t>Sin embargo, con gafas de sol, puede ver mejor, puede ver las cosas claramente. </a:t>
            </a:r>
          </a:p>
        </p:txBody>
      </p:sp>
    </p:spTree>
    <p:extLst>
      <p:ext uri="{BB962C8B-B14F-4D97-AF65-F5344CB8AC3E}">
        <p14:creationId xmlns:p14="http://schemas.microsoft.com/office/powerpoint/2010/main" xmlns=""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EL MUNDO DE LA CREACION</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Esto es como el mundo de Beriyá en el sentido de que la forma clara y la existencia de las cosas solo se hacen evidentes cuando la luz está suficientemente apagada y oscurecida. </a:t>
            </a:r>
          </a:p>
        </p:txBody>
      </p:sp>
    </p:spTree>
    <p:extLst>
      <p:ext uri="{BB962C8B-B14F-4D97-AF65-F5344CB8AC3E}">
        <p14:creationId xmlns:p14="http://schemas.microsoft.com/office/powerpoint/2010/main" xmlns=""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EL MUNDO DE LA CREACION</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Por supuesto, la analogía es imperfecta, ya que los objetos que se ven con gafas de sol siempre fueron objetos individuales separados, lo cual no es del todo cierto en el mundo de Atzilut.</a:t>
            </a:r>
          </a:p>
        </p:txBody>
      </p:sp>
    </p:spTree>
    <p:extLst>
      <p:ext uri="{BB962C8B-B14F-4D97-AF65-F5344CB8AC3E}">
        <p14:creationId xmlns:p14="http://schemas.microsoft.com/office/powerpoint/2010/main" xmlns=""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EL MUNDO DE LA CREACION</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La palabra Beriyá en hebreo significa "fuera de". </a:t>
            </a:r>
          </a:p>
          <a:p>
            <a:r>
              <a:rPr lang="es-ES" sz="3100" dirty="0" smtClean="0">
                <a:latin typeface="Bookman Old Style" pitchFamily="18" charset="0"/>
                <a:ea typeface="Adobe Myungjo Std M" panose="02020600000000000000" pitchFamily="18" charset="-128"/>
              </a:rPr>
              <a:t>Esto implica un nuevo nivel de separación, ya que se considera que Beriyá está fuera del reino de la Luz Infinita. </a:t>
            </a:r>
          </a:p>
        </p:txBody>
      </p:sp>
    </p:spTree>
    <p:extLst>
      <p:ext uri="{BB962C8B-B14F-4D97-AF65-F5344CB8AC3E}">
        <p14:creationId xmlns:p14="http://schemas.microsoft.com/office/powerpoint/2010/main" xmlns=""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EL MUNDO DE LA CREACION</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Es decir, en Beriyá la Luz Infinita se oculta hasta tal punto que se la considera separada de la Luz Infinita, aunque, como señalamos antes, no hay lugar sin la Luz Infinita. </a:t>
            </a:r>
          </a:p>
        </p:txBody>
      </p:sp>
    </p:spTree>
    <p:extLst>
      <p:ext uri="{BB962C8B-B14F-4D97-AF65-F5344CB8AC3E}">
        <p14:creationId xmlns:p14="http://schemas.microsoft.com/office/powerpoint/2010/main" xmlns=""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EL MUNDO DE LA CREACION</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Se usa una analogía en la Cábala para explicar la relación entre Beriyá y Atzilut: la luz de Atzilut es como la luz de una vela en una habitación, y la luz de Beriyá es como la luz de la vela como se ve al otro lado de una cortina que cierra la habitación.</a:t>
            </a:r>
          </a:p>
        </p:txBody>
      </p:sp>
    </p:spTree>
    <p:extLst>
      <p:ext uri="{BB962C8B-B14F-4D97-AF65-F5344CB8AC3E}">
        <p14:creationId xmlns:p14="http://schemas.microsoft.com/office/powerpoint/2010/main" xmlns=""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EL MUNDO DE LA CREACION</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man Old Style" pitchFamily="18" charset="0"/>
                <a:ea typeface="Adobe Myungjo Std M" panose="02020600000000000000" pitchFamily="18" charset="-128"/>
              </a:rPr>
              <a:t>En un sentido subjetivo, la conciencia de separación implica que uno es consciente de su existencia como una entidad distinta (aunque dependiente).</a:t>
            </a:r>
          </a:p>
          <a:p>
            <a:endParaRPr lang="es-ES" sz="3100" dirty="0" smtClean="0">
              <a:latin typeface="Bookman Old Style" pitchFamily="18" charset="0"/>
              <a:ea typeface="Adobe Myungjo Std M" panose="02020600000000000000" pitchFamily="18" charset="-128"/>
            </a:endParaRPr>
          </a:p>
        </p:txBody>
      </p:sp>
    </p:spTree>
    <p:extLst>
      <p:ext uri="{BB962C8B-B14F-4D97-AF65-F5344CB8AC3E}">
        <p14:creationId xmlns:p14="http://schemas.microsoft.com/office/powerpoint/2010/main" xmlns=""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698BC4-50B6-49FC-A656-9F4E6B1CDC9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xmlns=""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xmlns=""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p14="http://schemas.microsoft.com/office/powerpoint/2010/main" xmlns="" val="766360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Las características del mundo de Yetzirá están más allá de las limitaciones del espacio físico.</a:t>
            </a:r>
          </a:p>
          <a:p>
            <a:r>
              <a:rPr lang="es-ES" sz="2800" dirty="0" smtClean="0">
                <a:latin typeface="Bookman Old Style" pitchFamily="18" charset="0"/>
              </a:rPr>
              <a:t>La limitación que se agrega por el descenso al mundo de Yetzirá, el mundo de la Formación, es la de la dimensión misma. </a:t>
            </a:r>
          </a:p>
        </p:txBody>
      </p:sp>
    </p:spTree>
    <p:extLst>
      <p:ext uri="{BB962C8B-B14F-4D97-AF65-F5344CB8AC3E}">
        <p14:creationId xmlns:p14="http://schemas.microsoft.com/office/powerpoint/2010/main" xmlns=""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La formación es esencialmente un concepto espacial, y Kabalá también discute la naturaleza del espacio. </a:t>
            </a:r>
          </a:p>
          <a:p>
            <a:r>
              <a:rPr lang="es-ES" sz="2800" dirty="0" smtClean="0">
                <a:latin typeface="Bookman Old Style" pitchFamily="18" charset="0"/>
              </a:rPr>
              <a:t>Es importante saber que la Cábala considera el tiempo y el espacio como condiciones creadas y no como cualidades intrínsecas, como se discutirá en breve. </a:t>
            </a:r>
          </a:p>
        </p:txBody>
      </p:sp>
    </p:spTree>
    <p:extLst>
      <p:ext uri="{BB962C8B-B14F-4D97-AF65-F5344CB8AC3E}">
        <p14:creationId xmlns:p14="http://schemas.microsoft.com/office/powerpoint/2010/main" xmlns=""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Es decir, hasta el descenso de la luz al mundo de Yetzirá, la luz no está limitada por la dimensión. </a:t>
            </a:r>
          </a:p>
          <a:p>
            <a:r>
              <a:rPr lang="es-ES" sz="2800" dirty="0" smtClean="0">
                <a:latin typeface="Bookman Old Style" pitchFamily="18" charset="0"/>
              </a:rPr>
              <a:t>E incluso en el mundo de la dimensión Yetzirá es todavía espiritual y aún no ha entrado en las limitaciones físicas del espacio.</a:t>
            </a:r>
          </a:p>
        </p:txBody>
      </p:sp>
    </p:spTree>
    <p:extLst>
      <p:ext uri="{BB962C8B-B14F-4D97-AF65-F5344CB8AC3E}">
        <p14:creationId xmlns:p14="http://schemas.microsoft.com/office/powerpoint/2010/main" xmlns=""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El espacio físico tiene seis dimensiones que lo limitan y lo definen. Estos son: arriba y abajo, derecha (sur) e izquierda (norte), delante (este) y atrás (oeste). </a:t>
            </a:r>
          </a:p>
          <a:p>
            <a:r>
              <a:rPr lang="es-ES" sz="2800" dirty="0" smtClean="0">
                <a:latin typeface="Bookman Old Style" pitchFamily="18" charset="0"/>
              </a:rPr>
              <a:t>En la Cábala, cada una de las direcciones se deriva de una cualidad espiritual, es decir, uno de los seis aspectos del mundo de Yetzirá </a:t>
            </a:r>
          </a:p>
        </p:txBody>
      </p:sp>
    </p:spTree>
    <p:extLst>
      <p:ext uri="{BB962C8B-B14F-4D97-AF65-F5344CB8AC3E}">
        <p14:creationId xmlns:p14="http://schemas.microsoft.com/office/powerpoint/2010/main" xmlns=""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(la dimensión espiritual del mundo de Yetzirá se convierte en el mundo de Asiyá en el espacio físico real). </a:t>
            </a:r>
          </a:p>
          <a:p>
            <a:r>
              <a:rPr lang="es-ES" sz="2800" dirty="0" smtClean="0">
                <a:latin typeface="Bookman Old Style" pitchFamily="18" charset="0"/>
              </a:rPr>
              <a:t>En el mundo de Yetzirá, existen seis dimensiones se llaman las seis </a:t>
            </a:r>
            <a:r>
              <a:rPr lang="es-ES" sz="2800" b="1" dirty="0" smtClean="0">
                <a:latin typeface="Bookman Old Style" pitchFamily="18" charset="0"/>
              </a:rPr>
              <a:t>midot</a:t>
            </a:r>
            <a:r>
              <a:rPr lang="es-ES" sz="2800" dirty="0" smtClean="0">
                <a:latin typeface="Bookman Old Style" pitchFamily="18" charset="0"/>
              </a:rPr>
              <a:t>, o las seis sefirot, que se revelan principalmente en ese mundo. </a:t>
            </a:r>
          </a:p>
          <a:p>
            <a:r>
              <a:rPr lang="es-ES" sz="2800" dirty="0" smtClean="0">
                <a:latin typeface="Bookman Old Style" pitchFamily="18" charset="0"/>
              </a:rPr>
              <a:t>La palabra </a:t>
            </a:r>
            <a:r>
              <a:rPr lang="es-ES" sz="2800" b="1" dirty="0" smtClean="0">
                <a:latin typeface="Bookman Old Style" pitchFamily="18" charset="0"/>
              </a:rPr>
              <a:t>midá</a:t>
            </a:r>
            <a:r>
              <a:rPr lang="es-ES" sz="2800" dirty="0" smtClean="0">
                <a:latin typeface="Bookman Old Style" pitchFamily="18" charset="0"/>
              </a:rPr>
              <a:t> en hebreo significa "dimensión", "limitación" o "medida". </a:t>
            </a:r>
          </a:p>
        </p:txBody>
      </p:sp>
    </p:spTree>
    <p:extLst>
      <p:ext uri="{BB962C8B-B14F-4D97-AF65-F5344CB8AC3E}">
        <p14:creationId xmlns:p14="http://schemas.microsoft.com/office/powerpoint/2010/main" xmlns=""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Esta es la característica principal del mundo de Yetzirá: la luz que desciende allí es limitada y medida.</a:t>
            </a:r>
          </a:p>
          <a:p>
            <a:r>
              <a:rPr lang="es-ES" sz="2800" dirty="0" smtClean="0">
                <a:latin typeface="Bookman Old Style" pitchFamily="18" charset="0"/>
              </a:rPr>
              <a:t>Una de las características de la dimensión o medición es que requiere al menos dos puntos de referencia: el lugar donde algo comienza y dónde termina. </a:t>
            </a:r>
          </a:p>
        </p:txBody>
      </p:sp>
    </p:spTree>
    <p:extLst>
      <p:ext uri="{BB962C8B-B14F-4D97-AF65-F5344CB8AC3E}">
        <p14:creationId xmlns:p14="http://schemas.microsoft.com/office/powerpoint/2010/main" xmlns=""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600" dirty="0" smtClean="0">
                <a:latin typeface="Bookman Old Style" pitchFamily="18" charset="0"/>
              </a:rPr>
              <a:t>En consecuencia, Yetzirá, la fuente de la dimensión, es el primer plano de existencia donde la polaridad y la dualidad (lo opuesto a la unidad y la unicidad) surgen. </a:t>
            </a:r>
          </a:p>
          <a:p>
            <a:r>
              <a:rPr lang="es-ES" sz="2600" dirty="0" smtClean="0">
                <a:latin typeface="Bookman Old Style" pitchFamily="18" charset="0"/>
              </a:rPr>
              <a:t>Por lo tanto, está el comienzo de la relación, es decir, una situación en la que cada aspecto se define en referencia a otra cosa, en lugar de en términos de sus propias cualidades intrínsecas. </a:t>
            </a:r>
          </a:p>
        </p:txBody>
      </p:sp>
    </p:spTree>
    <p:extLst>
      <p:ext uri="{BB962C8B-B14F-4D97-AF65-F5344CB8AC3E}">
        <p14:creationId xmlns:p14="http://schemas.microsoft.com/office/powerpoint/2010/main" xmlns=""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Es importante tener en cuenta que, en Yetzirá, esta dualidad sigue siendo espiritual y, por lo tanto, las características del mundo de Yetzirá están más allá de las limitaciones del espacio físico.</a:t>
            </a:r>
            <a:endParaRPr lang="es-ES" sz="2800" dirty="0">
              <a:latin typeface="Bookman Old Style"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La dimensión espacial en el mundo de Yetzirá se puede entender de la siguiente manera: "Arriba" es el alcance activo de la luz y la fuerza vital (análoga a la luz solar que fluye desde arriba), que desciende a los recipientes, que están listos para recibirlos. (para continuar con la analogía, como plantas o árboles que absorben la luz del sol). </a:t>
            </a:r>
          </a:p>
        </p:txBody>
      </p:sp>
    </p:spTree>
    <p:extLst>
      <p:ext uri="{BB962C8B-B14F-4D97-AF65-F5344CB8AC3E}">
        <p14:creationId xmlns:p14="http://schemas.microsoft.com/office/powerpoint/2010/main" xmlns=""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latin typeface="Bookman Old Style" pitchFamily="18" charset="0"/>
                <a:ea typeface="Adobe Myungjo Std M" panose="02020600000000000000" pitchFamily="18" charset="-128"/>
              </a:rPr>
              <a:t>Los Kelim que reciben las orot</a:t>
            </a:r>
          </a:p>
        </p:txBody>
      </p:sp>
      <p:pic>
        <p:nvPicPr>
          <p:cNvPr id="53251" name="Picture 3"/>
          <p:cNvPicPr>
            <a:picLocks noChangeAspect="1" noChangeArrowheads="1"/>
          </p:cNvPicPr>
          <p:nvPr/>
        </p:nvPicPr>
        <p:blipFill>
          <a:blip r:embed="rId4"/>
          <a:srcRect/>
          <a:stretch>
            <a:fillRect/>
          </a:stretch>
        </p:blipFill>
        <p:spPr bwMode="auto">
          <a:xfrm>
            <a:off x="0" y="2385060"/>
            <a:ext cx="9144000" cy="3186062"/>
          </a:xfrm>
          <a:prstGeom prst="rect">
            <a:avLst/>
          </a:prstGeom>
          <a:noFill/>
          <a:ln w="9525">
            <a:noFill/>
            <a:miter lim="800000"/>
            <a:headEnd/>
            <a:tailEnd/>
          </a:ln>
          <a:effectLst/>
        </p:spPr>
      </p:pic>
    </p:spTree>
    <p:extLst>
      <p:ext uri="{BB962C8B-B14F-4D97-AF65-F5344CB8AC3E}">
        <p14:creationId xmlns:p14="http://schemas.microsoft.com/office/powerpoint/2010/main" xmlns=""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"Abajo" es la recepción por los vasos; cuanto más luz reciben los vasos, más se expanden y crecen (hacia el sur, hacia la trayectoria del sol, hacia la luz) y, en consecuencia, más elevados se vuelven (es decir, avanzan hacia el origen de la luz). </a:t>
            </a:r>
          </a:p>
        </p:txBody>
      </p:sp>
    </p:spTree>
    <p:extLst>
      <p:ext uri="{BB962C8B-B14F-4D97-AF65-F5344CB8AC3E}">
        <p14:creationId xmlns:p14="http://schemas.microsoft.com/office/powerpoint/2010/main" xmlns=""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Sin embargo, si los recipientes son demasiado inmaduros y constreñidos, o porque algo impide que la luz llegue a los recipientes, se contraen y no crecen.</a:t>
            </a:r>
          </a:p>
          <a:p>
            <a:r>
              <a:rPr lang="es-ES" sz="2800" dirty="0" smtClean="0">
                <a:latin typeface="Bookman Old Style" pitchFamily="18" charset="0"/>
              </a:rPr>
              <a:t> Incluso pueden alejarse de la fuente de luz y retirarse, como una planta marchita y moribunda. Esta es la dimensión espiritual interna del espacio físico.</a:t>
            </a:r>
            <a:endParaRPr lang="es-ES" sz="2800" dirty="0">
              <a:latin typeface="Bookman Old Style"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En la analogía utilizada anteriormente para describir los mundos, si la idea original y su expansión en la comprensión representan el mundo de Atzilut, y considerar cómo describir la idea a otra persona representa el mundo de Beriyá, entonces la explicación real de la idea a otra persona Representa el mundo de Yetzirá. </a:t>
            </a:r>
          </a:p>
        </p:txBody>
      </p:sp>
    </p:spTree>
    <p:extLst>
      <p:ext uri="{BB962C8B-B14F-4D97-AF65-F5344CB8AC3E}">
        <p14:creationId xmlns:p14="http://schemas.microsoft.com/office/powerpoint/2010/main" xmlns=""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Al explicar una idea a otra persona, es probable que haya un límite en cuanto a la parte de la comprensión original que se puede transmitir a través del habla. </a:t>
            </a:r>
          </a:p>
          <a:p>
            <a:r>
              <a:rPr lang="es-ES" sz="2800" dirty="0" smtClean="0">
                <a:latin typeface="Bookman Old Style" pitchFamily="18" charset="0"/>
              </a:rPr>
              <a:t>Algunos tienen más éxito en esto que otros, pero incluso el mejor maestro no puede comunicar su comprensión exacta a su alumno. </a:t>
            </a:r>
          </a:p>
        </p:txBody>
      </p:sp>
    </p:spTree>
    <p:extLst>
      <p:ext uri="{BB962C8B-B14F-4D97-AF65-F5344CB8AC3E}">
        <p14:creationId xmlns:p14="http://schemas.microsoft.com/office/powerpoint/2010/main" xmlns=""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El estudiante tiene que trabajar en esto él mismo. </a:t>
            </a:r>
          </a:p>
          <a:p>
            <a:r>
              <a:rPr lang="es-ES" sz="2800" dirty="0" smtClean="0">
                <a:latin typeface="Bookman Old Style" pitchFamily="18" charset="0"/>
              </a:rPr>
              <a:t>Así, el habla es mucho más limitado que el pensamiento. </a:t>
            </a:r>
          </a:p>
          <a:p>
            <a:r>
              <a:rPr lang="es-ES" sz="2800" dirty="0" smtClean="0">
                <a:latin typeface="Bookman Old Style" pitchFamily="18" charset="0"/>
              </a:rPr>
              <a:t>Así también, el descenso de la luz al mundo de Yetzirá define y limita la luz para que pueda ser absorbida por los vasos de nivel más bajo del mundo de Asiyá. </a:t>
            </a:r>
          </a:p>
        </p:txBody>
      </p:sp>
    </p:spTree>
    <p:extLst>
      <p:ext uri="{BB962C8B-B14F-4D97-AF65-F5344CB8AC3E}">
        <p14:creationId xmlns:p14="http://schemas.microsoft.com/office/powerpoint/2010/main" xmlns=""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18</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FORMACION DE TIEMPO Y ESPACIO</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man Old Style" pitchFamily="18" charset="0"/>
              </a:rPr>
              <a:t>Al hacerlo, la luz se vuelve mucho más oculta y mucho más limitada. De esta manera, cada recipiente se separa del otro, porque cada uno recibe la luz y la expresa de acuerdo con su propia naturaleza específica. Así hay división y diversidad.</a:t>
            </a:r>
          </a:p>
          <a:p>
            <a:r>
              <a:rPr lang="es-ES" sz="2800" dirty="0" smtClean="0">
                <a:latin typeface="Bookman Old Style" pitchFamily="18" charset="0"/>
              </a:rPr>
              <a:t>Siguiente Clase: Acción y lo físico.</a:t>
            </a:r>
            <a:endParaRPr lang="es-ES" sz="2800" dirty="0">
              <a:latin typeface="Bookman Old Style"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a:t>
            </a:r>
            <a:r>
              <a:rPr lang="es-CO" sz="2000" b="0" i="0" u="none" strike="noStrike" cap="none" dirty="0" err="1">
                <a:solidFill>
                  <a:schemeClr val="dk1"/>
                </a:solidFill>
                <a:latin typeface="Bookman Old Style" pitchFamily="18" charset="0"/>
                <a:ea typeface="Adobe Myungjo Std M" panose="02020600000000000000" pitchFamily="18" charset="-128"/>
                <a:sym typeface="Calibri"/>
              </a:rPr>
              <a:t>Yael</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 </a:t>
            </a:r>
            <a:r>
              <a:rPr lang="es-CO" sz="2000" b="0" i="0" u="none" strike="noStrike" cap="none" dirty="0" err="1">
                <a:solidFill>
                  <a:schemeClr val="dk1"/>
                </a:solidFill>
                <a:latin typeface="Bookman Old Style" pitchFamily="18" charset="0"/>
                <a:ea typeface="Adobe Myungjo Std M" panose="02020600000000000000" pitchFamily="18" charset="-128"/>
                <a:sym typeface="Calibri"/>
              </a:rPr>
              <a:t>Ziegler</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https://www.kabbalaonline.org/kabbalah/article_cdo/aid/380321/jewish/Chaos-and-the-Primordial.htm https</a:t>
            </a:r>
            <a:r>
              <a:rPr lang="es-CO" sz="1000" dirty="0">
                <a:solidFill>
                  <a:schemeClr val="dk1"/>
                </a:solidFill>
                <a:latin typeface="Bookman Old Style" pitchFamily="18" charset="0"/>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a:t>
            </a:r>
            <a:r>
              <a:rPr lang="es-CO" sz="2800" b="0" i="0" u="none" strike="noStrike" cap="none" dirty="0" err="1">
                <a:solidFill>
                  <a:srgbClr val="898989"/>
                </a:solidFill>
                <a:latin typeface="Bookman Old Style" pitchFamily="18" charset="0"/>
                <a:ea typeface="Adobe Myungjo Std M" panose="02020600000000000000" pitchFamily="18" charset="-128"/>
                <a:sym typeface="Calibri"/>
              </a:rPr>
              <a:t>Org</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Bookman Old Style" pitchFamily="18" charset="0"/>
                <a:ea typeface="Adobe Myungjo Std M" panose="02020600000000000000" pitchFamily="18" charset="-128"/>
                <a:sym typeface="Calibri"/>
                <a:hlinkClick r:id="rId5"/>
              </a:rPr>
              <a:t>http://www.shalomhaverim.org</a:t>
            </a:r>
            <a:endParaRPr sz="32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ELIYAHU BAYONA BEN YOSEF</a:t>
            </a:r>
            <a:endParaRPr dirty="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30 Tishrei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5779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  </a:t>
            </a:r>
            <a:r>
              <a:rPr lang="es-CO" sz="1800" dirty="0" smtClean="0">
                <a:latin typeface="Bookman Old Style" pitchFamily="18" charset="0"/>
                <a:ea typeface="Adobe Myungjo Std M" panose="02020600000000000000" pitchFamily="18" charset="-128"/>
              </a:rPr>
              <a:t>Octubre 9</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2018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4573</TotalTime>
  <Words>1954</Words>
  <Application>Microsoft Office PowerPoint</Application>
  <PresentationFormat>Presentación en pantalla (4:3)</PresentationFormat>
  <Paragraphs>167</Paragraphs>
  <Slides>37</Slides>
  <Notes>35</Notes>
  <HiddenSlides>0</HiddenSlides>
  <MMClips>0</MMClips>
  <ScaleCrop>false</ScaleCrop>
  <HeadingPairs>
    <vt:vector size="4" baseType="variant">
      <vt:variant>
        <vt:lpstr>Tema</vt:lpstr>
      </vt:variant>
      <vt:variant>
        <vt:i4>1</vt:i4>
      </vt:variant>
      <vt:variant>
        <vt:lpstr>Títulos de diapositiva</vt:lpstr>
      </vt:variant>
      <vt:variant>
        <vt:i4>37</vt:i4>
      </vt:variant>
    </vt:vector>
  </HeadingPairs>
  <TitlesOfParts>
    <vt:vector size="38" baseType="lpstr">
      <vt:lpstr>Office Theme</vt:lpstr>
      <vt:lpstr> </vt:lpstr>
      <vt:lpstr>CLASES DE KABALÁH 18</vt:lpstr>
      <vt:lpstr>Diapositiva 3</vt:lpstr>
      <vt:lpstr>CLASES DE KABALÁH 18</vt:lpstr>
      <vt:lpstr>CLASES DE KABALÁH 18</vt:lpstr>
      <vt:lpstr>Diapositiva 6</vt:lpstr>
      <vt:lpstr>CLASES DE KABALÁH 18</vt:lpstr>
      <vt:lpstr>Dónde está el Norte, Sur, Arriba, etc</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Diapositiva 20</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CLASES DE KABALÁH 18</vt:lpstr>
      <vt:lpstr>Diapositiva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252</cp:revision>
  <dcterms:modified xsi:type="dcterms:W3CDTF">2018-10-13T02:23:46Z</dcterms:modified>
</cp:coreProperties>
</file>