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58" r:id="rId3"/>
    <p:sldId id="257" r:id="rId4"/>
    <p:sldId id="442" r:id="rId5"/>
    <p:sldId id="487" r:id="rId6"/>
    <p:sldId id="451" r:id="rId7"/>
    <p:sldId id="470" r:id="rId8"/>
    <p:sldId id="549" r:id="rId9"/>
    <p:sldId id="550" r:id="rId10"/>
    <p:sldId id="551" r:id="rId11"/>
    <p:sldId id="552" r:id="rId12"/>
    <p:sldId id="553" r:id="rId13"/>
    <p:sldId id="554" r:id="rId14"/>
    <p:sldId id="555" r:id="rId15"/>
    <p:sldId id="556" r:id="rId16"/>
    <p:sldId id="557" r:id="rId17"/>
    <p:sldId id="558" r:id="rId18"/>
    <p:sldId id="559" r:id="rId19"/>
    <p:sldId id="560" r:id="rId20"/>
    <p:sldId id="561" r:id="rId21"/>
    <p:sldId id="562" r:id="rId22"/>
    <p:sldId id="563" r:id="rId23"/>
    <p:sldId id="564" r:id="rId24"/>
    <p:sldId id="565" r:id="rId25"/>
    <p:sldId id="566" r:id="rId26"/>
    <p:sldId id="567" r:id="rId27"/>
    <p:sldId id="506" r:id="rId28"/>
    <p:sldId id="543" r:id="rId29"/>
    <p:sldId id="306" r:id="rId3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65" d="100"/>
          <a:sy n="65" d="100"/>
        </p:scale>
        <p:origin x="-64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halomhaverim.org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14478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3200" dirty="0">
                <a:latin typeface="Bookman Old Style" pitchFamily="18" charset="0"/>
              </a:rPr>
              <a:t>CLASES DE KABALÁH </a:t>
            </a:r>
            <a:r>
              <a:rPr lang="es-CO" sz="3200" dirty="0" smtClean="0">
                <a:latin typeface="Bookman Old Style" pitchFamily="18" charset="0"/>
              </a:rPr>
              <a:t>19</a:t>
            </a:r>
            <a:endParaRPr lang="es-CO" sz="3200" dirty="0">
              <a:latin typeface="Bookman Old Style" pitchFamily="18" charset="0"/>
            </a:endParaRPr>
          </a:p>
          <a:p>
            <a:pPr marL="342900" lvl="0" indent="-342900" algn="ctr"/>
            <a:r>
              <a:rPr lang="es-CO" sz="2800" b="1" dirty="0" smtClean="0">
                <a:latin typeface="Bookman Old Style" pitchFamily="18" charset="0"/>
              </a:rPr>
              <a:t>El Mundo de la Acción</a:t>
            </a:r>
            <a:endParaRPr lang="es-CO" sz="2800" b="1" dirty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32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990600"/>
            <a:ext cx="3209925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72400" y="6096000"/>
            <a:ext cx="1219200" cy="6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2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sym typeface="Calibri"/>
              </a:rPr>
              <a:t>Para comprender qué es y qué no es Cabalá, debemos conocer primero principios básicos de Toráh.</a:t>
            </a:r>
            <a:endParaRPr sz="2200" dirty="0">
              <a:latin typeface="Bookman Old Style" pitchFamily="18" charset="0"/>
              <a:ea typeface="Adobe Myungjo Std M" pitchFamily="18" charset="-128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2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sym typeface="Calibri"/>
              </a:rPr>
              <a:t>Para una mejor comprensión de la Toráh, nuestros Sabios han divido su estudio en 4 Niveles que  nemotécnicamente se les denomina PARDES פרדס :</a:t>
            </a:r>
            <a:endParaRPr sz="2200" dirty="0">
              <a:latin typeface="Bookman Old Style" pitchFamily="18" charset="0"/>
              <a:ea typeface="Adobe Myungjo Std M" pitchFamily="18" charset="-128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cs typeface="Aharoni" pitchFamily="2" charset="-79"/>
                <a:sym typeface="Calibri"/>
              </a:rPr>
              <a:t>P= פ Peshat –significado plano, básico</a:t>
            </a:r>
            <a:endParaRPr sz="2400" dirty="0">
              <a:latin typeface="Bookman Old Style" pitchFamily="18" charset="0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cs typeface="Aharoni" pitchFamily="2" charset="-79"/>
                <a:sym typeface="Calibri"/>
              </a:rPr>
              <a:t>R= ר Remes –Significado insinuado</a:t>
            </a:r>
            <a:endParaRPr sz="2400" dirty="0">
              <a:latin typeface="Bookman Old Style" pitchFamily="18" charset="0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cs typeface="Aharoni" pitchFamily="2" charset="-79"/>
                <a:sym typeface="Calibri"/>
              </a:rPr>
              <a:t>D= ד Derash –Significado interpretativo</a:t>
            </a:r>
            <a:endParaRPr sz="2400" dirty="0">
              <a:latin typeface="Bookman Old Style" pitchFamily="18" charset="0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CO" sz="240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itchFamily="18" charset="-128"/>
                <a:cs typeface="Aharoni" pitchFamily="2" charset="-79"/>
                <a:sym typeface="Calibri"/>
              </a:rPr>
              <a:t>S= ס Sod –Secreto –Significado esotérico, místico</a:t>
            </a:r>
            <a:endParaRPr sz="2400" dirty="0">
              <a:latin typeface="Bookman Old Style" pitchFamily="18" charset="0"/>
              <a:ea typeface="Adobe Myungjo Std M" pitchFamily="18" charset="-128"/>
              <a:cs typeface="Aharoni" pitchFamily="2" charset="-79"/>
            </a:endParaRPr>
          </a:p>
          <a:p>
            <a:pPr marL="342900" marR="0" lvl="0" indent="-1651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endParaRPr lang="es-CO" dirty="0"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21A8258-D454-4FF9-92C2-61A157BE6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420" y="0"/>
            <a:ext cx="320115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1800" b="1" dirty="0">
                <a:latin typeface="Bookman Old Style" pitchFamily="18" charset="0"/>
                <a:ea typeface="Adobe Myungjo Std M" panose="02020600000000000000" pitchFamily="18" charset="-128"/>
              </a:rPr>
              <a:t>LOS NIVELES DE CONCIENCIA DEL ALMA</a:t>
            </a:r>
          </a:p>
          <a:p>
            <a:r>
              <a:rPr lang="es-ES" sz="18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fuentes</a:t>
            </a:r>
            <a:endParaRPr lang="es-ES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Asiyá es el mundo de la fisicalidad;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Yetzirá, el mundo de las emociones; 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Beriyá, el mundo del intelecto; 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Atzilut, el mundo del espíritu; y 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Adam Kadmón, la fuente primordial. </a:t>
            </a:r>
          </a:p>
          <a:p>
            <a:r>
              <a:rPr lang="es-ES" sz="2800" dirty="0">
                <a:latin typeface="Bookman Old Style" pitchFamily="18" charset="0"/>
                <a:ea typeface="Adobe Myungjo Std M" panose="02020600000000000000" pitchFamily="18" charset="-128"/>
              </a:rPr>
              <a:t>Aunque damos diferentes nombres a los mundos, en realidad no están separados el uno del otro.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1800" b="1" dirty="0" smtClean="0">
                <a:latin typeface="Bookman Old Style" pitchFamily="18" charset="0"/>
                <a:ea typeface="Adobe Myungjo Std M" panose="02020600000000000000" pitchFamily="18" charset="-128"/>
              </a:rPr>
              <a:t>CAOS Y LO PRIMORDIAL</a:t>
            </a:r>
            <a:endParaRPr lang="es-ES" sz="1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La teoría se basa en tres conceptos:</a:t>
            </a:r>
          </a:p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Tzimtzum (“contracción” o “retirada”)</a:t>
            </a:r>
          </a:p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Shevirat ha-kelim ("ruptura de los vasos") y </a:t>
            </a:r>
          </a:p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Tiqún ("restauración").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698BC4-50B6-49FC-A656-9F4E6B1CD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456F9A0-5DA8-45C7-B818-0D9CFD3397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D608F40-9E4C-4F29-9204-D53DE0FCE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523" y="0"/>
            <a:ext cx="71809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6360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sz="3000" dirty="0" smtClean="0">
                <a:latin typeface="Book Antiqua" pitchFamily="18" charset="0"/>
              </a:rPr>
              <a:t>Asiyá, el mundo de la acción, es realmente el propósito final de la Creación.</a:t>
            </a:r>
            <a:endParaRPr lang="en-US" sz="3000" dirty="0" smtClean="0">
              <a:latin typeface="Book Antiqua" pitchFamily="18" charset="0"/>
            </a:endParaRPr>
          </a:p>
          <a:p>
            <a:r>
              <a:rPr lang="es-MX" sz="3000" dirty="0" smtClean="0">
                <a:latin typeface="Book Antiqua" pitchFamily="18" charset="0"/>
              </a:rPr>
              <a:t>La característica más limitante de todas es la limitación del tiempo. </a:t>
            </a:r>
          </a:p>
          <a:p>
            <a:r>
              <a:rPr lang="es-MX" sz="3000" dirty="0" smtClean="0">
                <a:latin typeface="Book Antiqua" pitchFamily="18" charset="0"/>
              </a:rPr>
              <a:t>La limitación del tiempo significa que un objeto no puede estar en dos lugares diferentes simultáneamente.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sz="2800" dirty="0" smtClean="0">
                <a:latin typeface="Book Antiqua" pitchFamily="18" charset="0"/>
              </a:rPr>
              <a:t>Además, el concepto de tiempo está ligado al de cambio.</a:t>
            </a:r>
          </a:p>
          <a:p>
            <a:r>
              <a:rPr lang="es-MX" sz="2800" dirty="0" smtClean="0">
                <a:latin typeface="Book Antiqua" pitchFamily="18" charset="0"/>
              </a:rPr>
              <a:t>Esto significa que cuando una cosa deja de ser y otra cosa comienza a ocurrir, ha ocurrido un cambio. </a:t>
            </a:r>
          </a:p>
          <a:p>
            <a:r>
              <a:rPr lang="es-MX" sz="2800" dirty="0" smtClean="0">
                <a:latin typeface="Book Antiqua" pitchFamily="18" charset="0"/>
              </a:rPr>
              <a:t>El cambio solo puede tener lugar donde la unidad y la infinidad de Di-s están ocultas, es decir, donde la continuidad del ser no es evidente.</a:t>
            </a:r>
            <a:endParaRPr lang="es-ES" sz="2800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>
                <a:latin typeface="Book Antiqua" pitchFamily="18" charset="0"/>
              </a:rPr>
              <a:t>Cómo se crea el Tiempo?</a:t>
            </a:r>
          </a:p>
          <a:p>
            <a:r>
              <a:rPr lang="es-MX" dirty="0" smtClean="0">
                <a:latin typeface="Book Antiqua" pitchFamily="18" charset="0"/>
              </a:rPr>
              <a:t>El tiempo se crea a través del proceso de extensión y retracción de la fuerza de la luz y la vida, ya que se extiende hacia los recipientes que se encuentran debajo y regresa a su lugar original.</a:t>
            </a:r>
            <a:endParaRPr lang="es-ES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>
                <a:latin typeface="Book Antiqua" pitchFamily="18" charset="0"/>
              </a:rPr>
              <a:t>La "brecha" entre el alcance y el retorno de la luz y la fuerza vital, a medida que pulsa continuamente desde arriba, crea tiempo. </a:t>
            </a:r>
          </a:p>
          <a:p>
            <a:r>
              <a:rPr lang="es-MX" dirty="0" smtClean="0">
                <a:latin typeface="Book Antiqua" pitchFamily="18" charset="0"/>
              </a:rPr>
              <a:t>De un momento a otro, la fuerza de la luz y la vida se extiende "hacia abajo", y luego se retrae, volviendo a su lugar original.</a:t>
            </a:r>
            <a:endParaRPr lang="es-ES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pic>
        <p:nvPicPr>
          <p:cNvPr id="2050" name="Picture 2" descr="Image result for universe and ligh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4220" y="2757949"/>
            <a:ext cx="7143750" cy="285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>
                <a:latin typeface="Book Antiqua" pitchFamily="18" charset="0"/>
              </a:rPr>
              <a:t>Lo que activó o vitalizó "muere", por así decirlo, tan pronto como la fuerza vital se retira, y luego, cuando vuelve a caer, crea un nuevo ser. </a:t>
            </a:r>
          </a:p>
          <a:p>
            <a:r>
              <a:rPr lang="es-MX" dirty="0" smtClean="0">
                <a:latin typeface="Book Antiqua" pitchFamily="18" charset="0"/>
              </a:rPr>
              <a:t>Este cambio es el origen del tiempo, porque el tiempo es una medida del cambio.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MX" dirty="0" smtClean="0">
                <a:latin typeface="Book Antiqua" pitchFamily="18" charset="0"/>
              </a:rPr>
              <a:t>Este proceso es análogo a una película cinematográfica.</a:t>
            </a:r>
          </a:p>
          <a:p>
            <a:r>
              <a:rPr lang="es-MX" dirty="0" smtClean="0">
                <a:latin typeface="Book Antiqua" pitchFamily="18" charset="0"/>
              </a:rPr>
              <a:t>La luz que brilla a través de los cuadros en constante cambio de la tira de película parece crear una escena continua.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pic>
        <p:nvPicPr>
          <p:cNvPr id="99330" name="Picture 2" descr="Related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99472" y="1335343"/>
            <a:ext cx="6981825" cy="51244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MX" dirty="0" smtClean="0">
              <a:latin typeface="Book Antiqua" pitchFamily="18" charset="0"/>
            </a:endParaRPr>
          </a:p>
          <a:p>
            <a:r>
              <a:rPr lang="es-MX" dirty="0" smtClean="0">
                <a:latin typeface="Book Antiqua" pitchFamily="18" charset="0"/>
              </a:rPr>
              <a:t>En realidad, sin embargo, cada fotograma de la tira de película es distinto del anterior; es solo porque el movimiento de los cuadros es tan rápido que el ojo humano no se da cuenta de que hay imágenes separadas. </a:t>
            </a:r>
            <a:endParaRPr lang="es-ES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MX" dirty="0" smtClean="0">
              <a:latin typeface="Book Antiqua" pitchFamily="18" charset="0"/>
            </a:endParaRPr>
          </a:p>
          <a:p>
            <a:r>
              <a:rPr lang="es-MX" dirty="0" smtClean="0">
                <a:latin typeface="Book Antiqua" pitchFamily="18" charset="0"/>
              </a:rPr>
              <a:t>Así, la escena parece a los ojos continua. </a:t>
            </a:r>
          </a:p>
          <a:p>
            <a:r>
              <a:rPr lang="es-MX" dirty="0" smtClean="0">
                <a:latin typeface="Book Antiqua" pitchFamily="18" charset="0"/>
              </a:rPr>
              <a:t>Lo mismo ocurre con la pulsación de la fuerza vital en el mundo físico: la "brecha" entre un pulso y el siguiente es tan diminuta, que la escena parece ser continua.</a:t>
            </a:r>
            <a:endParaRPr lang="es-ES" dirty="0" smtClean="0">
              <a:latin typeface="Book Antiqua" pitchFamily="18" charset="0"/>
              <a:ea typeface="Adobe Myungjo Std M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MX" dirty="0" smtClean="0">
              <a:latin typeface="Book Antiqua" pitchFamily="18" charset="0"/>
            </a:endParaRPr>
          </a:p>
          <a:p>
            <a:r>
              <a:rPr lang="es-MX" dirty="0" smtClean="0">
                <a:latin typeface="Book Antiqua" pitchFamily="18" charset="0"/>
              </a:rPr>
              <a:t>Este alcance y retorno de la fuerza vital desde arriba se refleja en el avance y retroceso de la fuerza vital inferior. </a:t>
            </a:r>
          </a:p>
          <a:p>
            <a:r>
              <a:rPr lang="es-MX" dirty="0" smtClean="0">
                <a:latin typeface="Book Antiqua" pitchFamily="18" charset="0"/>
              </a:rPr>
              <a:t>El pulso que puedes sentir en tu muñeca y en el latido de tu corazón es el resultado de este proceso.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MX" dirty="0" smtClean="0">
              <a:latin typeface="Book Antiqua" pitchFamily="18" charset="0"/>
            </a:endParaRPr>
          </a:p>
          <a:p>
            <a:r>
              <a:rPr lang="es-MX" dirty="0" smtClean="0">
                <a:latin typeface="Book Antiqua" pitchFamily="18" charset="0"/>
              </a:rPr>
              <a:t>Cada vez que sientes el latido de tu pulso o el latido de tu corazón, indica que una "permutación" diferente de la luz y la fuerza vital te está animando. </a:t>
            </a:r>
          </a:p>
          <a:p>
            <a:r>
              <a:rPr lang="es-MX" dirty="0" smtClean="0">
                <a:latin typeface="Book Antiqua" pitchFamily="18" charset="0"/>
              </a:rPr>
              <a:t>Debido a esta renovación constante, cambias de momento a momento.</a:t>
            </a:r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MX" dirty="0" smtClean="0">
              <a:latin typeface="Book Antiqua" pitchFamily="18" charset="0"/>
            </a:endParaRPr>
          </a:p>
          <a:p>
            <a:r>
              <a:rPr lang="es-MX" dirty="0" smtClean="0">
                <a:latin typeface="Book Antiqua" pitchFamily="18" charset="0"/>
              </a:rPr>
              <a:t>En la Cabalá, esta pulsación o fluctuación continua se manifiesta en el mundo de Asiyá, o el mundo de la Acción. </a:t>
            </a:r>
          </a:p>
          <a:p>
            <a:r>
              <a:rPr lang="es-MX" dirty="0" smtClean="0">
                <a:latin typeface="Book Antiqua" pitchFamily="18" charset="0"/>
              </a:rPr>
              <a:t>La esencia del mundo de Asiyá es la acción.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MX" dirty="0" smtClean="0">
              <a:latin typeface="Book Antiqua" pitchFamily="18" charset="0"/>
            </a:endParaRPr>
          </a:p>
          <a:p>
            <a:r>
              <a:rPr lang="es-MX" dirty="0" smtClean="0">
                <a:latin typeface="Book Antiqua" pitchFamily="18" charset="0"/>
              </a:rPr>
              <a:t>La historia de la Creación concluye con las palabras "que Di-s hizo para hacer (o para rectificar)". **</a:t>
            </a:r>
          </a:p>
          <a:p>
            <a:r>
              <a:rPr lang="es-MX" dirty="0" smtClean="0">
                <a:latin typeface="Book Antiqua" pitchFamily="18" charset="0"/>
              </a:rPr>
              <a:t>La palabra "hacer", en hebreo la'asot, se deriva de la misma palabra que Asiyá - acción.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MX" dirty="0" smtClean="0">
              <a:latin typeface="Book Antiqua" pitchFamily="18" charset="0"/>
            </a:endParaRPr>
          </a:p>
          <a:p>
            <a:r>
              <a:rPr lang="es-MX" dirty="0" smtClean="0">
                <a:latin typeface="Book Antiqua" pitchFamily="18" charset="0"/>
              </a:rPr>
              <a:t>Este mundo se crea por el bien de la acción, lo que significa la rectificación.</a:t>
            </a:r>
          </a:p>
          <a:p>
            <a:r>
              <a:rPr lang="es-MX" dirty="0" smtClean="0">
                <a:latin typeface="Book Antiqua" pitchFamily="18" charset="0"/>
              </a:rPr>
              <a:t> El estado casi perfecto de rectificación del mundo de Atzilut también debe ser llevado a este mundo. </a:t>
            </a:r>
          </a:p>
          <a:p>
            <a:r>
              <a:rPr lang="es-MX" dirty="0" smtClean="0">
                <a:latin typeface="Book Antiqua" pitchFamily="18" charset="0"/>
              </a:rPr>
              <a:t>Este mundo se crea "incompleto". </a:t>
            </a:r>
          </a:p>
          <a:p>
            <a:r>
              <a:rPr lang="es-MX" dirty="0" smtClean="0">
                <a:latin typeface="Book Antiqua" pitchFamily="18" charset="0"/>
              </a:rPr>
              <a:t>Qué es lo que le hace falta?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MX" dirty="0" smtClean="0">
              <a:latin typeface="Book Antiqua" pitchFamily="18" charset="0"/>
            </a:endParaRPr>
          </a:p>
          <a:p>
            <a:r>
              <a:rPr lang="es-MX" dirty="0" smtClean="0">
                <a:latin typeface="Book Antiqua" pitchFamily="18" charset="0"/>
              </a:rPr>
              <a:t>Lo que "falta" es la revelación de la Divinidad que se encuentra en mayor o menor grado en los mundos supernales. </a:t>
            </a:r>
          </a:p>
          <a:p>
            <a:r>
              <a:rPr lang="es-MX" dirty="0" smtClean="0">
                <a:latin typeface="Book Antiqua" pitchFamily="18" charset="0"/>
              </a:rPr>
              <a:t>La rectificación de Asiyá es la revelación de la Divinidad en este mundo a través de las acciones del hombre.</a:t>
            </a:r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MX" dirty="0" smtClean="0">
              <a:latin typeface="Book Antiqua" pitchFamily="18" charset="0"/>
            </a:endParaRPr>
          </a:p>
          <a:p>
            <a:r>
              <a:rPr lang="es-MX" dirty="0" smtClean="0"/>
              <a:t> </a:t>
            </a:r>
            <a:r>
              <a:rPr lang="es-MX" dirty="0" smtClean="0">
                <a:latin typeface="Book Antiqua" pitchFamily="18" charset="0"/>
              </a:rPr>
              <a:t>Nuestros Jajamim, los sabios judíos, por lo tanto, recomiendan que cada persona se diga a sí mismo "para mí el mundo fue creado". </a:t>
            </a:r>
          </a:p>
          <a:p>
            <a:r>
              <a:rPr lang="es-MX" dirty="0" smtClean="0">
                <a:latin typeface="Book Antiqua" pitchFamily="18" charset="0"/>
              </a:rPr>
              <a:t>Esto no significa que uno deba considerarse a sí mismo como el centro del universo y todo fue creado para servir al ego.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MX" dirty="0" smtClean="0">
              <a:latin typeface="Book Antiqua" pitchFamily="18" charset="0"/>
            </a:endParaRPr>
          </a:p>
          <a:p>
            <a:r>
              <a:rPr lang="es-MX" dirty="0" smtClean="0"/>
              <a:t> </a:t>
            </a:r>
            <a:r>
              <a:rPr lang="es-MX" dirty="0" smtClean="0">
                <a:latin typeface="Book Antiqua" pitchFamily="18" charset="0"/>
              </a:rPr>
              <a:t>Muy por el contrario. </a:t>
            </a:r>
          </a:p>
          <a:p>
            <a:r>
              <a:rPr lang="es-MX" dirty="0" smtClean="0">
                <a:latin typeface="Book Antiqua" pitchFamily="18" charset="0"/>
              </a:rPr>
              <a:t>Más bien, entienda que la frase significa: </a:t>
            </a:r>
          </a:p>
          <a:p>
            <a:r>
              <a:rPr lang="es-MX" dirty="0" smtClean="0">
                <a:latin typeface="Book Antiqua" pitchFamily="18" charset="0"/>
              </a:rPr>
              <a:t>"Para mí, la ocultación de Di-s se creó para que yo pudiera revelar la Divinidad en este mundo y, por lo tanto, rectificarla".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MX" dirty="0" smtClean="0">
              <a:latin typeface="Book Antiqua" pitchFamily="18" charset="0"/>
            </a:endParaRPr>
          </a:p>
          <a:p>
            <a:r>
              <a:rPr lang="es-MX" dirty="0" smtClean="0"/>
              <a:t> </a:t>
            </a:r>
            <a:r>
              <a:rPr lang="es-MX" dirty="0" smtClean="0">
                <a:latin typeface="Book Antiqua" pitchFamily="18" charset="0"/>
              </a:rPr>
              <a:t>Esta es la tarea que Di-s creó para nosotros: revelar las dimensiones internas, la Divinidad, contenidas y ocultas en este mundo. </a:t>
            </a:r>
          </a:p>
          <a:p>
            <a:r>
              <a:rPr lang="es-MX" dirty="0" smtClean="0">
                <a:latin typeface="Book Antiqua" pitchFamily="18" charset="0"/>
              </a:rPr>
              <a:t>Por lo tanto, el mundo de Asiyá, el mundo de la Acción, es realmente el propósito final de la Creación. </a:t>
            </a:r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19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800" b="1" dirty="0" smtClean="0">
                <a:latin typeface="Bookman Old Style" pitchFamily="18" charset="0"/>
                <a:ea typeface="Adobe Myungjo Std M" panose="02020600000000000000" pitchFamily="18" charset="-128"/>
              </a:rPr>
              <a:t>EL MUNDO DE LA ACCION</a:t>
            </a:r>
            <a:endParaRPr lang="es-ES" sz="2800" b="1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r>
              <a:rPr lang="es-ES" sz="1200" dirty="0">
                <a:latin typeface="Bookman Old Style" pitchFamily="18" charset="0"/>
                <a:ea typeface="Adobe Myungjo Std M" panose="02020600000000000000" pitchFamily="18" charset="-128"/>
              </a:rPr>
              <a:t>De las enseñanzas del rabino Moshé Miller y otras </a:t>
            </a:r>
            <a:r>
              <a:rPr lang="es-ES" sz="1200" dirty="0" smtClean="0">
                <a:latin typeface="Bookman Old Style" pitchFamily="18" charset="0"/>
                <a:ea typeface="Adobe Myungjo Std M" panose="02020600000000000000" pitchFamily="18" charset="-128"/>
              </a:rPr>
              <a:t>fuentes</a:t>
            </a:r>
            <a:endParaRPr lang="es-MX" dirty="0" smtClean="0">
              <a:latin typeface="Book Antiqua" pitchFamily="18" charset="0"/>
            </a:endParaRPr>
          </a:p>
          <a:p>
            <a:r>
              <a:rPr lang="es-MX" dirty="0" smtClean="0">
                <a:latin typeface="Book Antiqua" pitchFamily="18" charset="0"/>
              </a:rPr>
              <a:t>Porque aquí, más que en cualquier otro lugar, la Divinidad está oculta. </a:t>
            </a:r>
          </a:p>
          <a:p>
            <a:r>
              <a:rPr lang="es-MX" dirty="0" smtClean="0">
                <a:latin typeface="Book Antiqua" pitchFamily="18" charset="0"/>
              </a:rPr>
              <a:t>Y Di-s puede revelarse aquí incluso más que en los mundos anteriores, como se explicará. </a:t>
            </a:r>
          </a:p>
          <a:p>
            <a:r>
              <a:rPr lang="es-MX" sz="2400" dirty="0" smtClean="0">
                <a:latin typeface="Book Antiqua" pitchFamily="18" charset="0"/>
              </a:rPr>
              <a:t>Esto termina nuestra introducción básica a la idea de mundos.</a:t>
            </a:r>
            <a:endParaRPr lang="en-US" sz="2400" dirty="0" smtClean="0">
              <a:latin typeface="Book Antiqua" pitchFamily="18" charset="0"/>
            </a:endParaRPr>
          </a:p>
          <a:p>
            <a:r>
              <a:rPr lang="es-MX" sz="2400" dirty="0" smtClean="0">
                <a:latin typeface="Book Antiqua" pitchFamily="18" charset="0"/>
              </a:rPr>
              <a:t>Siguiente: Mundos y emanaciones</a:t>
            </a:r>
            <a:endParaRPr lang="en-US" sz="2400" dirty="0" smtClean="0">
              <a:latin typeface="Book Antiqua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Dónde está el Norte, Sur, Arriba, etc.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pic>
        <p:nvPicPr>
          <p:cNvPr id="2050" name="Picture 2" descr="See the source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" y="1135893"/>
            <a:ext cx="9155371" cy="57221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s-CO" sz="3200" dirty="0">
                <a:latin typeface="Bookman Old Style" pitchFamily="18" charset="0"/>
                <a:ea typeface="Adobe Myungjo Std M" panose="02020600000000000000" pitchFamily="18" charset="-128"/>
              </a:rPr>
              <a:t>CLASES DE KABALÁH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18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dirty="0" smtClean="0">
                <a:latin typeface="Bookman Old Style" pitchFamily="18" charset="0"/>
                <a:ea typeface="Adobe Myungjo Std M" panose="02020600000000000000" pitchFamily="18" charset="-128"/>
              </a:rPr>
              <a:t>Los Kelim que reciben las orot</a:t>
            </a: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85060"/>
            <a:ext cx="9144000" cy="31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Jewish 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</a:rPr>
              <a:t>https://www.kabbalaonline.org/kabbalah/article_cdo/aid/380321/jewish/Chaos-and-the-Primordial.htm https</a:t>
            </a:r>
            <a:r>
              <a:rPr lang="es-CO" sz="1000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</a:rPr>
              <a:t>://www.rabbidavidcooper.com/cooper-print-index/2010/11/8/2358-five-dimensions-of-the-soul.html</a:t>
            </a: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Reservados Shalom Haverim Org</a:t>
            </a:r>
            <a:endParaRPr sz="28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5"/>
              </a:rPr>
              <a:t>http://www.shalomhaverim.org</a:t>
            </a:r>
            <a:endParaRPr sz="32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YOSEF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7 Jeshvan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5779  </a:t>
            </a:r>
            <a:r>
              <a:rPr lang="es-CO" sz="1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– 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Octubre 16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</a:t>
            </a:r>
            <a:r>
              <a:rPr lang="es-CO" sz="1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2018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7586</TotalTime>
  <Words>1369</Words>
  <Application>Microsoft Office PowerPoint</Application>
  <PresentationFormat>Presentación en pantalla (4:3)</PresentationFormat>
  <Paragraphs>141</Paragraphs>
  <Slides>29</Slides>
  <Notes>28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Office Theme</vt:lpstr>
      <vt:lpstr> </vt:lpstr>
      <vt:lpstr>CLASES DE KABALÁH 19</vt:lpstr>
      <vt:lpstr>Diapositiva 3</vt:lpstr>
      <vt:lpstr>CLASES DE KABALÁH 19</vt:lpstr>
      <vt:lpstr>CLASES DE KABALÁH 19</vt:lpstr>
      <vt:lpstr>Diapositiva 6</vt:lpstr>
      <vt:lpstr>CLASES DE KABALÁH 19</vt:lpstr>
      <vt:lpstr>CLASES DE KABALÁH 19</vt:lpstr>
      <vt:lpstr>CLASES DE KABALÁH 19</vt:lpstr>
      <vt:lpstr>CLASES DE KABALÁH 19</vt:lpstr>
      <vt:lpstr>CLASES DE KABALÁH 19</vt:lpstr>
      <vt:lpstr>CLASES DE KABALÁH 19</vt:lpstr>
      <vt:lpstr>CLASES DE KABALÁH 19</vt:lpstr>
      <vt:lpstr>CLASES DE KABALÁH 19</vt:lpstr>
      <vt:lpstr>CLASES DE KABALÁH 19</vt:lpstr>
      <vt:lpstr>CLASES DE KABALÁH 19</vt:lpstr>
      <vt:lpstr>CLASES DE KABALÁH 19</vt:lpstr>
      <vt:lpstr>CLASES DE KABALÁH 19</vt:lpstr>
      <vt:lpstr>CLASES DE KABALÁH 19</vt:lpstr>
      <vt:lpstr>CLASES DE KABALÁH 19</vt:lpstr>
      <vt:lpstr>CLASES DE KABALÁH 19</vt:lpstr>
      <vt:lpstr>CLASES DE KABALÁH 19</vt:lpstr>
      <vt:lpstr>CLASES DE KABALÁH 19</vt:lpstr>
      <vt:lpstr>CLASES DE KABALÁH 19</vt:lpstr>
      <vt:lpstr>CLASES DE KABALÁH 19</vt:lpstr>
      <vt:lpstr>CLASES DE KABALÁH 19</vt:lpstr>
      <vt:lpstr>Dónde está el Norte, Sur, Arriba, etc.</vt:lpstr>
      <vt:lpstr>CLASES DE KABALÁH 18</vt:lpstr>
      <vt:lpstr>Diapositiva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Windows User</cp:lastModifiedBy>
  <cp:revision>270</cp:revision>
  <dcterms:modified xsi:type="dcterms:W3CDTF">2018-10-18T22:25:30Z</dcterms:modified>
</cp:coreProperties>
</file>