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1395" r:id="rId3"/>
    <p:sldId id="1915" r:id="rId4"/>
    <p:sldId id="2061" r:id="rId5"/>
    <p:sldId id="2062" r:id="rId6"/>
    <p:sldId id="2063" r:id="rId7"/>
    <p:sldId id="2064" r:id="rId8"/>
    <p:sldId id="2065" r:id="rId9"/>
    <p:sldId id="2075" r:id="rId10"/>
    <p:sldId id="2074" r:id="rId11"/>
    <p:sldId id="2066" r:id="rId12"/>
    <p:sldId id="2067" r:id="rId13"/>
    <p:sldId id="2068" r:id="rId14"/>
    <p:sldId id="2069" r:id="rId15"/>
    <p:sldId id="2076" r:id="rId16"/>
    <p:sldId id="2070" r:id="rId17"/>
    <p:sldId id="2072" r:id="rId18"/>
    <p:sldId id="2073" r:id="rId19"/>
    <p:sldId id="2077" r:id="rId20"/>
    <p:sldId id="2078" r:id="rId21"/>
    <p:sldId id="2079" r:id="rId22"/>
    <p:sldId id="2080" r:id="rId23"/>
    <p:sldId id="2081" r:id="rId24"/>
    <p:sldId id="2082" r:id="rId25"/>
    <p:sldId id="2083" r:id="rId26"/>
    <p:sldId id="2084" r:id="rId27"/>
    <p:sldId id="2085" r:id="rId28"/>
    <p:sldId id="2086" r:id="rId29"/>
    <p:sldId id="2087" r:id="rId30"/>
    <p:sldId id="2088" r:id="rId31"/>
    <p:sldId id="2089" r:id="rId32"/>
    <p:sldId id="2090" r:id="rId33"/>
    <p:sldId id="2091" r:id="rId34"/>
    <p:sldId id="2092" r:id="rId35"/>
    <p:sldId id="2093" r:id="rId36"/>
    <p:sldId id="2094" r:id="rId37"/>
    <p:sldId id="2095" r:id="rId38"/>
    <p:sldId id="2096" r:id="rId39"/>
    <p:sldId id="2097" r:id="rId40"/>
    <p:sldId id="2098" r:id="rId41"/>
    <p:sldId id="2099" r:id="rId42"/>
    <p:sldId id="2100" r:id="rId43"/>
    <p:sldId id="2101" r:id="rId44"/>
    <p:sldId id="2102" r:id="rId45"/>
    <p:sldId id="2103" r:id="rId46"/>
    <p:sldId id="2104" r:id="rId47"/>
    <p:sldId id="2105" r:id="rId48"/>
    <p:sldId id="2106" r:id="rId49"/>
    <p:sldId id="2107" r:id="rId50"/>
    <p:sldId id="292" r:id="rId5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9664" autoAdjust="0"/>
    <p:restoredTop sz="94553" autoAdjust="0"/>
  </p:normalViewPr>
  <p:slideViewPr>
    <p:cSldViewPr>
      <p:cViewPr>
        <p:scale>
          <a:sx n="100" d="100"/>
          <a:sy n="100" d="100"/>
        </p:scale>
        <p:origin x="67" y="869"/>
      </p:cViewPr>
      <p:guideLst>
        <p:guide orient="horz" pos="2160"/>
        <p:guide pos="2880"/>
      </p:guideLst>
    </p:cSldViewPr>
  </p:slideViewPr>
  <p:outlineViewPr>
    <p:cViewPr>
      <p:scale>
        <a:sx n="33" d="100"/>
        <a:sy n="33" d="100"/>
      </p:scale>
      <p:origin x="53" y="10742"/>
    </p:cViewPr>
  </p:outlineViewPr>
  <p:notesTextViewPr>
    <p:cViewPr>
      <p:scale>
        <a:sx n="100" d="100"/>
        <a:sy n="100" d="100"/>
      </p:scale>
      <p:origin x="0" y="0"/>
    </p:cViewPr>
  </p:notesTextViewPr>
  <p:sorterViewPr>
    <p:cViewPr>
      <p:scale>
        <a:sx n="66" d="100"/>
        <a:sy n="66" d="100"/>
      </p:scale>
      <p:origin x="0" y="1949"/>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6497E951-7DF6-4984-901D-43C4828BD46D}" type="datetime1">
              <a:rPr/>
              <a:pPr>
                <a:defRPr/>
              </a:pPr>
              <a:t>11/29/2016</a:t>
            </a:fld>
            <a:endParaRPr/>
          </a:p>
        </p:txBody>
      </p:sp>
      <p:sp>
        <p:nvSpPr>
          <p:cNvPr id="21508"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8EC5B86-D5C0-43EF-A4F3-5AC14288A0DD}" type="slidenum">
              <a:rPr/>
              <a:pPr>
                <a:defRPr/>
              </a:pPr>
              <a:t>‹Nº›</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p:cNvSpPr>
            <a:spLocks noGrp="1" noRot="1" noChangeAspect="1" noTextEdit="1"/>
          </p:cNvSpPr>
          <p:nvPr>
            <p:ph type="sldImg"/>
          </p:nvPr>
        </p:nvSpPr>
        <p:spPr>
          <a:ln/>
        </p:spPr>
      </p:sp>
      <p:sp>
        <p:nvSpPr>
          <p:cNvPr id="225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B0853FC-C21B-4F28-BC77-4FA38CE92E43}"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36</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37</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38</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39</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40</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41</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42</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43</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44</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45</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46</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47</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48</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F1D1B3D1-5AC6-420C-A09A-EDF5B015A737}"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0EE43FC-6ABE-4C8A-A624-ECC03E2DCBE7}" type="slidenum">
              <a:rPr/>
              <a:pPr>
                <a:defRPr/>
              </a:pPr>
              <a:t>‹Nº›</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82D852E6-F766-4C80-ACC6-9E34422E375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213CB4C-5446-456E-B9F7-DA4263CEAD1F}" type="slidenum">
              <a:rPr/>
              <a:pPr>
                <a:defRPr/>
              </a:pPr>
              <a:t>‹Nº›</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9317012D-4A89-4BC5-A8EE-2E32A84EECE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7F3B499-BD8C-4BCF-B2A1-56A60F7E95E8}" type="slidenum">
              <a:rPr/>
              <a:pPr>
                <a:defRPr/>
              </a:pPr>
              <a:t>‹Nº›</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2008FB4-5C27-4F15-B825-91155192207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6566124-FF74-429B-80EB-C7E0A1B68D0B}" type="slidenum">
              <a:rPr/>
              <a:pPr>
                <a:defRPr/>
              </a:pPr>
              <a:t>‹Nº›</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C9C304C0-9BB3-4814-B8C1-D88608E9E6C3}" type="datetime1">
              <a:rPr/>
              <a:pPr>
                <a:defRPr/>
              </a:pPr>
              <a:t>11/29/2016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CF940252-E3EA-4F55-A08B-9088ABA10E7C}" type="slidenum">
              <a:rPr/>
              <a:pPr>
                <a:defRPr/>
              </a:pPr>
              <a:t>‹Nº›</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FB76552E-A60B-4F0E-BE6C-1B85599CDF33}" type="datetime1">
              <a:rPr/>
              <a:pPr>
                <a:defRPr/>
              </a:pPr>
              <a:t>11/29/2016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92869867-7905-413E-A374-A816D6B2D920}" type="slidenum">
              <a:rPr/>
              <a:pPr>
                <a:defRPr/>
              </a:pPr>
              <a:t>‹Nº›</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AA652169-AB78-47BF-88BF-E441C19B46D1}" type="datetime1">
              <a:rPr/>
              <a:pPr>
                <a:defRPr/>
              </a:pPr>
              <a:t>11/29/2016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9F683BC-666B-4628-9C47-D3461A73F2C9}" type="slidenum">
              <a:rPr/>
              <a:pPr>
                <a:defRPr/>
              </a:pPr>
              <a:t>‹Nº›</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BDE323-7DE0-463F-B76F-A041051CB21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A433C85-CACF-45CF-980F-39102E1C9C98}" type="slidenum">
              <a:rPr/>
              <a:pPr>
                <a:defRPr/>
              </a:pPr>
              <a:t>‹Nº›</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7BC5FE8-E48C-4FEA-B2CA-3695BE8B2B6B}"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BA8E827-EF13-4170-9B64-0B43F085C5A0}" type="slidenum">
              <a:rPr/>
              <a:pPr>
                <a:defRPr/>
              </a:pPr>
              <a:t>‹Nº›</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569FAC0-0361-4A16-ACB2-01699D7382F5}"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6FEFBB0-B328-4D4B-BABD-AE8A07AF7A9D}" type="slidenum">
              <a:rPr/>
              <a:pPr>
                <a:defRPr/>
              </a:pPr>
              <a:t>‹Nº›</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32C723DA-AA63-462F-A1A7-48414B58D596}"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5C7CE22B-D726-41AA-B1B1-2925730D2766}" type="slidenum">
              <a:rPr/>
              <a:pPr>
                <a:defRPr/>
              </a:pPr>
              <a:t>‹Nº›</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FFFD175-C463-4271-A938-A8B7A73B9E71}" type="datetime1">
              <a:rPr/>
              <a:pPr>
                <a:defRPr/>
              </a:pPr>
              <a:t>11/29/2016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97375F9-1045-48BC-BF42-C642C1281CEC}" type="slidenum">
              <a:rPr/>
              <a:pPr>
                <a:defRPr/>
              </a:pPr>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r>
              <a:rPr smtClean="0">
                <a:latin typeface="Calibri" pitchFamily="34" charset="0"/>
              </a:rPr>
              <a:t> </a:t>
            </a:r>
          </a:p>
        </p:txBody>
      </p:sp>
      <p:sp>
        <p:nvSpPr>
          <p:cNvPr id="2051" name="Subtitle 10"/>
          <p:cNvSpPr txBox="1">
            <a:spLocks noGrp="1"/>
          </p:cNvSpPr>
          <p:nvPr>
            <p:ph type="subTitle" idx="1"/>
          </p:nvPr>
        </p:nvSpPr>
        <p:spPr>
          <a:xfrm>
            <a:off x="1371600" y="3886200"/>
            <a:ext cx="6400800" cy="1752600"/>
          </a:xfrm>
        </p:spPr>
        <p:txBody>
          <a:bodyPr/>
          <a:lstStyle/>
          <a:p>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a:solidFill>
                  <a:srgbClr val="000000"/>
                </a:solidFill>
                <a:latin typeface="Calibri" pitchFamily="34" charset="0"/>
              </a:rPr>
              <a:t>CLASES DE </a:t>
            </a:r>
            <a:r>
              <a:rPr lang="es-CO" sz="2400" dirty="0" smtClean="0">
                <a:solidFill>
                  <a:srgbClr val="000000"/>
                </a:solidFill>
                <a:latin typeface="Calibri" pitchFamily="34" charset="0"/>
              </a:rPr>
              <a:t>CABALA 1</a:t>
            </a:r>
            <a:endParaRPr lang="es-CO" sz="2400" dirty="0">
              <a:solidFill>
                <a:srgbClr val="000000"/>
              </a:solidFill>
              <a:latin typeface="Calibri" pitchFamily="34" charset="0"/>
            </a:endParaRPr>
          </a:p>
          <a:p>
            <a:pPr algn="ctr">
              <a:lnSpc>
                <a:spcPct val="90000"/>
              </a:lnSpc>
            </a:pPr>
            <a:r>
              <a:rPr lang="es-CO" sz="3200" smtClean="0">
                <a:solidFill>
                  <a:srgbClr val="000000"/>
                </a:solidFill>
                <a:latin typeface="Calibri" pitchFamily="34" charset="0"/>
              </a:rPr>
              <a:t>Introducción</a:t>
            </a:r>
            <a:endParaRPr lang="es-CO" sz="32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a:t>
            </a:r>
            <a:r>
              <a:rPr lang="es-CO" sz="3200" dirty="0" err="1">
                <a:solidFill>
                  <a:srgbClr val="000000"/>
                </a:solidFill>
                <a:latin typeface="Calibri" pitchFamily="34" charset="0"/>
              </a:rPr>
              <a:t>BaYonah</a:t>
            </a:r>
            <a:endParaRPr lang="es-CO" sz="3200">
              <a:solidFill>
                <a:srgbClr val="000000"/>
              </a:solidFill>
              <a:latin typeface="Calibri" pitchFamily="34" charset="0"/>
            </a:endParaRP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endParaRPr lang="es-ES" sz="2400" i="1" smtClean="0">
              <a:latin typeface="Calibri" pitchFamily="34" charset="0"/>
            </a:endParaRPr>
          </a:p>
          <a:p>
            <a:endParaRPr lang="es-CO" sz="2400" i="1" smtClean="0">
              <a:latin typeface="Calibri" pitchFamily="34" charset="0"/>
            </a:endParaRPr>
          </a:p>
        </p:txBody>
      </p:sp>
      <p:pic>
        <p:nvPicPr>
          <p:cNvPr id="3077" name="Picture 2" descr="Image result for rameses to succoth"/>
          <p:cNvPicPr>
            <a:picLocks noChangeAspect="1" noChangeArrowheads="1"/>
          </p:cNvPicPr>
          <p:nvPr/>
        </p:nvPicPr>
        <p:blipFill>
          <a:blip r:embed="rId4" cstate="print"/>
          <a:srcRect/>
          <a:stretch>
            <a:fillRect/>
          </a:stretch>
        </p:blipFill>
        <p:spPr bwMode="auto">
          <a:xfrm>
            <a:off x="533400" y="1524000"/>
            <a:ext cx="8312150" cy="4067175"/>
          </a:xfrm>
          <a:prstGeom prst="rect">
            <a:avLst/>
          </a:prstGeom>
          <a:noFill/>
          <a:ln w="9525">
            <a:noFill/>
            <a:miter lim="800000"/>
            <a:headEnd/>
            <a:tailEnd/>
          </a:ln>
        </p:spPr>
      </p:pic>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600" dirty="0" smtClean="0"/>
              <a:t>Para comprender qué es y qué no es Cabalá, debemos conocer primero principios básicos de Toráh.</a:t>
            </a:r>
          </a:p>
          <a:p>
            <a:r>
              <a:rPr lang="es-ES" sz="2600" dirty="0" smtClean="0"/>
              <a:t>Para una mejor comprensión de la Toráh, nuestros Sabios han divido su estudio en 4 Niveles que se nemotécnicamente se les denomina PARDES </a:t>
            </a:r>
            <a:r>
              <a:rPr lang="he-IL" sz="2600" dirty="0" smtClean="0"/>
              <a:t>פרדס</a:t>
            </a:r>
            <a:r>
              <a:rPr lang="es-CO" sz="2600" dirty="0" smtClean="0"/>
              <a:t> </a:t>
            </a:r>
            <a:r>
              <a:rPr lang="es-ES" sz="2600" dirty="0" smtClean="0"/>
              <a:t>:</a:t>
            </a:r>
          </a:p>
          <a:p>
            <a:r>
              <a:rPr lang="es-ES" sz="2600" dirty="0" smtClean="0"/>
              <a:t>P= </a:t>
            </a:r>
            <a:r>
              <a:rPr lang="he-IL" sz="2600" dirty="0" smtClean="0"/>
              <a:t>פ</a:t>
            </a:r>
            <a:r>
              <a:rPr lang="es-CO" sz="2600" dirty="0" smtClean="0"/>
              <a:t> </a:t>
            </a:r>
            <a:r>
              <a:rPr lang="es-ES" sz="2600" dirty="0" smtClean="0"/>
              <a:t>Peshat –significado plano, básico</a:t>
            </a:r>
          </a:p>
          <a:p>
            <a:r>
              <a:rPr lang="es-ES" sz="2600" dirty="0" smtClean="0"/>
              <a:t>R= </a:t>
            </a:r>
            <a:r>
              <a:rPr lang="he-IL" sz="2600" dirty="0" smtClean="0"/>
              <a:t>ר</a:t>
            </a:r>
            <a:r>
              <a:rPr lang="es-CO" sz="2600" dirty="0" smtClean="0"/>
              <a:t> </a:t>
            </a:r>
            <a:r>
              <a:rPr lang="es-ES" sz="2600" dirty="0" smtClean="0"/>
              <a:t>Remes –Significado insinuado</a:t>
            </a:r>
          </a:p>
          <a:p>
            <a:r>
              <a:rPr lang="es-ES" sz="2600" dirty="0" smtClean="0"/>
              <a:t>D= </a:t>
            </a:r>
            <a:r>
              <a:rPr lang="he-IL" sz="2600" dirty="0" smtClean="0"/>
              <a:t>ד</a:t>
            </a:r>
            <a:r>
              <a:rPr lang="es-CO" sz="2600" dirty="0" smtClean="0"/>
              <a:t> </a:t>
            </a:r>
            <a:r>
              <a:rPr lang="es-ES" sz="2600" dirty="0" err="1" smtClean="0"/>
              <a:t>Derash</a:t>
            </a:r>
            <a:r>
              <a:rPr lang="es-ES" sz="2600" dirty="0" smtClean="0"/>
              <a:t> –Significado interpretativo</a:t>
            </a:r>
          </a:p>
          <a:p>
            <a:r>
              <a:rPr lang="es-ES" sz="2600" dirty="0" smtClean="0"/>
              <a:t>S= </a:t>
            </a:r>
            <a:r>
              <a:rPr lang="he-IL" sz="2600" dirty="0" smtClean="0"/>
              <a:t>ס</a:t>
            </a:r>
            <a:r>
              <a:rPr lang="es-CO" sz="2600" dirty="0" smtClean="0"/>
              <a:t> </a:t>
            </a:r>
            <a:r>
              <a:rPr lang="es-ES" sz="2600" dirty="0" smtClean="0"/>
              <a:t>Sod –Secreto –Significado esotérico, místico</a:t>
            </a:r>
          </a:p>
          <a:p>
            <a:endParaRPr lang="es-ES" sz="2800" dirty="0" smtClean="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dirty="0" smtClean="0"/>
              <a:t>Conociendo entonces que el cuarto o último nivel de comprensión de la Toráh es el secreto o esotérico, podemos entrar a descubrir las bases que nos presenta la Cabalá como vehículo indispensable para su interpretación.</a:t>
            </a:r>
          </a:p>
          <a:p>
            <a:r>
              <a:rPr lang="es-ES" sz="2800" dirty="0" smtClean="0"/>
              <a:t>La Cabalá es la antigua tradición mística judía que enseña las ideas más profundas sobre la esencia de Dios, su interacción con el mundo y el propósito de la Creación. </a:t>
            </a:r>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dirty="0" smtClean="0"/>
              <a:t>La Kabbalah y sus enseñanzas, como dijimos anteriormente, no menos que la Ley, son una parte integral de la Torá. </a:t>
            </a:r>
          </a:p>
          <a:p>
            <a:r>
              <a:rPr lang="es-ES" sz="2800" dirty="0" smtClean="0"/>
              <a:t>Se remontan a la revelación de Moisés en el Sinaí, y algunos de ellos incluso antes. </a:t>
            </a:r>
          </a:p>
          <a:p>
            <a:r>
              <a:rPr lang="es-ES" sz="2800" dirty="0" smtClean="0"/>
              <a:t>De acuerdo con Yerajmiel Tilles cofundador de Ascender a Safed, la Cábala misma enseña que su estudio es un método importante para ayudar a avanzar en la redención mesiánica final y perfeccionar el mundo. </a:t>
            </a:r>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600" dirty="0" smtClean="0"/>
              <a:t>A la Cabalá se le conoce como el "alma" de la Torá, siendo ésta una antigua tradición judía que enseña las más profundas ideas sobre la esencia de Dios, su interacción con el mundo y el propósito de la Creación. </a:t>
            </a:r>
          </a:p>
          <a:p>
            <a:r>
              <a:rPr lang="es-ES" sz="2600" dirty="0" smtClean="0"/>
              <a:t>La Cabalá enseña la cosmología judía esencial, integral a todas las demás disciplinas de la Torá. </a:t>
            </a:r>
          </a:p>
          <a:p>
            <a:r>
              <a:rPr lang="es-ES" sz="2600" dirty="0" smtClean="0"/>
              <a:t>A veces llamada "la Torá Interior" o la "Sabiduría de la Verdad", ofrece una estructura general completa y un plan para el universo, así como una comprensión detallada de los pormenores de nuestras vidas. </a:t>
            </a:r>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dirty="0" smtClean="0"/>
              <a:t>El estudiante de </a:t>
            </a:r>
            <a:r>
              <a:rPr lang="es-ES" sz="2800" dirty="0" err="1" smtClean="0"/>
              <a:t>Kabalah</a:t>
            </a:r>
            <a:r>
              <a:rPr lang="es-ES" sz="2800" dirty="0" smtClean="0"/>
              <a:t> conoce el proceso de rectificación tanto personal como colectivo y se lo alienta a participar activamente en él.</a:t>
            </a:r>
          </a:p>
          <a:p>
            <a:r>
              <a:rPr lang="es-ES" sz="2800" dirty="0" smtClean="0"/>
              <a:t>Para aprender Cabalá es necesario que el estudiante se perfile en el estudio y conocimiento de: </a:t>
            </a:r>
            <a:r>
              <a:rPr sz="2800" smtClean="0"/>
              <a:t>Zohar </a:t>
            </a:r>
            <a:r>
              <a:rPr lang="en-US" sz="2800" dirty="0" smtClean="0"/>
              <a:t>–</a:t>
            </a:r>
            <a:r>
              <a:rPr sz="2800" smtClean="0"/>
              <a:t> Arizal - Rabbi Avraham Azulai </a:t>
            </a:r>
            <a:r>
              <a:rPr lang="en-US" sz="2800" dirty="0" smtClean="0"/>
              <a:t>–</a:t>
            </a:r>
            <a:r>
              <a:rPr sz="2800" smtClean="0"/>
              <a:t> Ramjal - Vilna Gaon - Baal Shem Tov - Rabbi Shneur Zalman - Ben Ish Jai - Rabbi Yaakov Abuchatzeira - Rabbi Yehuda Leib Ashlag - Rabbi Shlomo Eliyashiv (The Leshem) - Rabbi Avraham Yitzjak HaCohen Kook</a:t>
            </a:r>
            <a:endParaRPr lang="es-ES" sz="2800" dirty="0" smtClean="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Zohar </a:t>
            </a:r>
            <a:r>
              <a:rPr lang="en-US" sz="2800" b="1" dirty="0" smtClean="0"/>
              <a:t>–</a:t>
            </a:r>
            <a:r>
              <a:rPr sz="2800" b="1" smtClean="0"/>
              <a:t>"Esplendor"</a:t>
            </a:r>
            <a:endParaRPr lang="es-ES" sz="2800" dirty="0" smtClean="0"/>
          </a:p>
          <a:p>
            <a:r>
              <a:rPr lang="es-ES" sz="2800" dirty="0" smtClean="0"/>
              <a:t>El Zohar es el trabajo fundamental en la literatura del pensamiento místico judío conocido como Kabbalah. </a:t>
            </a:r>
          </a:p>
          <a:p>
            <a:r>
              <a:rPr lang="es-ES" sz="2800" dirty="0" smtClean="0"/>
              <a:t>Es un grupo de libros que incluye comentarios sobre los aspectos místicos de la Torá (los cinco libros de Moisés) y las interpretaciones escriturales, así como material sobre misticismo, cosmogonía mítica y psicología mística.</a:t>
            </a:r>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Zohar –"Esplendor"</a:t>
            </a:r>
            <a:endParaRPr sz="2800" smtClean="0"/>
          </a:p>
          <a:p>
            <a:r>
              <a:rPr lang="es-ES" sz="2800" dirty="0" smtClean="0"/>
              <a:t>Fue en el período Tanaítico que el Zohar, el texto más famoso de la Cabalá, se comprometió a escribir el Rabino Shimón Bar Yojai (también conocido como el Rashbi). </a:t>
            </a:r>
          </a:p>
          <a:p>
            <a:r>
              <a:rPr lang="es-ES" sz="2800" dirty="0" smtClean="0"/>
              <a:t>Rashbi vivió en tiempos tumultuosos (Siglo 2) cuando el gobierno romano estaba ejecutando a todos los grandes maestros de la Torá, incluido su maestro Rabí Akiva. </a:t>
            </a:r>
            <a:endParaRPr sz="280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Zohar –"Esplendor"</a:t>
            </a:r>
            <a:endParaRPr sz="2800" smtClean="0"/>
          </a:p>
          <a:p>
            <a:r>
              <a:rPr lang="es-ES" sz="2800" dirty="0" smtClean="0"/>
              <a:t>En el mérito del estudio de este libro, el libro del Zohar, el pueblo judío abandonará el exilio de manera misericordiosa. (</a:t>
            </a:r>
            <a:r>
              <a:rPr lang="es-ES" sz="2800" dirty="0" err="1" smtClean="0"/>
              <a:t>parashat</a:t>
            </a:r>
            <a:r>
              <a:rPr lang="es-ES" sz="2800" dirty="0" smtClean="0"/>
              <a:t> Naso, 124b)</a:t>
            </a:r>
          </a:p>
          <a:p>
            <a:r>
              <a:rPr lang="es-ES" sz="2800" dirty="0" smtClean="0"/>
              <a:t>En este momento [la Era Mesiánica] ... un espíritu saldrá y no volverá - este es el espíritu del Mashíaj. ¡Ay de aquellos que hacen que parta y se vaya del mundo, que nunca regrese! Estos son los que hacen de la Torá un lugar seco [árido] y no desean involucrarse en la sabiduría de la Cabalá. </a:t>
            </a:r>
            <a:endParaRPr sz="280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Zohar –"Esplendor"</a:t>
            </a:r>
            <a:endParaRPr sz="2800" smtClean="0"/>
          </a:p>
          <a:p>
            <a:r>
              <a:rPr lang="es-ES" sz="2600" dirty="0" smtClean="0"/>
              <a:t>¡Ay de aquellos que causan pobreza y guerra y deshonra y asesinato y destrucción en el mundo! (Tikunei Zohar, Tikun 30)</a:t>
            </a:r>
          </a:p>
          <a:p>
            <a:r>
              <a:rPr lang="es-ES" sz="2600" dirty="0" smtClean="0"/>
              <a:t>Las letras de la palabra “</a:t>
            </a:r>
            <a:r>
              <a:rPr lang="he-IL" sz="2600" dirty="0" smtClean="0"/>
              <a:t>בראשית </a:t>
            </a:r>
            <a:r>
              <a:rPr lang="es-ES" sz="2600" dirty="0" smtClean="0"/>
              <a:t>- Bereshit" [“En el principio...", Gen. 1: 1] pueden reorganizarse para que digan "</a:t>
            </a:r>
            <a:r>
              <a:rPr lang="he-IL" sz="2600" dirty="0" smtClean="0"/>
              <a:t> אתר יבשׁ </a:t>
            </a:r>
            <a:r>
              <a:rPr lang="es-CO" sz="2600" dirty="0" smtClean="0"/>
              <a:t> </a:t>
            </a:r>
            <a:r>
              <a:rPr lang="es-ES" sz="2600" dirty="0" smtClean="0"/>
              <a:t>atar </a:t>
            </a:r>
            <a:r>
              <a:rPr lang="es-ES" sz="2600" dirty="0" err="1" smtClean="0"/>
              <a:t>yavesh</a:t>
            </a:r>
            <a:r>
              <a:rPr lang="es-ES" sz="2600" dirty="0" smtClean="0"/>
              <a:t>", que significa "un río [es decir, Torá] destruido y seco". </a:t>
            </a:r>
          </a:p>
          <a:p>
            <a:r>
              <a:rPr lang="es-ES" sz="2600" dirty="0" smtClean="0"/>
              <a:t>En ese momento cuando está seco, los niños de abajo gritan al unísono y dicen "¡</a:t>
            </a:r>
            <a:r>
              <a:rPr lang="es-ES" sz="2600" dirty="0" err="1" smtClean="0"/>
              <a:t>Shema</a:t>
            </a:r>
            <a:r>
              <a:rPr lang="es-ES" sz="2600" dirty="0" smtClean="0"/>
              <a:t> Yisrael!" - sin embargo, no hay sonido ni respuesta. </a:t>
            </a:r>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Zohar –"Esplendor"</a:t>
            </a:r>
            <a:endParaRPr sz="2800" smtClean="0"/>
          </a:p>
          <a:p>
            <a:r>
              <a:rPr lang="es-ES" sz="2800" dirty="0" smtClean="0"/>
              <a:t>Esto se refiere a aquel que causa que la Cabalá y la sabiduría se aparten de la Torá Oral y la Torá Escrita y hace que otros no intenten [entenderlos], diciendo que no hay nada más que el simple significado [</a:t>
            </a:r>
            <a:r>
              <a:rPr lang="es-ES" sz="2800" b="1" dirty="0" smtClean="0"/>
              <a:t>peshat</a:t>
            </a:r>
            <a:r>
              <a:rPr lang="es-ES" sz="2800" dirty="0" smtClean="0"/>
              <a:t>] en la Torá y el Talmud. </a:t>
            </a:r>
          </a:p>
          <a:p>
            <a:r>
              <a:rPr lang="es-ES" sz="2800" dirty="0" smtClean="0"/>
              <a:t>Uno está obligado a involucrarse lo mejor que pueda en los secretos de la Torá ...</a:t>
            </a:r>
            <a:endParaRPr sz="280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Zohar –"Esplendor"</a:t>
            </a:r>
            <a:endParaRPr sz="2800" smtClean="0"/>
          </a:p>
          <a:p>
            <a:r>
              <a:rPr lang="es-ES" sz="2800" dirty="0" smtClean="0"/>
              <a:t>Ciertamente [son] como si hicieran que el flujo [divino] se fuera de este jardín y río [de arriba]. </a:t>
            </a:r>
          </a:p>
          <a:p>
            <a:r>
              <a:rPr lang="es-ES" sz="2800" dirty="0" smtClean="0"/>
              <a:t>¡Ay de él! Hubiera sido mejor que no hubiera sido creado en el mundo y no hubiera aprendido Torá oral, ya que se considera que ha devuelto el mundo a la ausencia de forma y al caos y que causa pobreza en el mundo y un alargamiento de el período de exilio. (Tikunei Zohar, Tikun 43)</a:t>
            </a:r>
            <a:endParaRPr sz="280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El </a:t>
            </a:r>
            <a:r>
              <a:rPr lang="es-ES" sz="2800" b="1" dirty="0" err="1" smtClean="0"/>
              <a:t>Arizal</a:t>
            </a:r>
            <a:endParaRPr lang="es-ES" sz="2800" b="1" dirty="0" smtClean="0"/>
          </a:p>
          <a:p>
            <a:r>
              <a:rPr lang="it-IT" sz="2800" dirty="0" smtClean="0"/>
              <a:t>Rabino Isaac (ben Salomón) Luria Ashkenazi. </a:t>
            </a:r>
            <a:r>
              <a:rPr lang="es-ES" sz="2800" dirty="0" smtClean="0"/>
              <a:t>Nacido en 1534 –Jerusalén. Murió el 25 de julio de 1572 (5 Av. 5332) en Safed.</a:t>
            </a:r>
          </a:p>
          <a:p>
            <a:r>
              <a:rPr lang="es-ES" sz="2800" dirty="0" smtClean="0"/>
              <a:t>"Ha'ARI HaKadosh" [el ARI sagrado] o "ARIZaL"  fue un rabino y místico judío en la comunidad de Safed en la región de Galilea de la Siria otomana. . Se lo considera el padre de la Cábala contemporánea,  y sus enseñanzas se conocen como Cabalá luriánica.</a:t>
            </a:r>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El </a:t>
            </a:r>
            <a:r>
              <a:rPr lang="es-ES" sz="2800" b="1" dirty="0" err="1" smtClean="0"/>
              <a:t>Arizal</a:t>
            </a:r>
            <a:endParaRPr lang="es-ES" sz="2800" b="1" dirty="0" smtClean="0"/>
          </a:p>
          <a:p>
            <a:r>
              <a:rPr lang="es-ES" sz="2600" dirty="0" smtClean="0"/>
              <a:t>Una persona no cumple completamente su obligación [de estudiar Torá] al involucrarse con Tanaj, Mishná, Agadá y el Talmud de Babilonia. </a:t>
            </a:r>
          </a:p>
          <a:p>
            <a:r>
              <a:rPr lang="es-ES" sz="2600" dirty="0" smtClean="0"/>
              <a:t>Por el contrario, uno está obligado a involucrarse lo mejor que pueda en los secretos de la Torá y la Obra de la Carroza, ya que no hay mayor placer para Dios en toda la creación que cuando Sus hijos inferiores se involucran en el secretos de la Torá: conocer su grandeza, su belleza y su supremacía. (Introducción a Etz Jaim)</a:t>
            </a:r>
            <a:endParaRPr sz="260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El </a:t>
            </a:r>
            <a:r>
              <a:rPr lang="es-ES" sz="2800" b="1" dirty="0" err="1" smtClean="0"/>
              <a:t>Arizal</a:t>
            </a:r>
            <a:endParaRPr lang="es-ES" sz="2800" dirty="0" smtClean="0"/>
          </a:p>
          <a:p>
            <a:r>
              <a:rPr lang="es-ES" sz="2800" dirty="0" smtClean="0"/>
              <a:t>Mi maestro, de bendita memoria, solía decir que con respecto a una persona que es muy aguda y astuta en el estudio en profundidad [del Talmud], es bueno para él estudiar una o dos horas al día y no más, en aplastar las cáscaras [</a:t>
            </a:r>
            <a:r>
              <a:rPr lang="es-ES" sz="2800" dirty="0" err="1" smtClean="0"/>
              <a:t>kelipot</a:t>
            </a:r>
            <a:r>
              <a:rPr lang="es-ES" sz="2800" dirty="0" smtClean="0"/>
              <a:t>]. </a:t>
            </a:r>
          </a:p>
          <a:p>
            <a:r>
              <a:rPr lang="es-ES" sz="2800" dirty="0" smtClean="0"/>
              <a:t>Pero con respecto a una persona que tiene dificultades con el aprendizaje profundo [Talmud], es mejor sondear el aspecto interno de la cosa, es decir, la fruta, en lugar de la cáscara. </a:t>
            </a:r>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El </a:t>
            </a:r>
            <a:r>
              <a:rPr lang="es-ES" sz="2800" b="1" dirty="0" err="1" smtClean="0"/>
              <a:t>Arizal</a:t>
            </a:r>
            <a:endParaRPr lang="es-ES" sz="2800" dirty="0" smtClean="0"/>
          </a:p>
          <a:p>
            <a:r>
              <a:rPr lang="es-ES" sz="2800" dirty="0" smtClean="0"/>
              <a:t>[Esto significa] estudio en profundidad y participación en Midrash, Agadá y, en particular, el Zohar y [otros] libros de Cabalá. (Pri Etz Jaim, Shaar Hanhagat Halimud)</a:t>
            </a:r>
            <a:endParaRPr sz="280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Rabino Avraham Azulai</a:t>
            </a:r>
          </a:p>
          <a:p>
            <a:r>
              <a:rPr lang="es-ES" sz="2600" dirty="0" smtClean="0"/>
              <a:t>Abraham ben Mordecai Azulai fue un autor y comentarista cabalístico nacido en Fez, Marruecos. En 1599 se mudó a Palestina y se estableció en Hebrón.</a:t>
            </a:r>
          </a:p>
          <a:p>
            <a:r>
              <a:rPr lang="es-ES" sz="2600" dirty="0" smtClean="0"/>
              <a:t>Mira, sin conocer la sabiduría de la Cabalá, uno es como una bestia ... porque realiza las mitzvot sin la razón / sabor de los mitzvot, solo cumple mitzvot como gente "erudita". Y se parecen a las bestias que comen heno, que no tiene el sabor de los alimentos destinados a los humanos. </a:t>
            </a:r>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Rabino Avraham Azulai</a:t>
            </a:r>
          </a:p>
          <a:p>
            <a:r>
              <a:rPr lang="es-ES" sz="2600" dirty="0" smtClean="0"/>
              <a:t>E incluso si uno está muy involucrado en asuntos comerciales y muy preocupado, no debería eximirse de ocuparse en esta sabiduría [Cabalá]. </a:t>
            </a:r>
          </a:p>
          <a:p>
            <a:r>
              <a:rPr lang="es-ES" sz="2600" dirty="0" smtClean="0"/>
              <a:t>Debes tratar de separar algún tiempo de tus actividades cotidianas todos los días para que quede tiempo para sumergirte en esta sabiduría, porque es el fundamento de la Torá. </a:t>
            </a:r>
          </a:p>
          <a:p>
            <a:r>
              <a:rPr lang="es-ES" sz="2600" dirty="0" smtClean="0"/>
              <a:t>Usted no está exento de la Torá Interior [es decir Kabbalah], porque sin </a:t>
            </a:r>
            <a:r>
              <a:rPr lang="es-ES" sz="2600" smtClean="0"/>
              <a:t>élla, </a:t>
            </a:r>
            <a:r>
              <a:rPr lang="es-ES" sz="2600" dirty="0" smtClean="0"/>
              <a:t>una persona es un buey que come paja. </a:t>
            </a:r>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Rabino Avraham Azulai</a:t>
            </a:r>
          </a:p>
          <a:p>
            <a:r>
              <a:rPr lang="es-ES" sz="2800" dirty="0" smtClean="0"/>
              <a:t>Las masas, tanto las grandes como las pequeñas [en la Torá], deberían ocuparse [en el estudio de la Cabalá] ...</a:t>
            </a:r>
          </a:p>
          <a:p>
            <a:r>
              <a:rPr lang="es-ES" sz="2800" dirty="0" smtClean="0"/>
              <a:t>He encontrado en escritos que todo lo que se ha decretado </a:t>
            </a:r>
            <a:r>
              <a:rPr lang="es-ES" sz="2800" i="1" dirty="0" smtClean="0"/>
              <a:t>Arriba</a:t>
            </a:r>
            <a:r>
              <a:rPr lang="es-ES" sz="2800" dirty="0" smtClean="0"/>
              <a:t> de prohibir la participación abierta en la Sabiduría de la Verdad [Cabalá] fue [solo para] el período de tiempo limitado hasta el año 5.250 [1490 E.C.]. </a:t>
            </a:r>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Rabino Avraham Azulai</a:t>
            </a:r>
          </a:p>
          <a:p>
            <a:r>
              <a:rPr lang="es-ES" sz="2600" dirty="0" smtClean="0"/>
              <a:t>A partir de entonces se llama la "Última Generación", y lo que estaba prohibido es [ahora] permitido. </a:t>
            </a:r>
          </a:p>
          <a:p>
            <a:r>
              <a:rPr lang="es-ES" sz="2600" dirty="0" smtClean="0"/>
              <a:t>Y se concede permiso para ocuparnos –nosotros mismos- en el [estudio del] Zohar. </a:t>
            </a:r>
          </a:p>
          <a:p>
            <a:r>
              <a:rPr lang="es-ES" sz="2600" dirty="0" smtClean="0"/>
              <a:t>Y desde el año 5,300 [1540 EC] es muy deseable que las masas, tanto las grandes como las pequeñas [en la Torá], se ocupen [en el estudio de la Cabalá], como se dice en Raya </a:t>
            </a:r>
            <a:r>
              <a:rPr lang="es-ES" sz="2600" dirty="0" err="1" smtClean="0"/>
              <a:t>M'hemna</a:t>
            </a:r>
            <a:r>
              <a:rPr lang="es-ES" sz="2600" dirty="0" smtClean="0"/>
              <a:t> [una sección del Zohar]. </a:t>
            </a:r>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Rabino Avraham Azulai</a:t>
            </a:r>
          </a:p>
          <a:p>
            <a:r>
              <a:rPr lang="es-ES" sz="2800" dirty="0" smtClean="0"/>
              <a:t>Y debido a que en este mérito el Rey Mashiaj vendrá en el futuro, y no en ningún otro mérito, no es apropiado desanimarse [en el estudio de la Cabalá].</a:t>
            </a:r>
            <a:endParaRPr sz="2800"/>
          </a:p>
        </p:txBody>
      </p:sp>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err="1" smtClean="0"/>
              <a:t>Ramjal</a:t>
            </a:r>
            <a:endParaRPr lang="es-ES" sz="2800" b="1" dirty="0" smtClean="0"/>
          </a:p>
          <a:p>
            <a:r>
              <a:rPr lang="es-ES" sz="2800" dirty="0" smtClean="0"/>
              <a:t>Moshe Jaim Luzzatto (en hebreo: </a:t>
            </a:r>
            <a:r>
              <a:rPr lang="he-IL" sz="2800" dirty="0" smtClean="0"/>
              <a:t>משה חיים לוצאטו</a:t>
            </a:r>
            <a:r>
              <a:rPr lang="es-CO" sz="2800" dirty="0" smtClean="0"/>
              <a:t> </a:t>
            </a:r>
            <a:r>
              <a:rPr lang="he-IL" sz="2800" dirty="0" smtClean="0"/>
              <a:t>, </a:t>
            </a:r>
            <a:r>
              <a:rPr lang="es-ES" sz="2800" dirty="0" smtClean="0"/>
              <a:t>también Moses Chaim, Moses Hayyim, también Luzzato) (nació en 1707 en Padua – murió el 16 de mayo de 1746 en Acre (26 Iyar 5506), también conocido por el acrónimo hebreo </a:t>
            </a:r>
            <a:r>
              <a:rPr lang="es-ES" sz="2800" dirty="0" err="1" smtClean="0"/>
              <a:t>RaMCHaL</a:t>
            </a:r>
            <a:r>
              <a:rPr lang="es-ES" sz="2800" dirty="0" smtClean="0"/>
              <a:t> (o </a:t>
            </a:r>
            <a:r>
              <a:rPr lang="es-ES" sz="2800" dirty="0" err="1" smtClean="0"/>
              <a:t>RaMHaL</a:t>
            </a:r>
            <a:r>
              <a:rPr lang="es-ES" sz="2800" dirty="0" smtClean="0"/>
              <a:t>, </a:t>
            </a:r>
            <a:r>
              <a:rPr lang="he-IL" sz="2800" dirty="0" smtClean="0"/>
              <a:t>רמח "ל</a:t>
            </a:r>
            <a:r>
              <a:rPr lang="es-CO" sz="2800" dirty="0" smtClean="0"/>
              <a:t> </a:t>
            </a:r>
            <a:r>
              <a:rPr lang="he-IL" sz="2800" dirty="0" smtClean="0"/>
              <a:t>), </a:t>
            </a:r>
            <a:r>
              <a:rPr lang="es-ES" sz="2800" dirty="0" smtClean="0"/>
              <a:t>fue un destacado rabino judío italiano, cabalista y filósofo.</a:t>
            </a:r>
          </a:p>
        </p:txBody>
      </p:sp>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err="1" smtClean="0"/>
              <a:t>Ramjal</a:t>
            </a:r>
            <a:endParaRPr lang="es-ES" sz="2800" b="1" dirty="0" smtClean="0"/>
          </a:p>
          <a:p>
            <a:r>
              <a:rPr lang="es-ES" sz="2800" dirty="0" smtClean="0"/>
              <a:t>En cuanto al que clama todo el día en oraciones y en la Oración Shemá y aún no conoce el secreto de la unificación, para unir Su Nombre correctamente, se dice: "Entonces invocarán a Mí, pero yo no responderé; me buscarán temprano pero no me encontrarán, porque odiaron el conocimiento y no eligieron temer al Señor ". (Proverbios 1: 28-29) Por lo tanto, "¿por qué me clamas?"</a:t>
            </a:r>
          </a:p>
        </p:txBody>
      </p:sp>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err="1" smtClean="0"/>
              <a:t>Ramjal</a:t>
            </a:r>
            <a:endParaRPr lang="es-ES" sz="2800" b="1" dirty="0" smtClean="0"/>
          </a:p>
          <a:p>
            <a:r>
              <a:rPr lang="es-ES" sz="2800" dirty="0" smtClean="0"/>
              <a:t>Pero esos maestros [es decir estudiantes] de la Cabalá ascienden arriba y se conectan [a Ti] con un vínculo de fe para extraer la buena voluntad divina de delante de Ti, e inmediatamente el océano [de bendición] se abre ante ellos ... y todos tus misterios se revelan ante ellos ... Y esta es la Sabiduría de la Verdad [Kabbalah] que revela Tu Verdad en el mundo. (516 </a:t>
            </a:r>
            <a:r>
              <a:rPr lang="es-ES" sz="2800" dirty="0" err="1" smtClean="0"/>
              <a:t>Tefillot</a:t>
            </a:r>
            <a:r>
              <a:rPr lang="es-ES" sz="2800" dirty="0" smtClean="0"/>
              <a:t>, # 198)</a:t>
            </a:r>
            <a:endParaRPr sz="2800"/>
          </a:p>
        </p:txBody>
      </p:sp>
    </p:spTree>
  </p:cSld>
  <p:clrMapOvr>
    <a:masterClrMapping/>
  </p:clrMapOvr>
  <p:transition advTm="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Vilna </a:t>
            </a:r>
            <a:r>
              <a:rPr lang="es-ES" sz="2800" b="1" dirty="0" err="1" smtClean="0"/>
              <a:t>Gaon</a:t>
            </a:r>
            <a:r>
              <a:rPr lang="es-ES" sz="2800" b="1" dirty="0" smtClean="0"/>
              <a:t> ó El Gaón –Genio- de Vilna</a:t>
            </a:r>
          </a:p>
          <a:p>
            <a:r>
              <a:rPr lang="es-ES" sz="2800" dirty="0" smtClean="0"/>
              <a:t>Elijah ben Solomon Zalman, </a:t>
            </a:r>
            <a:r>
              <a:rPr lang="he-IL" sz="2800" dirty="0" smtClean="0"/>
              <a:t>ר 'אליהו בן שלמה זלמן </a:t>
            </a:r>
            <a:r>
              <a:rPr lang="es-ES" sz="2800" dirty="0" smtClean="0"/>
              <a:t>Rabbí Eliyahu ben Shlomo Zalman) o Elijah de Vilna, o por su acrónimo hebreo HaGra ("HaGaon Rabbenu Eliyahu") o Elijah Ben Solomon, (Sialiec –Polonia-Lituania de entonces, 23 de abril de 1720 - Vilnius 9 de octubre de 1797), fue talmudista, halajista, kabalista y el principal líder de judíos misnagídicos (no jasídico) de los últimos siglos. Se le conoce comúnmente en hebreo como ha-Gaón he-Jasid mi-Vilna, "el genio piadoso de Vilnius". </a:t>
            </a:r>
          </a:p>
        </p:txBody>
      </p:sp>
    </p:spTree>
  </p:cSld>
  <p:clrMapOvr>
    <a:masterClrMapping/>
  </p:clrMapOvr>
  <p:transition advTm="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Vilna </a:t>
            </a:r>
            <a:r>
              <a:rPr lang="es-ES" sz="2800" b="1" dirty="0" err="1" smtClean="0"/>
              <a:t>Gaon</a:t>
            </a:r>
            <a:r>
              <a:rPr lang="es-ES" sz="2800" b="1" dirty="0" smtClean="0"/>
              <a:t> ó El Gaón –Genio- de Vilna</a:t>
            </a:r>
          </a:p>
          <a:p>
            <a:r>
              <a:rPr lang="es-ES" sz="2800" dirty="0" smtClean="0"/>
              <a:t>El que sea capaz de entender los secretos de la Torá y no intente comprenderlos será juzgado duramente, que Dios tenga misericordia. </a:t>
            </a:r>
            <a:r>
              <a:rPr lang="es-ES" sz="1400" dirty="0" smtClean="0"/>
              <a:t>(</a:t>
            </a:r>
            <a:r>
              <a:rPr lang="es-ES" sz="1400" dirty="0" err="1" smtClean="0"/>
              <a:t>Even</a:t>
            </a:r>
            <a:r>
              <a:rPr lang="es-ES" sz="1400" dirty="0" smtClean="0"/>
              <a:t> </a:t>
            </a:r>
            <a:r>
              <a:rPr lang="es-ES" sz="1400" dirty="0" err="1" smtClean="0"/>
              <a:t>Shlema</a:t>
            </a:r>
            <a:r>
              <a:rPr lang="es-ES" sz="1400" dirty="0" smtClean="0"/>
              <a:t> 8:24) </a:t>
            </a:r>
            <a:endParaRPr lang="es-ES" sz="2800" dirty="0" smtClean="0"/>
          </a:p>
          <a:p>
            <a:r>
              <a:rPr lang="es-ES" sz="2800" i="1" dirty="0" smtClean="0"/>
              <a:t>La esencia de la Redención depende de aprender la Cabalá ...</a:t>
            </a:r>
          </a:p>
          <a:p>
            <a:r>
              <a:rPr lang="es-ES" sz="2800" dirty="0" smtClean="0"/>
              <a:t>La redención solo se logrará mediante el aprendizaje de la Torá, y la esencia de la redención depende de aprender la Cabalá. </a:t>
            </a:r>
            <a:r>
              <a:rPr lang="es-ES" sz="1400" dirty="0" smtClean="0"/>
              <a:t>(</a:t>
            </a:r>
            <a:r>
              <a:rPr lang="es-ES" sz="1400" dirty="0" err="1" smtClean="0"/>
              <a:t>Even</a:t>
            </a:r>
            <a:r>
              <a:rPr lang="es-ES" sz="1400" dirty="0" smtClean="0"/>
              <a:t> </a:t>
            </a:r>
            <a:r>
              <a:rPr lang="es-ES" sz="1400" dirty="0" err="1" smtClean="0"/>
              <a:t>Shlema</a:t>
            </a:r>
            <a:r>
              <a:rPr lang="es-ES" sz="1400" dirty="0" smtClean="0"/>
              <a:t> 11: 3)</a:t>
            </a:r>
            <a:endParaRPr lang="es-ES" sz="2800" dirty="0" smtClean="0"/>
          </a:p>
        </p:txBody>
      </p:sp>
    </p:spTree>
  </p:cSld>
  <p:clrMapOvr>
    <a:masterClrMapping/>
  </p:clrMapOvr>
  <p:transition advTm="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Vilna </a:t>
            </a:r>
            <a:r>
              <a:rPr lang="es-ES" sz="2800" b="1" dirty="0" err="1" smtClean="0"/>
              <a:t>Gaon</a:t>
            </a:r>
            <a:r>
              <a:rPr lang="es-ES" sz="2800" b="1" dirty="0" smtClean="0"/>
              <a:t> ó El Gaón –Genio- de Vilna</a:t>
            </a:r>
          </a:p>
          <a:p>
            <a:r>
              <a:rPr lang="es-ES" sz="2800" dirty="0" smtClean="0"/>
              <a:t>Todos aquellos que no entienden el significado secreto [detrás de algo], ni siquiera captan el significado simple. </a:t>
            </a:r>
            <a:r>
              <a:rPr lang="es-ES" sz="2000" dirty="0" smtClean="0"/>
              <a:t>(comentario sobre Proverbios 5:18)</a:t>
            </a:r>
            <a:endParaRPr lang="es-ES" sz="2800" dirty="0" smtClean="0"/>
          </a:p>
          <a:p>
            <a:r>
              <a:rPr lang="es-ES" sz="2800" dirty="0" err="1" smtClean="0"/>
              <a:t>The</a:t>
            </a:r>
            <a:r>
              <a:rPr lang="es-ES" sz="2800" dirty="0" smtClean="0"/>
              <a:t> Evil Urge no puede vencer a todos aquellos que se ocupan del Remes –significado insinuado y el Sod -los secretos. [niveles de Torá]</a:t>
            </a:r>
          </a:p>
          <a:p>
            <a:r>
              <a:rPr lang="es-ES" sz="2800" dirty="0" smtClean="0"/>
              <a:t>Las buenas y malas instancias –Evil Urge-, en la Kabaláh, son complicadas. </a:t>
            </a:r>
          </a:p>
        </p:txBody>
      </p:sp>
    </p:spTree>
  </p:cSld>
  <p:clrMapOvr>
    <a:masterClrMapping/>
  </p:clrMapOvr>
  <p:transition advTm="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Vilna </a:t>
            </a:r>
            <a:r>
              <a:rPr lang="es-ES" sz="2800" b="1" dirty="0" err="1" smtClean="0"/>
              <a:t>Gaon</a:t>
            </a:r>
            <a:r>
              <a:rPr lang="es-ES" sz="2800" b="1" dirty="0" smtClean="0"/>
              <a:t> ó El Gaón –Genio- de Vilna</a:t>
            </a:r>
          </a:p>
          <a:p>
            <a:r>
              <a:rPr lang="es-ES" sz="2800" dirty="0" smtClean="0"/>
              <a:t>Los buenos impulsos de la humanidad -</a:t>
            </a:r>
            <a:r>
              <a:rPr lang="es-ES" sz="2800" i="1" dirty="0" smtClean="0"/>
              <a:t>Yetzer Tov</a:t>
            </a:r>
            <a:r>
              <a:rPr lang="es-ES" sz="2800" dirty="0" smtClean="0"/>
              <a:t>-son las emociones puras, los santos impulsos para hacer el bien. </a:t>
            </a:r>
          </a:p>
          <a:p>
            <a:r>
              <a:rPr lang="es-ES" sz="2800" dirty="0" smtClean="0"/>
              <a:t>Los impulsos malvados –Yetzer </a:t>
            </a:r>
            <a:r>
              <a:rPr lang="es-ES" sz="2800" dirty="0" err="1" smtClean="0"/>
              <a:t>haRá</a:t>
            </a:r>
            <a:r>
              <a:rPr lang="es-ES" sz="2800" dirty="0" smtClean="0"/>
              <a:t>- tienen una naturaleza diferente en el sentido de que siempre pueden transformarse en buenos. </a:t>
            </a:r>
          </a:p>
          <a:p>
            <a:r>
              <a:rPr lang="es-ES" sz="2800" dirty="0" smtClean="0"/>
              <a:t>Para el Cabalista, nada es malo por definición. El mal llega cuando una acción o pensamiento es desproporcionado ...</a:t>
            </a:r>
            <a:endParaRPr sz="2800"/>
          </a:p>
        </p:txBody>
      </p:sp>
    </p:spTree>
  </p:cSld>
  <p:clrMapOvr>
    <a:masterClrMapping/>
  </p:clrMapOvr>
  <p:transition advTm="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Baal Shem Tov –Señor de Buen Nombre-</a:t>
            </a:r>
          </a:p>
          <a:p>
            <a:r>
              <a:rPr lang="es-ES" sz="2800" dirty="0" smtClean="0"/>
              <a:t>Israel ben Eliezer (nacido hacia 1700, murió el 22 de mayo de 1760), conocido como el Baal Shem Tov </a:t>
            </a:r>
            <a:r>
              <a:rPr lang="he-IL" sz="2800" dirty="0" smtClean="0"/>
              <a:t>בעל שם טוב</a:t>
            </a:r>
            <a:r>
              <a:rPr lang="es-CO" sz="2800" dirty="0" smtClean="0"/>
              <a:t> </a:t>
            </a:r>
            <a:r>
              <a:rPr lang="he-IL" sz="2800" dirty="0" smtClean="0"/>
              <a:t>,</a:t>
            </a:r>
            <a:r>
              <a:rPr lang="es-ES" sz="2800" dirty="0" smtClean="0"/>
              <a:t>o Besht, era un rabino místico judío considerado el fundador del judaísmo jasídico. </a:t>
            </a:r>
          </a:p>
          <a:p>
            <a:r>
              <a:rPr lang="es-ES" sz="2800" dirty="0" smtClean="0"/>
              <a:t>"Besht" es el acrónimo de Baal Shem Tov, que significa "Maestro del buen nombre" o "uno con buena reputación".</a:t>
            </a:r>
          </a:p>
        </p:txBody>
      </p:sp>
    </p:spTree>
  </p:cSld>
  <p:clrMapOvr>
    <a:masterClrMapping/>
  </p:clrMapOvr>
  <p:transition advTm="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Baal Shem Tov –Señor de Buen Nombre-</a:t>
            </a:r>
          </a:p>
          <a:p>
            <a:r>
              <a:rPr lang="es-ES" sz="2800" dirty="0" smtClean="0"/>
              <a:t>En esta generación, la de "</a:t>
            </a:r>
            <a:r>
              <a:rPr sz="2800" smtClean="0"/>
              <a:t>  </a:t>
            </a:r>
            <a:r>
              <a:rPr sz="2800" i="1" smtClean="0"/>
              <a:t>ikvata d’mashija</a:t>
            </a:r>
            <a:r>
              <a:rPr sz="2800" smtClean="0"/>
              <a:t> - </a:t>
            </a:r>
            <a:r>
              <a:rPr lang="he-IL" sz="2800" dirty="0" smtClean="0"/>
              <a:t>עקבות דמשיחא </a:t>
            </a:r>
            <a:r>
              <a:rPr lang="es-CO" sz="2800" dirty="0" smtClean="0"/>
              <a:t> -</a:t>
            </a:r>
            <a:r>
              <a:rPr lang="es-ES" sz="2800" dirty="0" smtClean="0"/>
              <a:t>Los talones de Mashiaj", </a:t>
            </a:r>
            <a:r>
              <a:rPr lang="es-ES" sz="2800" dirty="0" err="1" smtClean="0"/>
              <a:t>Arizal</a:t>
            </a:r>
            <a:r>
              <a:rPr lang="es-ES" sz="2800" dirty="0" smtClean="0"/>
              <a:t> y Baal Shem Tov han dicho que es una mitzvá revelar aspectos ocultos de la Torá y secretos celestiales para quemar las "espinas de la viña". (Notzar Chesed 84: 6)</a:t>
            </a:r>
          </a:p>
          <a:p>
            <a:r>
              <a:rPr lang="es-ES" sz="2800" dirty="0" smtClean="0"/>
              <a:t>La redención de Israel y todo el valor de Israel depende del aprendizaje del Zohar ...</a:t>
            </a:r>
            <a:endParaRPr sz="2800"/>
          </a:p>
        </p:txBody>
      </p:sp>
    </p:spTree>
  </p:cSld>
  <p:clrMapOvr>
    <a:masterClrMapping/>
  </p:clrMapOvr>
  <p:transition advTm="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Baal Shem Tov –Señor de Buen Nombre-</a:t>
            </a:r>
          </a:p>
          <a:p>
            <a:r>
              <a:rPr lang="es-ES" sz="2800" dirty="0" smtClean="0"/>
              <a:t>El Baal Shem Tov, de bendita memoria, solía alentar a aquellos disciplinados y serios para servir a Dios a aprender todos los días del Tikunei Zohar [un texto fuente primario de la Cabalá]. (Derech Emunah en la introducción al comentario sobre los Salmos)</a:t>
            </a:r>
            <a:endParaRPr sz="2800"/>
          </a:p>
        </p:txBody>
      </p:sp>
    </p:spTree>
  </p:cSld>
  <p:clrMapOvr>
    <a:masterClrMapping/>
  </p:clrMapOvr>
  <p:transition advTm="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Shneur Zalman</a:t>
            </a:r>
            <a:r>
              <a:rPr sz="2800" smtClean="0"/>
              <a:t> </a:t>
            </a:r>
            <a:r>
              <a:rPr sz="2800" b="1" smtClean="0"/>
              <a:t>de Liady </a:t>
            </a:r>
            <a:r>
              <a:rPr lang="en-US" sz="2800" b="1" dirty="0" smtClean="0"/>
              <a:t>–</a:t>
            </a:r>
            <a:r>
              <a:rPr sz="2800" b="1" smtClean="0"/>
              <a:t>el Alter Rebe</a:t>
            </a:r>
          </a:p>
          <a:p>
            <a:r>
              <a:rPr lang="es-ES" sz="2800" dirty="0" smtClean="0"/>
              <a:t>Rabino ortodoxo y el fundador y primer Rebe de Jabad, una rama del judaísmo jasídico, entonces con base en Liadi en el Imperio ruso. </a:t>
            </a:r>
          </a:p>
          <a:p>
            <a:r>
              <a:rPr lang="es-ES" sz="2800" dirty="0" smtClean="0"/>
              <a:t>Fue autor de muchas obras, y es mejor conocido por Shulján Aruj HaRav, Tanya y su Siddur Torah o compilado de acuerdo con Nusaj Ari.</a:t>
            </a:r>
            <a:endParaRPr sz="2800"/>
          </a:p>
        </p:txBody>
      </p:sp>
    </p:spTree>
  </p:cSld>
  <p:clrMapOvr>
    <a:masterClrMapping/>
  </p:clrMapOvr>
  <p:transition advTm="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Shneur Zalman</a:t>
            </a:r>
            <a:r>
              <a:rPr sz="2800" smtClean="0"/>
              <a:t> </a:t>
            </a:r>
            <a:r>
              <a:rPr sz="2800" b="1" smtClean="0"/>
              <a:t>de Liady </a:t>
            </a:r>
            <a:r>
              <a:rPr lang="en-US" sz="2800" b="1" dirty="0" smtClean="0"/>
              <a:t>–</a:t>
            </a:r>
            <a:r>
              <a:rPr sz="2800" b="1" smtClean="0"/>
              <a:t>el Alter Rebe</a:t>
            </a:r>
          </a:p>
          <a:p>
            <a:r>
              <a:rPr lang="es-ES" sz="2800" dirty="0" smtClean="0"/>
              <a:t>Toda persona, por el bien de la rectificación de su alma [preciosa Divina], debe ocuparse en el estudio de la Torá en cada nivel de "</a:t>
            </a:r>
            <a:r>
              <a:rPr lang="es-ES" sz="2800" dirty="0" err="1" smtClean="0"/>
              <a:t>Pardes</a:t>
            </a:r>
            <a:r>
              <a:rPr lang="es-ES" sz="2800" dirty="0" smtClean="0"/>
              <a:t>" – P=</a:t>
            </a:r>
            <a:r>
              <a:rPr lang="es-ES" sz="2800" dirty="0" err="1" smtClean="0"/>
              <a:t>Peshat</a:t>
            </a:r>
            <a:r>
              <a:rPr lang="es-ES" sz="2800" dirty="0" smtClean="0"/>
              <a:t> básico, R=Remes insinuado, D=</a:t>
            </a:r>
            <a:r>
              <a:rPr lang="es-ES" sz="2800" dirty="0" err="1" smtClean="0"/>
              <a:t>Derash</a:t>
            </a:r>
            <a:r>
              <a:rPr lang="es-ES" sz="2800" dirty="0" smtClean="0"/>
              <a:t> interpretado, S=Sod secreto - de acuerdo con su capacidad para comprender y entender. </a:t>
            </a:r>
          </a:p>
        </p:txBody>
      </p:sp>
    </p:spTree>
  </p:cSld>
  <p:clrMapOvr>
    <a:masterClrMapping/>
  </p:clrMapOvr>
  <p:transition advTm="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Shneur Zalman</a:t>
            </a:r>
            <a:r>
              <a:rPr sz="2800" smtClean="0"/>
              <a:t> </a:t>
            </a:r>
            <a:r>
              <a:rPr sz="2800" b="1" smtClean="0"/>
              <a:t>de Liady </a:t>
            </a:r>
            <a:r>
              <a:rPr lang="en-US" sz="2800" b="1" dirty="0" smtClean="0"/>
              <a:t>–</a:t>
            </a:r>
            <a:r>
              <a:rPr sz="2800" b="1" smtClean="0"/>
              <a:t>el Alter Rebe</a:t>
            </a:r>
          </a:p>
          <a:p>
            <a:r>
              <a:rPr lang="es-ES" sz="2800" dirty="0" smtClean="0"/>
              <a:t>El Alter Rebe creía en la encarnación y decía ‘Cualquiera que sea capaz de captar y comprender mucho, pero que sea perezoso y solo cumpla con parte de su potencial, su alma tendrá que regresar en otra encarnación hasta que logre todo lo que su alma pueda captar y comprender en todos los niveles de Torá, ya sea la más directa de las leyes, o pistas, interpretaciones y secretos. </a:t>
            </a:r>
          </a:p>
        </p:txBody>
      </p:sp>
    </p:spTree>
  </p:cSld>
  <p:clrMapOvr>
    <a:masterClrMapping/>
  </p:clrMapOvr>
  <p:transition advTm="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sz="2800" b="1" smtClean="0"/>
              <a:t>Shneur Zalman</a:t>
            </a:r>
            <a:r>
              <a:rPr sz="2800" smtClean="0"/>
              <a:t> </a:t>
            </a:r>
            <a:r>
              <a:rPr sz="2800" b="1" smtClean="0"/>
              <a:t>de Liady </a:t>
            </a:r>
            <a:r>
              <a:rPr lang="en-US" sz="2800" b="1" dirty="0" smtClean="0"/>
              <a:t>–</a:t>
            </a:r>
            <a:r>
              <a:rPr sz="2800" b="1" smtClean="0"/>
              <a:t>el Alter Rebe</a:t>
            </a:r>
          </a:p>
          <a:p>
            <a:r>
              <a:rPr lang="es-ES" sz="2800" dirty="0" smtClean="0"/>
              <a:t>Porque cualquier cosa que su alma sea capaz de captar y comprender en todos los niveles diferentes del conocimiento de la Torá es necesaria para la rectificación completa de su alma. </a:t>
            </a:r>
          </a:p>
          <a:p>
            <a:r>
              <a:rPr lang="es-ES" sz="2800" dirty="0" smtClean="0"/>
              <a:t>Es imposible que su alma sea rectificada y unida por completo con su fuente Divina, de la que fue extraída sin este conocimiento completo.</a:t>
            </a:r>
            <a:endParaRPr sz="2800"/>
          </a:p>
        </p:txBody>
      </p:sp>
    </p:spTree>
  </p:cSld>
  <p:clrMapOvr>
    <a:masterClrMapping/>
  </p:clrMapOvr>
  <p:transition advTm="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Ben Ish Chai</a:t>
            </a:r>
          </a:p>
          <a:p>
            <a:r>
              <a:rPr lang="es-ES" sz="2600" dirty="0" smtClean="0"/>
              <a:t>Jajam Yosef Jaim (1832-1909), conocido como el Ben Ish Jai, era un erudito de la Torá y maestro de la Cábala. </a:t>
            </a:r>
          </a:p>
          <a:p>
            <a:r>
              <a:rPr lang="es-ES" sz="2600" dirty="0" smtClean="0"/>
              <a:t>(Jajam [sabio] se usa comúnmente entre los sefardíes como equivalente al rabino.) Cuando su padre falleció, el rabino Yosef Jaim tenía solo veinte años ...</a:t>
            </a:r>
          </a:p>
          <a:p>
            <a:r>
              <a:rPr lang="es-ES" sz="2600" dirty="0" smtClean="0"/>
              <a:t>Con base en Bagdad, Irak, fue reconocido por la comunidad sefardí tanto a nivel local como en el extranjero como una eminente autoridad halájica.</a:t>
            </a:r>
          </a:p>
        </p:txBody>
      </p:sp>
    </p:spTree>
  </p:cSld>
  <p:clrMapOvr>
    <a:masterClrMapping/>
  </p:clrMapOvr>
  <p:transition advTm="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Ben Ish Chai</a:t>
            </a:r>
            <a:endParaRPr lang="es-ES" sz="2800" dirty="0" smtClean="0"/>
          </a:p>
          <a:p>
            <a:r>
              <a:rPr lang="es-ES" sz="2800" dirty="0" smtClean="0"/>
              <a:t>Escuchen, aquellos que pueden oír, y comprender, a aquellos con inteligencia, a lo que los sabios nos han dicho y lo que han advertido e informado a cada judío: acercarse al Santo mediante la participación en los secretos de la Torá y sus aspectos ocultos . </a:t>
            </a:r>
          </a:p>
          <a:p>
            <a:r>
              <a:rPr lang="es-ES" sz="2800" dirty="0" smtClean="0"/>
              <a:t>"[Porque] es un Árbol de la Vida para aquellos que lo captan".</a:t>
            </a:r>
            <a:endParaRPr sz="2800"/>
          </a:p>
        </p:txBody>
      </p:sp>
    </p:spTree>
  </p:cSld>
  <p:clrMapOvr>
    <a:masterClrMapping/>
  </p:clrMapOvr>
  <p:transition advTm="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Rabino Yaakov Abujatzeira</a:t>
            </a:r>
          </a:p>
          <a:p>
            <a:r>
              <a:rPr lang="es-ES" sz="2600" dirty="0" smtClean="0"/>
              <a:t>El rabino Yaakov Abuhatzeira, también conocido como </a:t>
            </a:r>
            <a:r>
              <a:rPr lang="es-ES" sz="2600" dirty="0" err="1" smtClean="0"/>
              <a:t>Abir</a:t>
            </a:r>
            <a:r>
              <a:rPr lang="es-ES" sz="2600" dirty="0" smtClean="0"/>
              <a:t> Yaakov y Abu Hasira (1806-1880), fue un destacado rabino marroquí-judío del siglo XIX. </a:t>
            </a:r>
          </a:p>
          <a:p>
            <a:r>
              <a:rPr lang="es-ES" sz="2600" dirty="0" smtClean="0"/>
              <a:t>En 1879, Abuhatzeira abandonó su Marruecos natal y se embarcó en una peregrinación a Tierra Santa a través de Argelia, Túnez y Libia. Al pasar por la ciudad egipcia de Damanhour, en el delta del Nilo, enfermó y murió.</a:t>
            </a:r>
          </a:p>
          <a:p>
            <a:r>
              <a:rPr lang="es-ES" sz="2600" dirty="0" smtClean="0"/>
              <a:t>Fue enterrado en Damanhour, donde su tumba se convirtió en un lugar de peregrinación.</a:t>
            </a:r>
          </a:p>
        </p:txBody>
      </p:sp>
    </p:spTree>
  </p:cSld>
  <p:clrMapOvr>
    <a:masterClrMapping/>
  </p:clrMapOvr>
  <p:transition advTm="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Rabino Yaakov Abujatzeira</a:t>
            </a:r>
          </a:p>
          <a:p>
            <a:r>
              <a:rPr lang="es-ES" sz="2800" dirty="0" smtClean="0"/>
              <a:t>No hay alegría como la de regocijarse en el conocimiento de la sabiduría secreta de la Torá, porque esta es la razón principal por la que el alma entra en este mundo. (Shaarei Aruja-mantener la comida-, 47)</a:t>
            </a:r>
          </a:p>
          <a:p>
            <a:r>
              <a:rPr lang="es-ES" sz="2800" dirty="0" smtClean="0"/>
              <a:t>Mientras un hombre no conozca la sabiduría secreta de la Torá, camina en la oscuridad, como un ciego en una chimenea. </a:t>
            </a:r>
          </a:p>
        </p:txBody>
      </p:sp>
    </p:spTree>
  </p:cSld>
  <p:clrMapOvr>
    <a:masterClrMapping/>
  </p:clrMapOvr>
  <p:transition advTm="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Rabino Yaakov Abujatzeira</a:t>
            </a:r>
          </a:p>
          <a:p>
            <a:r>
              <a:rPr lang="es-ES" sz="2800" dirty="0" smtClean="0"/>
              <a:t>Cuando uno conoce esta sabiduría, emerge de la oscuridad a la luz. (Maaglei Tzedek, 121)</a:t>
            </a:r>
          </a:p>
          <a:p>
            <a:endParaRPr lang="es-ES" sz="2800" dirty="0" smtClean="0"/>
          </a:p>
          <a:p>
            <a:r>
              <a:rPr lang="es-ES" sz="2800" dirty="0" smtClean="0"/>
              <a:t>El conocimiento de un hombre no se establece ni se amplía, excepto a través de conocer los secretos de la Torá. - </a:t>
            </a:r>
            <a:r>
              <a:rPr lang="es-ES" sz="2800" dirty="0" err="1" smtClean="0"/>
              <a:t>Ibid.</a:t>
            </a:r>
            <a:endParaRPr sz="2800"/>
          </a:p>
        </p:txBody>
      </p:sp>
    </p:spTree>
  </p:cSld>
  <p:clrMapOvr>
    <a:masterClrMapping/>
  </p:clrMapOvr>
  <p:transition advTm="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Rabino Yehuda Leib Ashlag</a:t>
            </a:r>
          </a:p>
          <a:p>
            <a:r>
              <a:rPr lang="es-ES" sz="2600" dirty="0" smtClean="0"/>
              <a:t>El rabino Yehuda Ashlag (1885-1954) o Yehuda Leib Ha-Levi Ashlag, también es conocido como Baal HaSulam (Dueño de la Escalera) por su comentario Sulam (escalera) sobre El Libro del Zohar, fue un rabino y cabalista ortodoxo nacido en Łódź, Polonia, el Imperio Ruso, en una familia de eruditos conectados a los tribunales jasídicos de Porisov y Belz.. Baal HaSulam dedicó su vida a las interpretaciones e innovaciones en la sabiduría de la Cabalá, ...</a:t>
            </a:r>
          </a:p>
        </p:txBody>
      </p:sp>
    </p:spTree>
  </p:cSld>
  <p:clrMapOvr>
    <a:masterClrMapping/>
  </p:clrMapOvr>
  <p:transition advTm="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800" b="1" dirty="0" smtClean="0"/>
              <a:t>Rabino Yehuda Leib Ashlag</a:t>
            </a:r>
          </a:p>
          <a:p>
            <a:r>
              <a:rPr lang="es-ES" sz="2600" dirty="0" smtClean="0"/>
              <a:t>La redención de Israel y todo el valor de Israel depende del aprendizaje del Zohar y del aspecto más profundo de la Torá. ¿Cómo pueden soportar no estar involucrados en ... el aspecto interno de la Torá ...</a:t>
            </a:r>
          </a:p>
          <a:p>
            <a:r>
              <a:rPr lang="es-ES" sz="2600" dirty="0" smtClean="0"/>
              <a:t>Lo opuesto es verdad también Todas las aflicciones y degradaciones que han caído sobre los Hijos de Israel se deben a que han descuidado la parte más íntima de la Torá, y al no haberla valorado, sino habiéndola relacionado como algo superfluo, Di-s no lo quiera. </a:t>
            </a:r>
            <a:r>
              <a:rPr lang="es-ES" sz="1800" dirty="0" smtClean="0"/>
              <a:t>(Introducción al Zohar, párrafos 65-70)</a:t>
            </a:r>
            <a:endParaRPr sz="2600"/>
          </a:p>
        </p:txBody>
      </p:sp>
    </p:spTree>
  </p:cSld>
  <p:clrMapOvr>
    <a:masterClrMapping/>
  </p:clrMapOvr>
  <p:transition advTm="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600" b="1" dirty="0" err="1" smtClean="0"/>
              <a:t>Leshem</a:t>
            </a:r>
            <a:r>
              <a:rPr lang="es-ES" sz="2600" b="1" dirty="0" smtClean="0"/>
              <a:t> (Rabino Shlomo </a:t>
            </a:r>
            <a:r>
              <a:rPr lang="es-ES" sz="2600" b="1" dirty="0" err="1" smtClean="0"/>
              <a:t>Eliyashiv</a:t>
            </a:r>
            <a:r>
              <a:rPr lang="es-ES" sz="2600" b="1" dirty="0" smtClean="0"/>
              <a:t>)</a:t>
            </a:r>
          </a:p>
          <a:p>
            <a:r>
              <a:rPr lang="es-ES" sz="2600" dirty="0" smtClean="0"/>
              <a:t>Shlomo </a:t>
            </a:r>
            <a:r>
              <a:rPr lang="es-ES" sz="2600" dirty="0" err="1" smtClean="0"/>
              <a:t>Elyashiv</a:t>
            </a:r>
            <a:r>
              <a:rPr lang="es-ES" sz="2600" dirty="0" smtClean="0"/>
              <a:t> (</a:t>
            </a:r>
            <a:r>
              <a:rPr lang="es-ES" sz="2600" dirty="0" err="1" smtClean="0"/>
              <a:t>Eliashov</a:t>
            </a:r>
            <a:r>
              <a:rPr lang="es-ES" sz="2600" dirty="0" smtClean="0"/>
              <a:t>) (5 de enero de 1841 [12 de </a:t>
            </a:r>
            <a:r>
              <a:rPr lang="es-ES" sz="2600" dirty="0" err="1" smtClean="0"/>
              <a:t>Tevet</a:t>
            </a:r>
            <a:r>
              <a:rPr lang="es-ES" sz="2600" dirty="0" smtClean="0"/>
              <a:t> 5602] - 13 de marzo de 1926 [27 Adar, 5676]) también conocido como el </a:t>
            </a:r>
            <a:r>
              <a:rPr lang="es-ES" sz="2600" dirty="0" err="1" smtClean="0"/>
              <a:t>Leshem</a:t>
            </a:r>
            <a:r>
              <a:rPr lang="es-ES" sz="2600" dirty="0" smtClean="0"/>
              <a:t> o Baal </a:t>
            </a:r>
            <a:r>
              <a:rPr lang="es-ES" sz="2600" dirty="0" err="1" smtClean="0"/>
              <a:t>HaLeshem</a:t>
            </a:r>
            <a:r>
              <a:rPr lang="es-ES" sz="2600" dirty="0" smtClean="0"/>
              <a:t>, fue un famoso cabalista, que nació en Šiauliai, Lituania y luego se mudó a Palestina.</a:t>
            </a:r>
          </a:p>
          <a:p>
            <a:r>
              <a:rPr lang="es-ES" sz="2600" dirty="0" smtClean="0"/>
              <a:t>Dicen en el comienzo de </a:t>
            </a:r>
            <a:r>
              <a:rPr lang="es-ES" sz="2600" dirty="0" err="1" smtClean="0"/>
              <a:t>Mesejet</a:t>
            </a:r>
            <a:r>
              <a:rPr lang="es-ES" sz="2600" dirty="0" smtClean="0"/>
              <a:t> </a:t>
            </a:r>
            <a:r>
              <a:rPr lang="es-ES" sz="2600" dirty="0" err="1" smtClean="0"/>
              <a:t>Atzilut</a:t>
            </a:r>
            <a:r>
              <a:rPr lang="es-ES" sz="2600" dirty="0" smtClean="0"/>
              <a:t> [texto de la Cabalá]: Eliahu Yosef abrió, "Está escrito, 'El secreto de Dios es para aquellos que le temen'. (Salmos 25:14)</a:t>
            </a:r>
            <a:endParaRPr sz="2600"/>
          </a:p>
        </p:txBody>
      </p:sp>
    </p:spTree>
  </p:cSld>
  <p:clrMapOvr>
    <a:masterClrMapping/>
  </p:clrMapOvr>
  <p:transition advTm="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600" b="1" dirty="0" err="1" smtClean="0"/>
              <a:t>Leshem</a:t>
            </a:r>
            <a:r>
              <a:rPr lang="es-ES" sz="2600" b="1" dirty="0" smtClean="0"/>
              <a:t> (Rabino Shlomo </a:t>
            </a:r>
            <a:r>
              <a:rPr lang="es-ES" sz="2600" b="1" dirty="0" err="1" smtClean="0"/>
              <a:t>Eliyashiv</a:t>
            </a:r>
            <a:r>
              <a:rPr lang="es-ES" sz="2600" b="1" dirty="0" smtClean="0"/>
              <a:t>)</a:t>
            </a:r>
          </a:p>
          <a:p>
            <a:r>
              <a:rPr lang="es-ES" sz="2600" dirty="0" smtClean="0"/>
              <a:t>Este versículo se refiere a la idea de que incluso si un judío aprende Mishná, Gemará y, sin embargo, no tiene temor [de Dios], en vano chapotea en las grandes aguas [de la Cabalá], todo en lo que él trabaja es en vano. </a:t>
            </a:r>
          </a:p>
          <a:p>
            <a:r>
              <a:rPr lang="es-ES" sz="2600" dirty="0" smtClean="0"/>
              <a:t>Y cada uno que es Temeroso de Dios [debería] perseguir activamente los aspectos ocultos [de la Torá], que son la esencia de la sabiduría y el conocimiento, es decir, 'la gloria de Di-s es algo oculto'. (Proverbios 25: 2) </a:t>
            </a:r>
          </a:p>
        </p:txBody>
      </p:sp>
    </p:spTree>
  </p:cSld>
  <p:clrMapOvr>
    <a:masterClrMapping/>
  </p:clrMapOvr>
  <p:transition advTm="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600" b="1" dirty="0" smtClean="0"/>
              <a:t>Abraham Isaac </a:t>
            </a:r>
            <a:r>
              <a:rPr lang="es-ES" sz="2600" b="1" dirty="0" err="1" smtClean="0"/>
              <a:t>Kook</a:t>
            </a:r>
            <a:r>
              <a:rPr lang="es-ES" sz="2600" b="1" dirty="0" smtClean="0"/>
              <a:t> -</a:t>
            </a:r>
            <a:r>
              <a:rPr lang="es-ES" sz="2600" b="1" dirty="0" err="1" smtClean="0"/>
              <a:t>HaRaayah</a:t>
            </a:r>
            <a:endParaRPr lang="es-ES" sz="2600" b="1" dirty="0" smtClean="0"/>
          </a:p>
          <a:p>
            <a:r>
              <a:rPr lang="es-CO" sz="2600" dirty="0" smtClean="0"/>
              <a:t> </a:t>
            </a:r>
            <a:r>
              <a:rPr lang="he-IL" sz="2600" dirty="0" smtClean="0"/>
              <a:t>אברהם יצחק הכהן ןוק</a:t>
            </a:r>
            <a:r>
              <a:rPr lang="es-CO" sz="2600" dirty="0" smtClean="0"/>
              <a:t> </a:t>
            </a:r>
            <a:r>
              <a:rPr lang="he-IL" sz="2600" dirty="0" smtClean="0"/>
              <a:t> </a:t>
            </a:r>
            <a:r>
              <a:rPr lang="es-ES" sz="2600" dirty="0" smtClean="0"/>
              <a:t>Abraham </a:t>
            </a:r>
            <a:r>
              <a:rPr lang="es-ES" sz="2600" dirty="0" err="1" smtClean="0"/>
              <a:t>Yitshak</a:t>
            </a:r>
            <a:r>
              <a:rPr lang="es-ES" sz="2600" dirty="0" smtClean="0"/>
              <a:t> ha-Kohen </a:t>
            </a:r>
            <a:r>
              <a:rPr lang="es-ES" sz="2600" dirty="0" err="1" smtClean="0"/>
              <a:t>Kuk</a:t>
            </a:r>
            <a:r>
              <a:rPr lang="es-ES" sz="2600" dirty="0" smtClean="0"/>
              <a:t>, 8 de septiembre de 1865 - 11 de septiembre de 1935) fue un rabino ortodoxo, el primer rabino </a:t>
            </a:r>
            <a:r>
              <a:rPr lang="es-ES" sz="2600" dirty="0" err="1" smtClean="0"/>
              <a:t>Ashkenazi</a:t>
            </a:r>
            <a:r>
              <a:rPr lang="es-ES" sz="2600" dirty="0" smtClean="0"/>
              <a:t> jefe de la Palestina Obligatoria Británica, el fundador de Yeshiva </a:t>
            </a:r>
            <a:r>
              <a:rPr lang="es-ES" sz="2600" dirty="0" err="1" smtClean="0"/>
              <a:t>Mercaz</a:t>
            </a:r>
            <a:r>
              <a:rPr lang="es-ES" sz="2600" dirty="0" smtClean="0"/>
              <a:t> HaRav </a:t>
            </a:r>
            <a:r>
              <a:rPr lang="es-ES" sz="2600" dirty="0" err="1" smtClean="0"/>
              <a:t>Kook</a:t>
            </a:r>
            <a:r>
              <a:rPr lang="es-ES" sz="2600" dirty="0" smtClean="0"/>
              <a:t> (El Yeshiva Central Universal), Él es conocido por el acrónimo </a:t>
            </a:r>
            <a:r>
              <a:rPr lang="he-IL" sz="2600" dirty="0" smtClean="0"/>
              <a:t>הראיה (</a:t>
            </a:r>
            <a:r>
              <a:rPr lang="es-ES" sz="2600" dirty="0" err="1" smtClean="0"/>
              <a:t>HaRaAYaH</a:t>
            </a:r>
            <a:r>
              <a:rPr lang="es-ES" sz="2600" dirty="0" smtClean="0"/>
              <a:t>), o simplemente como "HaRav". </a:t>
            </a:r>
            <a:endParaRPr sz="2600"/>
          </a:p>
        </p:txBody>
      </p:sp>
    </p:spTree>
  </p:cSld>
  <p:clrMapOvr>
    <a:masterClrMapping/>
  </p:clrMapOvr>
  <p:transition advTm="0"/>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600" b="1" dirty="0" smtClean="0"/>
              <a:t>Abraham Isaac </a:t>
            </a:r>
            <a:r>
              <a:rPr lang="es-ES" sz="2600" b="1" dirty="0" err="1" smtClean="0"/>
              <a:t>Kook</a:t>
            </a:r>
            <a:r>
              <a:rPr lang="es-ES" sz="2600" b="1" dirty="0" smtClean="0"/>
              <a:t> -</a:t>
            </a:r>
            <a:r>
              <a:rPr lang="es-ES" sz="2600" b="1" dirty="0" err="1" smtClean="0"/>
              <a:t>HaRaayah</a:t>
            </a:r>
            <a:endParaRPr lang="es-ES" sz="2600" b="1" dirty="0" smtClean="0"/>
          </a:p>
          <a:p>
            <a:r>
              <a:rPr lang="es-ES" sz="2500" dirty="0" smtClean="0"/>
              <a:t>Debido a la alienación del "secreto de Dios" [es decir Cabalá], las cualidades superiores de las profundidades de la vida Divina se reducen a trivialidades que no penetran en la profundidad del alma. Cuando esto sucede, la fuerza más poderosa falta del alma de la nación e individuo, y el Exilio encuentra el favor esencialmente ... No debemos negar ninguna concepción basada en la rectitud y el temor del Cielo de ninguna forma, solo el aspecto de tal enfoque que desea para negar los misterios y su gran influencia en el espíritu de la nación. </a:t>
            </a:r>
          </a:p>
        </p:txBody>
      </p:sp>
    </p:spTree>
  </p:cSld>
  <p:clrMapOvr>
    <a:masterClrMapping/>
  </p:clrMapOvr>
  <p:transition advTm="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600" b="1" dirty="0" smtClean="0"/>
              <a:t>Abraham Isaac </a:t>
            </a:r>
            <a:r>
              <a:rPr lang="es-ES" sz="2600" b="1" dirty="0" err="1" smtClean="0"/>
              <a:t>Kook</a:t>
            </a:r>
            <a:r>
              <a:rPr lang="es-ES" sz="2600" b="1" dirty="0" smtClean="0"/>
              <a:t> -</a:t>
            </a:r>
            <a:r>
              <a:rPr lang="es-ES" sz="2600" b="1" dirty="0" err="1" smtClean="0"/>
              <a:t>HaRaayah</a:t>
            </a:r>
            <a:endParaRPr lang="es-ES" sz="2600" b="1" dirty="0" smtClean="0"/>
          </a:p>
          <a:p>
            <a:r>
              <a:rPr lang="es-ES" sz="2800" dirty="0" smtClean="0"/>
              <a:t>Esta es una tragedia que debemos combatir con consejo y comprensión, con santidad y valentía. (</a:t>
            </a:r>
            <a:r>
              <a:rPr lang="es-ES" sz="2800" dirty="0" err="1" smtClean="0"/>
              <a:t>Orot</a:t>
            </a:r>
            <a:r>
              <a:rPr lang="es-ES" sz="2800" dirty="0" smtClean="0"/>
              <a:t> 2)</a:t>
            </a:r>
          </a:p>
          <a:p>
            <a:r>
              <a:rPr lang="es-ES" sz="2800" dirty="0" smtClean="0"/>
              <a:t>Ahora, cuando la salvación final es inminente, "la voz de la tórtola se escucha en nuestra tierra, y los capullos se ven en la tierra" (Cantares 2:12), y la demanda de buscar la luz de Dios, de La redención espiritual exaltada, la transmisión a Dios y Su bondad, aumenta y crece. </a:t>
            </a:r>
          </a:p>
        </p:txBody>
      </p:sp>
    </p:spTree>
  </p:cSld>
  <p:clrMapOvr>
    <a:masterClrMapping/>
  </p:clrMapOvr>
  <p:transition advTm="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762000" y="11430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CLASES DE CABALA 1</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600" b="1" dirty="0" smtClean="0"/>
              <a:t>Abraham Isaac </a:t>
            </a:r>
            <a:r>
              <a:rPr lang="es-ES" sz="2600" b="1" dirty="0" err="1" smtClean="0"/>
              <a:t>Kook</a:t>
            </a:r>
            <a:r>
              <a:rPr lang="es-ES" sz="2600" b="1" dirty="0" smtClean="0"/>
              <a:t> -</a:t>
            </a:r>
            <a:r>
              <a:rPr lang="es-ES" sz="2600" b="1" dirty="0" err="1" smtClean="0"/>
              <a:t>HaRaayah</a:t>
            </a:r>
            <a:endParaRPr lang="es-ES" sz="2600" b="1" dirty="0" smtClean="0"/>
          </a:p>
          <a:p>
            <a:r>
              <a:rPr lang="es-ES" sz="2600" dirty="0" smtClean="0"/>
              <a:t>Ahora, los tiempos requieren adquirir la Torá Interior [es decir Kabbalah], con visiones sagradas que no pueden comenzar a escucharse sino por el ascenso del alma y la exaltación de su fuerza a la luz de su vida más elevada y más pura. </a:t>
            </a:r>
          </a:p>
          <a:p>
            <a:r>
              <a:rPr lang="es-ES" sz="2600" dirty="0" smtClean="0"/>
              <a:t>El Zohar, que abre nuevos caminos, abre un sendero en el yermo, un camino en el desierto, y todo su cultivo está listo para abrir las puertas de la Redención.</a:t>
            </a:r>
            <a:endParaRPr sz="2600"/>
          </a:p>
        </p:txBody>
      </p:sp>
    </p:spTree>
  </p:cSld>
  <p:clrMapOvr>
    <a:masterClrMapping/>
  </p:clrMapOvr>
  <p:transition advTm="0"/>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0483"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0484"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0485"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Torah, Talmud, Jewish Concepts, Wikipedia, Kabbalah Online, Zohar, Rambán, Rashí, Maimonides, Bereshit con Rashí, Rabí Shimsom Rafael Hirsch, El Jumash, </a:t>
            </a:r>
            <a:r>
              <a:rPr sz="2000" dirty="0" smtClean="0">
                <a:solidFill>
                  <a:schemeClr val="tx1"/>
                </a:solidFill>
                <a:latin typeface="Calibri" pitchFamily="34" charset="0"/>
              </a:rPr>
              <a:t>Dr. Yael </a:t>
            </a:r>
            <a:r>
              <a:rPr sz="2000" smtClean="0">
                <a:solidFill>
                  <a:schemeClr val="tx1"/>
                </a:solidFill>
                <a:latin typeface="Calibri" pitchFamily="34" charset="0"/>
              </a:rPr>
              <a:t>Ziegler</a:t>
            </a:r>
            <a:r>
              <a:rPr lang="es-CO" sz="2000" dirty="0" smtClean="0">
                <a:solidFill>
                  <a:schemeClr val="tx1"/>
                </a:solidFill>
                <a:latin typeface="Calibri" pitchFamily="34" charset="0"/>
              </a:rPr>
              <a:t>.</a:t>
            </a:r>
          </a:p>
          <a:p>
            <a:pPr eaLnBrk="1" hangingPunct="1">
              <a:lnSpc>
                <a:spcPct val="90000"/>
              </a:lnSpc>
              <a:spcBef>
                <a:spcPts val="500"/>
              </a:spcBef>
            </a:pPr>
            <a:r>
              <a:rPr lang="sv-SE" sz="1000" dirty="0" smtClean="0">
                <a:solidFill>
                  <a:schemeClr val="tx1"/>
                </a:solidFill>
                <a:latin typeface="Calibri" pitchFamily="34" charset="0"/>
              </a:rPr>
              <a:t>http://www.kabbalaonline.org/kabbalah/article_cdo/aid/380639/jewish/The-Need-to-Learn-Kabbalah.htm</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 de Iyar 5778  –  17 Abril, 2018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143653</TotalTime>
  <Words>3772</Words>
  <Application>Microsoft Office PowerPoint</Application>
  <PresentationFormat>Presentación en pantalla (4:3)</PresentationFormat>
  <Paragraphs>249</Paragraphs>
  <Slides>50</Slides>
  <Notes>48</Notes>
  <HiddenSlides>0</HiddenSlides>
  <MMClips>0</MMClips>
  <ScaleCrop>false</ScaleCrop>
  <HeadingPairs>
    <vt:vector size="4" baseType="variant">
      <vt:variant>
        <vt:lpstr>Tema</vt:lpstr>
      </vt:variant>
      <vt:variant>
        <vt:i4>1</vt:i4>
      </vt:variant>
      <vt:variant>
        <vt:lpstr>Títulos de diapositiva</vt:lpstr>
      </vt:variant>
      <vt:variant>
        <vt:i4>50</vt:i4>
      </vt:variant>
    </vt:vector>
  </HeadingPairs>
  <TitlesOfParts>
    <vt:vector size="51" baseType="lpstr">
      <vt:lpstr>Office Theme</vt:lpstr>
      <vt:lpstr> </vt:lpstr>
      <vt:lpstr>LIBRO DE SHEMOT - EXODO</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CLASES DE CABALA 1</vt:lpstr>
      <vt:lpstr>Diapositiva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4078</cp:revision>
  <dcterms:created xsi:type="dcterms:W3CDTF">2013-10-13T19:31:46Z</dcterms:created>
  <dcterms:modified xsi:type="dcterms:W3CDTF">2018-04-20T02:16:29Z</dcterms:modified>
</cp:coreProperties>
</file>