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1395" r:id="rId3"/>
    <p:sldId id="1915" r:id="rId4"/>
    <p:sldId id="2107" r:id="rId5"/>
    <p:sldId id="2108" r:id="rId6"/>
    <p:sldId id="2109" r:id="rId7"/>
    <p:sldId id="2110" r:id="rId8"/>
    <p:sldId id="2111" r:id="rId9"/>
    <p:sldId id="2112" r:id="rId10"/>
    <p:sldId id="2113" r:id="rId11"/>
    <p:sldId id="292"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664" autoAdjust="0"/>
    <p:restoredTop sz="94553" autoAdjust="0"/>
  </p:normalViewPr>
  <p:slideViewPr>
    <p:cSldViewPr>
      <p:cViewPr>
        <p:scale>
          <a:sx n="100" d="100"/>
          <a:sy n="100" d="100"/>
        </p:scale>
        <p:origin x="-528" y="437"/>
      </p:cViewPr>
      <p:guideLst>
        <p:guide orient="horz" pos="2160"/>
        <p:guide pos="2880"/>
      </p:guideLst>
    </p:cSldViewPr>
  </p:slideViewPr>
  <p:outlineViewPr>
    <p:cViewPr>
      <p:scale>
        <a:sx n="33" d="100"/>
        <a:sy n="33" d="100"/>
      </p:scale>
      <p:origin x="53" y="10742"/>
    </p:cViewPr>
  </p:outlineViewPr>
  <p:notesTextViewPr>
    <p:cViewPr>
      <p:scale>
        <a:sx n="100" d="100"/>
        <a:sy n="100" d="100"/>
      </p:scale>
      <p:origin x="0" y="0"/>
    </p:cViewPr>
  </p:notesTextViewPr>
  <p:sorterViewPr>
    <p:cViewPr>
      <p:scale>
        <a:sx n="66" d="100"/>
        <a:sy n="66" d="100"/>
      </p:scale>
      <p:origin x="0" y="1949"/>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CABALA 2</a:t>
            </a:r>
            <a:endParaRPr lang="es-CO" sz="2400" dirty="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Misticismo </a:t>
            </a:r>
            <a:r>
              <a:rPr lang="es-CO" sz="3200" dirty="0" err="1" smtClean="0">
                <a:solidFill>
                  <a:srgbClr val="000000"/>
                </a:solidFill>
                <a:latin typeface="Calibri" pitchFamily="34" charset="0"/>
              </a:rPr>
              <a:t>Judio</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a:t>
            </a:r>
            <a:r>
              <a:rPr lang="es-CO" sz="3200" dirty="0" err="1">
                <a:solidFill>
                  <a:srgbClr val="000000"/>
                </a:solidFill>
                <a:latin typeface="Calibri" pitchFamily="34" charset="0"/>
              </a:rPr>
              <a:t>BaYonah</a:t>
            </a:r>
            <a:endParaRPr lang="es-CO" sz="3200">
              <a:solidFill>
                <a:srgbClr val="000000"/>
              </a:solidFill>
              <a:latin typeface="Calibri" pitchFamily="34" charset="0"/>
            </a:endParaRP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dirty="0" smtClean="0"/>
              <a:t>Para comprender qué es y qué no es Cabalá, debemos conocer primero principios básicos de Toráh.</a:t>
            </a:r>
          </a:p>
          <a:p>
            <a:r>
              <a:rPr lang="es-ES" sz="2600" dirty="0" smtClean="0"/>
              <a:t>Para una mejor comprensión de la Toráh, nuestros Sabios han divido su estudio en 4 Niveles que se nemotécnicamente se les denomina PARDES </a:t>
            </a:r>
            <a:r>
              <a:rPr lang="he-IL" sz="2600" dirty="0" smtClean="0"/>
              <a:t>פרדס</a:t>
            </a:r>
            <a:r>
              <a:rPr lang="es-CO" sz="2600" dirty="0" smtClean="0"/>
              <a:t> </a:t>
            </a:r>
            <a:r>
              <a:rPr lang="es-ES" sz="2600" dirty="0" smtClean="0"/>
              <a:t>:</a:t>
            </a:r>
          </a:p>
          <a:p>
            <a:r>
              <a:rPr lang="es-ES" sz="2600" dirty="0" smtClean="0"/>
              <a:t>P= </a:t>
            </a:r>
            <a:r>
              <a:rPr lang="he-IL" sz="2600" dirty="0" smtClean="0"/>
              <a:t>פ</a:t>
            </a:r>
            <a:r>
              <a:rPr lang="es-CO" sz="2600" dirty="0" smtClean="0"/>
              <a:t> </a:t>
            </a:r>
            <a:r>
              <a:rPr lang="es-ES" sz="2600" dirty="0" smtClean="0"/>
              <a:t>Peshat –significado plano, básico</a:t>
            </a:r>
          </a:p>
          <a:p>
            <a:r>
              <a:rPr lang="es-ES" sz="2600" dirty="0" smtClean="0"/>
              <a:t>R= </a:t>
            </a:r>
            <a:r>
              <a:rPr lang="he-IL" sz="2600" dirty="0" smtClean="0"/>
              <a:t>ר</a:t>
            </a:r>
            <a:r>
              <a:rPr lang="es-CO" sz="2600" dirty="0" smtClean="0"/>
              <a:t> </a:t>
            </a:r>
            <a:r>
              <a:rPr lang="es-ES" sz="2600" dirty="0" smtClean="0"/>
              <a:t>Remes –Significado insinuado</a:t>
            </a:r>
          </a:p>
          <a:p>
            <a:r>
              <a:rPr lang="es-ES" sz="2600" dirty="0" smtClean="0"/>
              <a:t>D= </a:t>
            </a:r>
            <a:r>
              <a:rPr lang="he-IL" sz="2600" dirty="0" smtClean="0"/>
              <a:t>ד</a:t>
            </a:r>
            <a:r>
              <a:rPr lang="es-CO" sz="2600" dirty="0" smtClean="0"/>
              <a:t> </a:t>
            </a:r>
            <a:r>
              <a:rPr lang="es-ES" sz="2600" dirty="0" err="1" smtClean="0"/>
              <a:t>Derash</a:t>
            </a:r>
            <a:r>
              <a:rPr lang="es-ES" sz="2600" dirty="0" smtClean="0"/>
              <a:t> –Significado interpretativo</a:t>
            </a:r>
          </a:p>
          <a:p>
            <a:r>
              <a:rPr lang="es-ES" sz="2600" dirty="0" smtClean="0"/>
              <a:t>S= </a:t>
            </a:r>
            <a:r>
              <a:rPr lang="he-IL" sz="2600" dirty="0" smtClean="0"/>
              <a:t>ס</a:t>
            </a:r>
            <a:r>
              <a:rPr lang="es-CO" sz="2600" dirty="0" smtClean="0"/>
              <a:t> </a:t>
            </a:r>
            <a:r>
              <a:rPr lang="es-ES" sz="2600" dirty="0" smtClean="0"/>
              <a:t>Sod –Secreto –Significado esotérico, místico</a:t>
            </a:r>
          </a:p>
          <a:p>
            <a:endParaRPr lang="es-ES" sz="2800"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Abraham Isaac </a:t>
            </a:r>
            <a:r>
              <a:rPr lang="es-ES" sz="2600" b="1" dirty="0" err="1" smtClean="0"/>
              <a:t>Kook</a:t>
            </a:r>
            <a:r>
              <a:rPr lang="es-ES" sz="2600" b="1" dirty="0" smtClean="0"/>
              <a:t> -</a:t>
            </a:r>
            <a:r>
              <a:rPr lang="es-ES" sz="2600" b="1" dirty="0" err="1" smtClean="0"/>
              <a:t>HaRaayah</a:t>
            </a:r>
            <a:endParaRPr lang="es-ES" sz="2600" b="1" dirty="0" smtClean="0"/>
          </a:p>
          <a:p>
            <a:r>
              <a:rPr lang="es-ES" sz="2600" dirty="0" smtClean="0"/>
              <a:t>Ahora, los tiempos requieren adquirir la Torá Interior [es decir Kabbalah], con visiones sagradas que no pueden comenzar a escucharse sino por el ascenso del alma y la exaltación de su fuerza a la luz de su vida más elevada y más pura. </a:t>
            </a:r>
          </a:p>
          <a:p>
            <a:r>
              <a:rPr lang="es-ES" sz="2600" dirty="0" smtClean="0"/>
              <a:t>El Zohar, que abre nuevos caminos, abre un sendero en el yermo, un camino en el desierto, y todo su cultivo está listo para abrir las puertas de la Redención.</a:t>
            </a:r>
            <a:endParaRPr sz="260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Misticismo Judío</a:t>
            </a:r>
          </a:p>
          <a:p>
            <a:r>
              <a:rPr lang="es-ES" sz="2600" dirty="0" smtClean="0"/>
              <a:t>Misticismo judío: ¿por qué es único?</a:t>
            </a:r>
          </a:p>
          <a:p>
            <a:r>
              <a:rPr lang="es-ES" sz="2600" dirty="0" smtClean="0"/>
              <a:t>Por J. </a:t>
            </a:r>
            <a:r>
              <a:rPr lang="es-ES" sz="2600" dirty="0" err="1" smtClean="0"/>
              <a:t>Immanuel</a:t>
            </a:r>
            <a:r>
              <a:rPr lang="es-ES" sz="2600" dirty="0" smtClean="0"/>
              <a:t> </a:t>
            </a:r>
            <a:r>
              <a:rPr lang="es-ES" sz="2600" dirty="0" err="1" smtClean="0"/>
              <a:t>Schochet</a:t>
            </a:r>
            <a:endParaRPr lang="es-ES" sz="2600" dirty="0" smtClean="0"/>
          </a:p>
          <a:p>
            <a:r>
              <a:rPr lang="es-ES" sz="2600" dirty="0" smtClean="0"/>
              <a:t>El misticismo judío (Kabbalah) se basa en la revelación pública en el Sinaí, cuando la Torá fue entregada a Israel. El evento histórico de Sinaí da fe de la fuente divina y la naturaleza de la Torá y el misticismo judío. La Torá, a su vez, sirve como criterio exclusivo para cualquier reclamo y enseñanza posterior.</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Misticismo Judío</a:t>
            </a:r>
          </a:p>
          <a:p>
            <a:r>
              <a:rPr lang="es-ES" sz="2600" dirty="0" smtClean="0"/>
              <a:t>El misticismo judío auténtico es una parte integral de la Torá, y la Torá determina lo que es el auténtico misticismo judío.</a:t>
            </a:r>
          </a:p>
          <a:p>
            <a:r>
              <a:rPr lang="es-ES" sz="2600" dirty="0" smtClean="0"/>
              <a:t>El término general para el misticismo judío es "Cábala". "Kabbalah" significa "tradición". La Cabalá no es un compuesto de ideas personales. No es una colección de informes de lo que varios sabios y santos tenían que decir sobre el significado de la vida y los valores últimos, basados ​​en sus experiencias o visiones místicas. No es un sistema nacido en el vacío.</a:t>
            </a:r>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Misticismo Judío</a:t>
            </a:r>
          </a:p>
          <a:p>
            <a:r>
              <a:rPr lang="es-ES" sz="2600" dirty="0" smtClean="0"/>
              <a:t>La Cabalá y sus enseñanzas, no menos que la Ley judía, son una parte integral de la Torá. </a:t>
            </a:r>
          </a:p>
          <a:p>
            <a:r>
              <a:rPr lang="es-ES" sz="2600" dirty="0" smtClean="0"/>
              <a:t>Se remontan a las raíces históricas del Sinaí, parte integrante de "Moisés recibió la Torá del Sinaí y la transmitió ...".</a:t>
            </a:r>
          </a:p>
          <a:p>
            <a:r>
              <a:rPr lang="es-ES" sz="2600" dirty="0" smtClean="0"/>
              <a:t>Para estar seguros, en varios trabajos de la Cabalá uno puede encontrar informes de experiencias místicas, visiones, lo sobrenatural, todas esas cosas y más que normalmente vinculamos con el misticismo. </a:t>
            </a:r>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Misticismo Judío</a:t>
            </a:r>
          </a:p>
          <a:p>
            <a:r>
              <a:rPr lang="es-ES" sz="2600" dirty="0" smtClean="0"/>
              <a:t>Están allí, pero no son la esencia o ni siquiera una parte importante de la Cabalá. </a:t>
            </a:r>
          </a:p>
          <a:p>
            <a:r>
              <a:rPr lang="es-ES" sz="2600" dirty="0" smtClean="0"/>
              <a:t>En el mejor de los casos, son efectos, posibilidades de efectos potenciales que pueden acompañar a la vida de un místico. </a:t>
            </a:r>
          </a:p>
          <a:p>
            <a:r>
              <a:rPr lang="es-ES" sz="2600" dirty="0" smtClean="0"/>
              <a:t>El auténtico místico, sin embargo, no tratará de manipular y evitará la interferencia con el orden natural instituido por el Creador.</a:t>
            </a:r>
            <a:endParaRPr sz="260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Misticismo Judío</a:t>
            </a:r>
          </a:p>
          <a:p>
            <a:r>
              <a:rPr lang="es-ES" sz="2600" dirty="0" smtClean="0"/>
              <a:t>El auténtico místico busca el conocimiento, la comprensión. </a:t>
            </a:r>
          </a:p>
          <a:p>
            <a:r>
              <a:rPr lang="es-ES" sz="2600" dirty="0" smtClean="0"/>
              <a:t>Él quiere "Conocer el Di-s de tu padre", para cumplir el precepto de "Conocerás este día y considerarás en tu corazón que Di-s Él es Di-s en el Cielo arriba y sobre la tierra abajo - hay nada más." </a:t>
            </a:r>
          </a:p>
          <a:p>
            <a:r>
              <a:rPr lang="es-ES" sz="2600" dirty="0" smtClean="0"/>
              <a:t>Él busca comprender y entender este axioma no solo como una afirmación intelectual de la verdad, sino como una realidad viviente dentro de los límites de su capacidad, </a:t>
            </a:r>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2</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Misticismo Judío</a:t>
            </a:r>
          </a:p>
          <a:p>
            <a:r>
              <a:rPr lang="es-ES" sz="2600" dirty="0" smtClean="0"/>
              <a:t>De esta manera se irá percibiendo profundamente la omnipresencia literal de Di-s, con una5comprensión y conocimiento penetrantes, tanto como sea posible.</a:t>
            </a:r>
          </a:p>
          <a:p>
            <a:r>
              <a:rPr lang="es-ES" sz="2600" dirty="0" smtClean="0"/>
              <a:t>La Kabbalah es teología en el sentido más amplio, incluida la ontología, la cosmogonía y la cosmología. No es una filosofía especulativa basada en la visión humana ni teorías derivadas del razonamiento humano. Es un estudio, por así decirlo, de la Divinidad y de la relación entre Di-s y Su Creación, basada en las premisas de la verdad revelada.</a:t>
            </a:r>
            <a:endParaRPr sz="260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Torah, Talmud, Jewish Concepts, Wikipedia, Kabbalah Online, Zohar, Rambán, Rashí, Maimonides, Bereshit con Rashí, Rabí Shimsom Rafael Hirsch, El Jumash, </a:t>
            </a:r>
            <a:r>
              <a:rPr sz="2000" dirty="0" smtClean="0">
                <a:solidFill>
                  <a:schemeClr val="tx1"/>
                </a:solidFill>
                <a:latin typeface="Calibri" pitchFamily="34" charset="0"/>
              </a:rPr>
              <a:t>Dr. Yael </a:t>
            </a:r>
            <a:r>
              <a:rPr sz="2000" smtClean="0">
                <a:solidFill>
                  <a:schemeClr val="tx1"/>
                </a:solidFill>
                <a:latin typeface="Calibri" pitchFamily="34" charset="0"/>
              </a:rPr>
              <a:t>Ziegler</a:t>
            </a:r>
            <a:r>
              <a:rPr lang="es-CO" sz="2000" dirty="0" smtClean="0">
                <a:solidFill>
                  <a:schemeClr val="tx1"/>
                </a:solidFill>
                <a:latin typeface="Calibri" pitchFamily="34" charset="0"/>
              </a:rPr>
              <a:t>.</a:t>
            </a:r>
          </a:p>
          <a:p>
            <a:pPr eaLnBrk="1" hangingPunct="1">
              <a:lnSpc>
                <a:spcPct val="90000"/>
              </a:lnSpc>
              <a:spcBef>
                <a:spcPts val="500"/>
              </a:spcBef>
            </a:pPr>
            <a:r>
              <a:rPr lang="sv-SE" sz="1000" dirty="0" smtClean="0">
                <a:solidFill>
                  <a:schemeClr val="tx1"/>
                </a:solidFill>
                <a:latin typeface="Calibri" pitchFamily="34" charset="0"/>
              </a:rPr>
              <a:t>https://www.chabad.org/kabbalah/article_cdo/aid/380714/jewish/Contemplative-and-Practical-Kabbalah.htm</a:t>
            </a: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9 de Iyar 5778  –  24 Abril, 2018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144099</TotalTime>
  <Words>802</Words>
  <Application>Microsoft Office PowerPoint</Application>
  <PresentationFormat>Presentación en pantalla (4:3)</PresentationFormat>
  <Paragraphs>62</Paragraphs>
  <Slides>11</Slides>
  <Notes>9</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vt:lpstr>
      <vt:lpstr>CLASES DE CABALA 2</vt:lpstr>
      <vt:lpstr>CLASES DE CABALA 2</vt:lpstr>
      <vt:lpstr>CLASES DE CABALA 2</vt:lpstr>
      <vt:lpstr>CLASES DE CABALA 2</vt:lpstr>
      <vt:lpstr>CLASES DE CABALA 2</vt:lpstr>
      <vt:lpstr>CLASES DE CABALA 2</vt:lpstr>
      <vt:lpstr>CLASES DE CABALA 2</vt:lpstr>
      <vt:lpstr>CLASES DE CABALA 2</vt:lpstr>
      <vt:lpstr>CLASES DE CABALA 2</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4102</cp:revision>
  <dcterms:created xsi:type="dcterms:W3CDTF">2013-10-13T19:31:46Z</dcterms:created>
  <dcterms:modified xsi:type="dcterms:W3CDTF">2018-04-27T14:32:58Z</dcterms:modified>
</cp:coreProperties>
</file>