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258" r:id="rId3"/>
    <p:sldId id="257" r:id="rId4"/>
    <p:sldId id="442" r:id="rId5"/>
    <p:sldId id="487" r:id="rId6"/>
    <p:sldId id="451" r:id="rId7"/>
    <p:sldId id="470" r:id="rId8"/>
    <p:sldId id="549" r:id="rId9"/>
    <p:sldId id="568" r:id="rId10"/>
    <p:sldId id="569" r:id="rId11"/>
    <p:sldId id="570" r:id="rId12"/>
    <p:sldId id="571" r:id="rId13"/>
    <p:sldId id="572" r:id="rId14"/>
    <p:sldId id="573" r:id="rId15"/>
    <p:sldId id="574" r:id="rId16"/>
    <p:sldId id="575" r:id="rId17"/>
    <p:sldId id="576" r:id="rId18"/>
    <p:sldId id="577" r:id="rId19"/>
    <p:sldId id="578" r:id="rId20"/>
    <p:sldId id="579" r:id="rId21"/>
    <p:sldId id="580" r:id="rId22"/>
    <p:sldId id="581" r:id="rId23"/>
    <p:sldId id="582" r:id="rId24"/>
    <p:sldId id="583" r:id="rId25"/>
    <p:sldId id="584" r:id="rId26"/>
    <p:sldId id="585" r:id="rId27"/>
    <p:sldId id="586" r:id="rId28"/>
    <p:sldId id="587" r:id="rId29"/>
    <p:sldId id="588" r:id="rId30"/>
    <p:sldId id="589" r:id="rId31"/>
    <p:sldId id="590" r:id="rId32"/>
    <p:sldId id="591" r:id="rId33"/>
    <p:sldId id="592" r:id="rId34"/>
    <p:sldId id="552" r:id="rId35"/>
    <p:sldId id="506" r:id="rId36"/>
    <p:sldId id="543" r:id="rId37"/>
    <p:sldId id="306" r:id="rId3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6" autoAdjust="0"/>
    <p:restoredTop sz="94660"/>
  </p:normalViewPr>
  <p:slideViewPr>
    <p:cSldViewPr snapToGrid="0">
      <p:cViewPr varScale="1">
        <p:scale>
          <a:sx n="60" d="100"/>
          <a:sy n="60" d="100"/>
        </p:scale>
        <p:origin x="-8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halomhaverim.org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>
                <a:latin typeface="Bookman Old Style" pitchFamily="18" charset="0"/>
              </a:rPr>
              <a:t>CLASES DE KABALÁH </a:t>
            </a:r>
            <a:r>
              <a:rPr lang="es-CO" sz="3200" dirty="0" smtClean="0">
                <a:latin typeface="Bookman Old Style" pitchFamily="18" charset="0"/>
              </a:rPr>
              <a:t>20</a:t>
            </a:r>
            <a:endParaRPr lang="es-CO" sz="3200" dirty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Los Mundos y las Emanaciones</a:t>
            </a:r>
            <a:endParaRPr lang="es-CO" sz="2800" b="1" dirty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comprender qué es y qué no es Cabalá, debemos conocer primero principios básicos de Toráh.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una mejor comprensión de la Toráh, nuestros Sabios han divido su estudio en 4 Niveles que  nemotécnicamente se les denomina PARDES פרדס :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P= פ Peshat –significado plano, básico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R= ר Remes –Significado insinuado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D= ד Derash –Significado interpretativo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S= ס Sod –Secreto –Significado esotérico, místico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1651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21A8258-D454-4FF9-92C2-61A157BE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420" y="0"/>
            <a:ext cx="32011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>
                <a:latin typeface="Bookman Old Style" pitchFamily="18" charset="0"/>
                <a:ea typeface="Adobe Myungjo Std M" panose="02020600000000000000" pitchFamily="18" charset="-128"/>
              </a:rPr>
              <a:t>LOS NIVELES DE CONCIENCIA DEL ALMA</a:t>
            </a:r>
          </a:p>
          <a:p>
            <a:r>
              <a:rPr lang="es-ES" sz="18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fuentes</a:t>
            </a:r>
            <a:endParaRPr lang="es-ES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Asiyá es el mundo de la fisicalidad;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Yetzirá, el mundo de las emociones;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Beriyá, el mundo del intelecto;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Atzilut, el mundo del espíritu; y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Adam Kadmón, la fuente primordial.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Aunque damos diferentes nombres a los mundos, en realidad no están separados el uno del otro.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 smtClean="0">
                <a:latin typeface="Bookman Old Style" pitchFamily="18" charset="0"/>
                <a:ea typeface="Adobe Myungjo Std M" panose="02020600000000000000" pitchFamily="18" charset="-128"/>
              </a:rPr>
              <a:t>CAOS Y LO PRIMORDIAL</a:t>
            </a:r>
            <a:endParaRPr lang="es-ES" sz="1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teoría se basa en tres conceptos: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Tzimtzum (“contracción” o “retirada”)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Shevirat ha-kelim ("ruptura de los vasos") y 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Tiqún ("restauración").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698BC4-50B6-49FC-A656-9F4E6B1C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56F9A0-5DA8-45C7-B818-0D9CFD339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D608F40-9E4C-4F29-9204-D53DE0FCE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23" y="0"/>
            <a:ext cx="7180953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636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sz="3000" dirty="0" smtClean="0">
                <a:latin typeface="Book Antiqua" pitchFamily="18" charset="0"/>
              </a:rPr>
              <a:t>Asiyá, el mundo de la acción, es realmente el propósito final de la Creación.</a:t>
            </a:r>
            <a:endParaRPr lang="en-US" sz="3000" dirty="0" smtClean="0">
              <a:latin typeface="Book Antiqua" pitchFamily="18" charset="0"/>
            </a:endParaRPr>
          </a:p>
          <a:p>
            <a:r>
              <a:rPr lang="es-MX" sz="3000" dirty="0" smtClean="0">
                <a:latin typeface="Book Antiqua" pitchFamily="18" charset="0"/>
              </a:rPr>
              <a:t>La característica más limitante de todas es la limitación del tiempo. </a:t>
            </a:r>
          </a:p>
          <a:p>
            <a:r>
              <a:rPr lang="es-MX" sz="3000" dirty="0" smtClean="0">
                <a:latin typeface="Book Antiqua" pitchFamily="18" charset="0"/>
              </a:rPr>
              <a:t>La limitación del tiempo significa que un objeto no puede estar en dos lugares diferentes simultáneamente.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</a:rPr>
              <a:t>Entiende </a:t>
            </a:r>
            <a:r>
              <a:rPr lang="es-ES" sz="2800" dirty="0" smtClean="0">
                <a:latin typeface="Book Antiqua" pitchFamily="18" charset="0"/>
              </a:rPr>
              <a:t>las sefirot en el contexto de los mundos.</a:t>
            </a:r>
          </a:p>
          <a:p>
            <a:r>
              <a:rPr lang="es-ES" sz="2800" dirty="0" smtClean="0">
                <a:latin typeface="Book Antiqua" pitchFamily="18" charset="0"/>
              </a:rPr>
              <a:t>Todos los mundos son el resultado de una constricción y disminución de la Luz Infinita (el Ohr Ein Sof), y están, en un grado u otro, limitados y definidos. </a:t>
            </a:r>
            <a:endParaRPr lang="es-ES" sz="2800" dirty="0" smtClean="0">
              <a:latin typeface="Book Antiqua" pitchFamily="18" charset="0"/>
            </a:endParaRPr>
          </a:p>
          <a:p>
            <a:r>
              <a:rPr lang="es-ES" sz="2800" dirty="0" smtClean="0">
                <a:latin typeface="Book Antiqua" pitchFamily="18" charset="0"/>
              </a:rPr>
              <a:t>Es </a:t>
            </a:r>
            <a:r>
              <a:rPr lang="es-ES" sz="2800" dirty="0" smtClean="0">
                <a:latin typeface="Book Antiqua" pitchFamily="18" charset="0"/>
              </a:rPr>
              <a:t>decir, la revelación de Di-s es más o menos limitada, según el mundo al que se haga referencia. </a:t>
            </a:r>
            <a:endParaRPr lang="es-ES" sz="28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</a:rPr>
              <a:t>Por </a:t>
            </a:r>
            <a:r>
              <a:rPr lang="es-ES" sz="2800" dirty="0" smtClean="0">
                <a:latin typeface="Book Antiqua" pitchFamily="18" charset="0"/>
              </a:rPr>
              <a:t>lo tanto, la palabra para "mundo" en hebreo, "olam", está relacionada etimológicamente con la palabra "he'elem", que significa ocultación, que se refiere a la ocultación de la Luz Infinita de Di-s. </a:t>
            </a:r>
            <a:endParaRPr lang="es-ES" sz="2800" dirty="0" smtClean="0">
              <a:latin typeface="Book Antiqua" pitchFamily="18" charset="0"/>
            </a:endParaRPr>
          </a:p>
          <a:p>
            <a:r>
              <a:rPr lang="es-ES" sz="2800" dirty="0" smtClean="0">
                <a:latin typeface="Book Antiqua" pitchFamily="18" charset="0"/>
              </a:rPr>
              <a:t>Cuál es la base?</a:t>
            </a:r>
          </a:p>
          <a:p>
            <a:r>
              <a:rPr lang="es-ES" sz="2800" dirty="0" smtClean="0">
                <a:latin typeface="Book Antiqua" pitchFamily="18" charset="0"/>
              </a:rPr>
              <a:t>En el Tratado Bahir, de Rabi Nehunia Ben Hakaná esta escrito:</a:t>
            </a:r>
            <a:endParaRPr lang="es-ES" sz="28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</a:rPr>
              <a:t>Rabi Bun dijo: Cuál es el significado del verso: ‘Desde la eternidad [me-</a:t>
            </a:r>
            <a:r>
              <a:rPr lang="es-ES" sz="2800" dirty="0" err="1" smtClean="0">
                <a:latin typeface="Book Antiqua" pitchFamily="18" charset="0"/>
              </a:rPr>
              <a:t>olam</a:t>
            </a:r>
            <a:r>
              <a:rPr lang="es-ES" sz="2800" dirty="0" smtClean="0">
                <a:latin typeface="Book Antiqua" pitchFamily="18" charset="0"/>
              </a:rPr>
              <a:t>] fui constituida, desde los orígenes, antes que la tierra fuese’ (Pro. 8:23).</a:t>
            </a:r>
          </a:p>
          <a:p>
            <a:r>
              <a:rPr lang="es-ES" sz="2800" dirty="0" smtClean="0">
                <a:latin typeface="Book Antiqua" pitchFamily="18" charset="0"/>
              </a:rPr>
              <a:t>Cuál es el significado ‘Desde la eternidad’ [Me-</a:t>
            </a:r>
            <a:r>
              <a:rPr lang="es-ES" sz="2800" dirty="0" err="1" smtClean="0">
                <a:latin typeface="Book Antiqua" pitchFamily="18" charset="0"/>
              </a:rPr>
              <a:t>Olam</a:t>
            </a:r>
            <a:r>
              <a:rPr lang="es-ES" sz="2800" dirty="0" smtClean="0">
                <a:latin typeface="Book Antiqua" pitchFamily="18" charset="0"/>
              </a:rPr>
              <a:t>] Esto significa que debe ser escondido [He-</a:t>
            </a:r>
            <a:r>
              <a:rPr lang="es-ES" sz="2800" dirty="0" err="1" smtClean="0">
                <a:latin typeface="Book Antiqua" pitchFamily="18" charset="0"/>
              </a:rPr>
              <a:t>Elam</a:t>
            </a:r>
            <a:r>
              <a:rPr lang="es-ES" sz="2800" dirty="0" smtClean="0">
                <a:latin typeface="Book Antiqua" pitchFamily="18" charset="0"/>
              </a:rPr>
              <a:t>] del mundo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</a:rPr>
              <a:t>En </a:t>
            </a:r>
            <a:r>
              <a:rPr lang="es-ES" sz="2800" dirty="0" smtClean="0">
                <a:latin typeface="Book Antiqua" pitchFamily="18" charset="0"/>
              </a:rPr>
              <a:t>los mundos superiores, la Luz Infinita se revela más, y en los mundos inferiores, la Luz Infinita se revela menos.</a:t>
            </a:r>
          </a:p>
          <a:p>
            <a:r>
              <a:rPr lang="es-ES" sz="2800" dirty="0" smtClean="0">
                <a:latin typeface="Book Antiqua" pitchFamily="18" charset="0"/>
              </a:rPr>
              <a:t>La </a:t>
            </a:r>
            <a:r>
              <a:rPr lang="es-ES" sz="2800" dirty="0" smtClean="0">
                <a:latin typeface="Book Antiqua" pitchFamily="18" charset="0"/>
              </a:rPr>
              <a:t>luz se revela en cada mundo por lo que </a:t>
            </a:r>
            <a:r>
              <a:rPr lang="es-ES" sz="2800" dirty="0" smtClean="0">
                <a:latin typeface="Book Antiqua" pitchFamily="18" charset="0"/>
              </a:rPr>
              <a:t>Kabalá </a:t>
            </a:r>
            <a:r>
              <a:rPr lang="es-ES" sz="2800" dirty="0" smtClean="0">
                <a:latin typeface="Book Antiqua" pitchFamily="18" charset="0"/>
              </a:rPr>
              <a:t>llama las sefirot. </a:t>
            </a:r>
            <a:endParaRPr lang="es-ES" sz="2800" dirty="0" smtClean="0">
              <a:latin typeface="Book Antiqua" pitchFamily="18" charset="0"/>
            </a:endParaRPr>
          </a:p>
          <a:p>
            <a:r>
              <a:rPr lang="es-ES" sz="2800" dirty="0" smtClean="0">
                <a:latin typeface="Book Antiqua" pitchFamily="18" charset="0"/>
              </a:rPr>
              <a:t>Estas </a:t>
            </a:r>
            <a:r>
              <a:rPr lang="es-ES" sz="2800" dirty="0" smtClean="0">
                <a:latin typeface="Book Antiqua" pitchFamily="18" charset="0"/>
              </a:rPr>
              <a:t>son emanaciones divinas por medio de las cuales Di-s se revela al hombre y por las cuales conduce los mundos, </a:t>
            </a:r>
            <a:endParaRPr lang="es-ES" sz="28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</a:rPr>
              <a:t>Así es como </a:t>
            </a:r>
            <a:r>
              <a:rPr lang="es-ES" sz="2800" dirty="0" smtClean="0">
                <a:latin typeface="Book Antiqua" pitchFamily="18" charset="0"/>
              </a:rPr>
              <a:t>lo indica la introducción al Zohar: "Tú eres el que produce diez ... sefirot</a:t>
            </a:r>
            <a:r>
              <a:rPr lang="es-ES" sz="2800" dirty="0" smtClean="0">
                <a:latin typeface="Book Antiqua" pitchFamily="18" charset="0"/>
              </a:rPr>
              <a:t>".</a:t>
            </a: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Las sefirot no son entidades distintas o intermediarias, lo que podría implicar dualidad o pluralidad en la Luz Infinita o en Di-s.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Muy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por el contrario, no son más que varias fases y niveles de lo que Di-s se revela al hombre.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Así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en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Séfer Yetzirá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las sefirot son llamadas </a:t>
            </a:r>
            <a:r>
              <a:rPr lang="es-ES" sz="2800" dirty="0" err="1" smtClean="0">
                <a:latin typeface="Book Antiqua" pitchFamily="18" charset="0"/>
                <a:ea typeface="Adobe Myungjo Std M" panose="02020600000000000000" pitchFamily="18" charset="-128"/>
              </a:rPr>
              <a:t>bli-mah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"sin sustancia".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Las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sefirot constituyen la estructura interna de cada uno de los mundos, algo así como la forma en que los huesos dan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molde y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forma al cuerpo humano.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Cómo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y hasta qué punto las sefirot revelan la Luz Infinita en cada mundo y le dan a cada mundo particular, a cada plano de la realidad, su carácter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individual? </a:t>
            </a: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Además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las sefirot dan cuenta de las interacciones dinámicas que tienen lugar en cada uno de los mundos.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A pesar de que las sefirot en todos los mundos llevan los mismos nombres, sin embargo, se entiende por sí misma que la calidad y el poder de las sefirot en el mundo elevado de Atzilut, por ejemplo, son de una calidad y poder incomparablemente mayores que los del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mundo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de </a:t>
            </a:r>
            <a:r>
              <a:rPr lang="es-ES" sz="2800" dirty="0" err="1" smtClean="0">
                <a:latin typeface="Book Antiqua" pitchFamily="18" charset="0"/>
                <a:ea typeface="Adobe Myungjo Std M" panose="02020600000000000000" pitchFamily="18" charset="-128"/>
              </a:rPr>
              <a:t>Asiya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Por qué?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Porque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en el mundo de Atzilut la Luz Infinita se revela a través de las sefirot en mucho mayor grado y de una manera mucho más elevada que en cualquiera de los mundos que se encuentran debajo.</a:t>
            </a: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El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origen de la palabra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"sefirá"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 explica de cuatro maneras en los textos clásicos,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Cada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una de estas cuatro explicaciones corresponde a las sefirot como existen en cada uno de los cuatro mundos de Atzilut,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Beriyá, Yetzirá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y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Asiyá:</a:t>
            </a: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Con respecto a las sefirot del mundo de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Atzilut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el mundo de la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Emanación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la palabra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sefirá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 explica como derivada de la palabra "</a:t>
            </a:r>
            <a:r>
              <a:rPr lang="es-ES" sz="2800" b="1" dirty="0" err="1" smtClean="0">
                <a:latin typeface="Book Antiqua" pitchFamily="18" charset="0"/>
                <a:ea typeface="Adobe Myungjo Std M" panose="02020600000000000000" pitchFamily="18" charset="-128"/>
              </a:rPr>
              <a:t>sapir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",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diamante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o zafiro en hebreo.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Del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mismo modo que la belleza y el valor de un zafiro están determinados por su claridad y pureza (de la manera perfecta y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pura en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que refleja la luz), las sefirot de Atzilut se caracterizan por la impecabilidad y la pureza con que revelan y manifiestan la Luz Infinita.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Respecto a las sefirot del mundo de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Beriyá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el mundo de la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Creación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la palabra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sefirá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 explica como derivada de la palabra "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sippur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", que significa "historia" en hebreo, como se menciona en el verso de los Salmos, "de los que hablan los cielos (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mesaprim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) la gloria de Di-s ".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Una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buena historia describe un evento de forma clara y sucinta a alguien que no vio el evento por sí mismo, y la persona que escucha la historia puede ver el evento con todos los detalles en su mente.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Sin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embargo, quien escucha una historia experimenta el evento solo de segunda mano.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Obviamente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no es lo mismo que experimentar el evento uno mismo.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Esta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es, por lo tanto, la explicación adecuada de la palabra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sefirá,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tal como se aplica al mundo de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Beriyá,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ya que las sefirot de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Beriyá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no revelan ni manifiestan la Luz Infinita en un grado comparable al de Atzilut. Sólo "cuentan la historia", por así decirlo.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Con respecto a las sefirot del mundo de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Yetzirá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el mundo de la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Formación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la palabra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sefirá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 explica como derivada del mundo "sfor", que significa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borde o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frontera.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Esta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es en gran medida la característica del mundo de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Yetzirá. </a:t>
            </a: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La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luz que desciende al mundo de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Yetzirá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recibe forma y dimensión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.</a:t>
            </a:r>
          </a:p>
          <a:p>
            <a:pPr>
              <a:buNone/>
            </a:pP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En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un sentido espiritual, las fronteras significan una limitación cualitativa.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Esto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significa que en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Yetzirá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la luz está limitada cualitativamente, al igual que las limitaciones naturales del poder de la vista o de la audición en un ser humano están limitadas a un cierto rango de luz física o sonido que una persona puede ver u oír.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Con respecto a las sefirot en el mundo de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Asiyá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el mundo de la 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acción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, la palabra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sefirá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se explica como derivada de la palabra "</a:t>
            </a:r>
            <a:r>
              <a:rPr lang="es-ES" sz="2800" b="1" dirty="0" smtClean="0">
                <a:latin typeface="Book Antiqua" pitchFamily="18" charset="0"/>
                <a:ea typeface="Adobe Myungjo Std M" panose="02020600000000000000" pitchFamily="18" charset="-128"/>
              </a:rPr>
              <a:t>mispar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", que significa número.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Los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números significan una limitación cuantitativa, enfatizando la idea de finitud. 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El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efecto o el poder que tendrá la luz está severamente limitado por su descenso al mundo de </a:t>
            </a:r>
            <a:r>
              <a:rPr lang="es-ES" sz="2800" dirty="0" smtClean="0">
                <a:latin typeface="Book Antiqua" pitchFamily="18" charset="0"/>
                <a:ea typeface="Adobe Myungjo Std M" panose="02020600000000000000" pitchFamily="18" charset="-128"/>
              </a:rPr>
              <a:t>Asiyá.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Aunque acabamos de explicar que las diez sefirot del mundo de Atzilut son muy diferentes de las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Beriyá,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 las diez sefirot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Beriyá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de las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Yetzirá,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etc., sin embargo, en cierto sentido, las sefirot de todos los mundos son similares entre sí. 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La razón de esto es bastante simple. </a:t>
            </a: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Las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diez sefirot del mundo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Asiyá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derivan de las diez sefirot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Yetzirá,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 las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Yetzirá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derivan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Beriyá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 las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Beriyá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de las sefirot de Atzilut. 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En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el lenguaje de la Cábala, se dice que dentro de las diez sefirot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Asiyá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están las diez sefirot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Yetzirá,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 dentro de las sefirot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Yetzirá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están las sefirot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Beriyá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 dentro de las sefirot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Beriyá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están las sefirot de Atzilut, en las cuales se encuentra la Luz del Ein Sof.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Qué más podemos observar sobre este secreto proceso?</a:t>
            </a: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Cada sefirá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individual puede ubicarse en el contexto de cualquiera de los cuatro mundos, solo que en los mundos más elevados las sefirot son más abstractas. 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900" dirty="0" smtClean="0">
                <a:latin typeface="Book Antiqua" pitchFamily="18" charset="0"/>
                <a:ea typeface="Adobe Myungjo Std M" panose="02020600000000000000" pitchFamily="18" charset="-128"/>
              </a:rPr>
              <a:t>Mediante </a:t>
            </a:r>
            <a:r>
              <a:rPr lang="es-ES" sz="2900" dirty="0" smtClean="0">
                <a:latin typeface="Book Antiqua" pitchFamily="18" charset="0"/>
                <a:ea typeface="Adobe Myungjo Std M" panose="02020600000000000000" pitchFamily="18" charset="-128"/>
              </a:rPr>
              <a:t>un proceso de creciente abstracción, profundizando cada vez más en la esencia de estas manifestaciones divinas, uno puede llegar a una mayor comprensión de la estructura interna de los planos cada vez más elevados de la realidad y a la conciencia cada vez mayor de la revelación de sí mismo de Di-s.</a:t>
            </a:r>
            <a:endParaRPr lang="es-ES" sz="29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Las diez sefirot se llaman K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éter, Jojmá, Biná, Jésed, Gevurá, Tiféret, Netzaj, Hod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,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Yesod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Maljut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. 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En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ciertos textos cabalísticos se menciona una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sefirá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adicional, pero en realidad solo hay diez sefirot, no once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Por qué se cuenta </a:t>
            </a:r>
            <a:r>
              <a:rPr lang="es-ES" b="1" dirty="0" smtClean="0">
                <a:latin typeface="Book Antiqua" pitchFamily="18" charset="0"/>
                <a:ea typeface="Adobe Myungjo Std M" panose="02020600000000000000" pitchFamily="18" charset="-128"/>
              </a:rPr>
              <a:t>Daat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 como Sefirá?</a:t>
            </a: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A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veces, sin embargo, K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éter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se cuenta en los diez, y otras veces </a:t>
            </a:r>
            <a:r>
              <a:rPr lang="es-ES" b="1" dirty="0" smtClean="0">
                <a:latin typeface="Book Antiqua" pitchFamily="18" charset="0"/>
                <a:ea typeface="Adobe Myungjo Std M" panose="02020600000000000000" pitchFamily="18" charset="-128"/>
              </a:rPr>
              <a:t>Daat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se cuenta en lugar de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Kéter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, dependiendo de si uno los está mirando desde el punto de vista del Creador o desde el punto de vista de lo creado. 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En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el proceso de creación, en el que las sefirot emanaron desde arriba, es decir, desde Di-s al mundo físico, se cuenta con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Kéter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 no con Daat, ya que es la primera emanación, la manifestación de la Divina Voluntad, el lugar desde el cual todo Otras emanaciones derivan. 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Mundos y Emanaciones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Cuando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el proceso es de abajo hacia arriba (es decir, el hombre se eleva de nivel en nivel en su deseo de unirse a Di-s), el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Daat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se cuenta y no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Kéter, </a:t>
            </a:r>
            <a:r>
              <a:rPr lang="es-ES" dirty="0" smtClean="0">
                <a:latin typeface="Book Antiqua" pitchFamily="18" charset="0"/>
                <a:ea typeface="Adobe Myungjo Std M" panose="02020600000000000000" pitchFamily="18" charset="-128"/>
              </a:rPr>
              <a:t>ya que este último es un nivel tan sublime que generalmente está fuera del alcance de la capacidad del individuo medio para comprender.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Image result for universe and ligh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4220" y="2757949"/>
            <a:ext cx="714375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" y="1135893"/>
            <a:ext cx="9155371" cy="5722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20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Los Kelim que reciben las orot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85060"/>
            <a:ext cx="9144000" cy="31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Jewish 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https://www.kabbalaonline.org/kabbalah/article_cdo/aid/380397/jewish/Action-and-the-Physical.htm https</a:t>
            </a:r>
            <a:r>
              <a:rPr lang="es-CO" sz="1000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://www.rabbidavidcooper.com/cooper-print-index/2010/11/8/2358-five-dimensions-of-the-soul.html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5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YOSEF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14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Jeshvan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5779 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Octubre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23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2018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7823</TotalTime>
  <Words>2300</Words>
  <Application>Microsoft Office PowerPoint</Application>
  <PresentationFormat>Presentación en pantalla (4:3)</PresentationFormat>
  <Paragraphs>178</Paragraphs>
  <Slides>37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Office Theme</vt:lpstr>
      <vt:lpstr> </vt:lpstr>
      <vt:lpstr>CLASES DE KABALÁH 20</vt:lpstr>
      <vt:lpstr>Diapositiva 3</vt:lpstr>
      <vt:lpstr>CLASES DE KABALÁH 20</vt:lpstr>
      <vt:lpstr>CLASES DE KABALÁH 20</vt:lpstr>
      <vt:lpstr>Diapositiva 6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CLASES DE KABALÁH 20</vt:lpstr>
      <vt:lpstr>Diapositiva 35</vt:lpstr>
      <vt:lpstr>CLASES DE KABALÁH 20</vt:lpstr>
      <vt:lpstr>Diapositiva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271</cp:revision>
  <dcterms:modified xsi:type="dcterms:W3CDTF">2018-10-23T23:37:44Z</dcterms:modified>
</cp:coreProperties>
</file>