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8" r:id="rId3"/>
    <p:sldId id="442" r:id="rId4"/>
    <p:sldId id="487" r:id="rId5"/>
    <p:sldId id="451" r:id="rId6"/>
    <p:sldId id="257" r:id="rId7"/>
    <p:sldId id="470" r:id="rId8"/>
    <p:sldId id="554" r:id="rId9"/>
    <p:sldId id="556" r:id="rId10"/>
    <p:sldId id="575" r:id="rId11"/>
    <p:sldId id="576" r:id="rId12"/>
    <p:sldId id="553" r:id="rId13"/>
    <p:sldId id="577" r:id="rId14"/>
    <p:sldId id="555" r:id="rId15"/>
    <p:sldId id="557" r:id="rId16"/>
    <p:sldId id="559" r:id="rId17"/>
    <p:sldId id="560" r:id="rId18"/>
    <p:sldId id="561" r:id="rId19"/>
    <p:sldId id="562" r:id="rId20"/>
    <p:sldId id="563" r:id="rId21"/>
    <p:sldId id="565" r:id="rId22"/>
    <p:sldId id="564" r:id="rId23"/>
    <p:sldId id="566" r:id="rId24"/>
    <p:sldId id="567" r:id="rId25"/>
    <p:sldId id="568" r:id="rId26"/>
    <p:sldId id="570" r:id="rId27"/>
    <p:sldId id="571" r:id="rId28"/>
    <p:sldId id="572" r:id="rId29"/>
    <p:sldId id="573" r:id="rId30"/>
    <p:sldId id="574" r:id="rId31"/>
    <p:sldId id="569" r:id="rId32"/>
    <p:sldId id="552" r:id="rId33"/>
    <p:sldId id="506" r:id="rId34"/>
    <p:sldId id="543" r:id="rId35"/>
    <p:sldId id="306" r:id="rId3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6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1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trongsnumbers.com/hebrew/3764.htm" TargetMode="External"/><Relationship Id="rId13" Type="http://schemas.openxmlformats.org/officeDocument/2006/relationships/hyperlink" Target="https://strongsnumbers.com/hebrew/3831.htm" TargetMode="External"/><Relationship Id="rId18" Type="http://schemas.openxmlformats.org/officeDocument/2006/relationships/hyperlink" Target="https://strongsnumbers.com/hebrew/6015.htm" TargetMode="External"/><Relationship Id="rId3" Type="http://schemas.openxmlformats.org/officeDocument/2006/relationships/image" Target="../media/image1.png"/><Relationship Id="rId21" Type="http://schemas.openxmlformats.org/officeDocument/2006/relationships/hyperlink" Target="https://strongsnumbers.com/hebrew/5135.htm" TargetMode="External"/><Relationship Id="rId7" Type="http://schemas.openxmlformats.org/officeDocument/2006/relationships/hyperlink" Target="https://strongsnumbers.com/hebrew/1768.htm" TargetMode="External"/><Relationship Id="rId12" Type="http://schemas.openxmlformats.org/officeDocument/2006/relationships/hyperlink" Target="https://strongsnumbers.com/hebrew/3488.htm" TargetMode="External"/><Relationship Id="rId17" Type="http://schemas.openxmlformats.org/officeDocument/2006/relationships/hyperlink" Target="https://strongsnumbers.com/hebrew/7217.htm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https://strongsnumbers.com/hebrew/8177.htm" TargetMode="External"/><Relationship Id="rId20" Type="http://schemas.openxmlformats.org/officeDocument/2006/relationships/hyperlink" Target="https://strongsnumbers.com/hebrew/7631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rongsnumbers.com/hebrew/5705.htm" TargetMode="External"/><Relationship Id="rId11" Type="http://schemas.openxmlformats.org/officeDocument/2006/relationships/hyperlink" Target="https://strongsnumbers.com/hebrew/3118.htm" TargetMode="External"/><Relationship Id="rId5" Type="http://schemas.openxmlformats.org/officeDocument/2006/relationships/hyperlink" Target="https://strongsnumbers.com/hebrew/1934.htm" TargetMode="External"/><Relationship Id="rId15" Type="http://schemas.openxmlformats.org/officeDocument/2006/relationships/hyperlink" Target="https://strongsnumbers.com/hebrew/2358.htm" TargetMode="External"/><Relationship Id="rId23" Type="http://schemas.openxmlformats.org/officeDocument/2006/relationships/hyperlink" Target="https://strongsnumbers.com/hebrew/1815.htm" TargetMode="External"/><Relationship Id="rId10" Type="http://schemas.openxmlformats.org/officeDocument/2006/relationships/hyperlink" Target="https://strongsnumbers.com/hebrew/6268.htm" TargetMode="External"/><Relationship Id="rId19" Type="http://schemas.openxmlformats.org/officeDocument/2006/relationships/hyperlink" Target="https://strongsnumbers.com/hebrew/5343.htm" TargetMode="External"/><Relationship Id="rId4" Type="http://schemas.openxmlformats.org/officeDocument/2006/relationships/hyperlink" Target="https://strongsnumbers.com/hebrew/2370.htm" TargetMode="External"/><Relationship Id="rId9" Type="http://schemas.openxmlformats.org/officeDocument/2006/relationships/hyperlink" Target="https://strongsnumbers.com/hebrew/7412.htm" TargetMode="External"/><Relationship Id="rId14" Type="http://schemas.openxmlformats.org/officeDocument/2006/relationships/hyperlink" Target="https://strongsnumbers.com/hebrew/8517.htm" TargetMode="External"/><Relationship Id="rId22" Type="http://schemas.openxmlformats.org/officeDocument/2006/relationships/hyperlink" Target="https://strongsnumbers.com/hebrew/1535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halomhaverim.or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>
                <a:latin typeface="Bookman Old Style" pitchFamily="18" charset="0"/>
              </a:rPr>
              <a:t>CLASES DE KABALÁH </a:t>
            </a:r>
            <a:r>
              <a:rPr lang="es-CO" sz="3200" dirty="0" smtClean="0">
                <a:latin typeface="Bookman Old Style" pitchFamily="18" charset="0"/>
              </a:rPr>
              <a:t>21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Sefirá Kéter </a:t>
            </a:r>
            <a:endParaRPr lang="es-CO" sz="2800" b="1" dirty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פרדס :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D= ד Derash –Significado interpretativo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>
                <a:latin typeface="Bookman Old Style" pitchFamily="18" charset="0"/>
                <a:ea typeface="Adobe Myungjo Std M" panose="02020600000000000000" pitchFamily="18" charset="-128"/>
              </a:rPr>
              <a:t>LOS NIVELES DE CONCIENCIA DEL ALMA</a:t>
            </a:r>
          </a:p>
          <a:p>
            <a:r>
              <a:rPr lang="es-ES" sz="18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fuentes</a:t>
            </a:r>
            <a:endParaRPr lang="es-ES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Asiyá es el mundo de la fisicalidad;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Yetzirá, el mundo de las emociones;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Beriyá, el mundo del intelecto;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Atzilut, el mundo del espíritu; y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Adam Kadmón, la fuente primordial.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Aunque damos diferentes nombres a los mundos, en realidad no están separados el uno del otro.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 smtClean="0">
                <a:latin typeface="Bookman Old Style" pitchFamily="18" charset="0"/>
                <a:ea typeface="Adobe Myungjo Std M" panose="02020600000000000000" pitchFamily="18" charset="-128"/>
              </a:rPr>
              <a:t>CAOS Y LO PRIMORDIAL</a:t>
            </a:r>
            <a:endParaRPr lang="es-ES" sz="1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teoría se basa en tres conceptos: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Tzimtzum (“contracción” o “retirada”)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Shevirat ha-kelim ("ruptura de los vasos") y 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Tiqún ("restauración").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698BC4-50B6-49FC-A656-9F4E6B1C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56F9A0-5DA8-45C7-B818-0D9CFD339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D608F40-9E4C-4F29-9204-D53DE0FC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3" y="0"/>
            <a:ext cx="7180953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6360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La sefirá más alta - la Corona de la Voluntad.</a:t>
            </a:r>
          </a:p>
          <a:p>
            <a:r>
              <a:rPr lang="es-ES" sz="3000" dirty="0" smtClean="0">
                <a:latin typeface="Book Antiqua" pitchFamily="18" charset="0"/>
              </a:rPr>
              <a:t>La primera y más alta sefirá se llama kéter o "corona". </a:t>
            </a:r>
          </a:p>
          <a:p>
            <a:r>
              <a:rPr lang="es-ES" sz="3000" dirty="0" smtClean="0">
                <a:latin typeface="Book Antiqua" pitchFamily="18" charset="0"/>
              </a:rPr>
              <a:t>Dentro de esta sefirá hay dos aspectos principales: el aspecto interno de kéter, llamado "Atik" o "Atik Yomin" y el aspecto externo, llamado Arik Anpin.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b="1" dirty="0" smtClean="0">
                <a:latin typeface="Book Antiqua" pitchFamily="18" charset="0"/>
              </a:rPr>
              <a:t>Atik Yomin</a:t>
            </a:r>
            <a:r>
              <a:rPr lang="es-ES" sz="3000" dirty="0" smtClean="0">
                <a:latin typeface="Book Antiqua" pitchFamily="18" charset="0"/>
              </a:rPr>
              <a:t>: (Arameo “días antiguos”); la dimensión interna de Kéter, un nivel que trasciende todo el esquema de las diez Sefirot; un nivel espiritual elevado que está en unidad absoluta con la esencia de Di-s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b="1" dirty="0" smtClean="0">
                <a:latin typeface="Book Antiqua" pitchFamily="18" charset="0"/>
              </a:rPr>
              <a:t>Atik Yomin</a:t>
            </a:r>
            <a:r>
              <a:rPr lang="es-ES" sz="3000" dirty="0" smtClean="0">
                <a:latin typeface="Book Antiqua" pitchFamily="18" charset="0"/>
              </a:rPr>
              <a:t>:</a:t>
            </a:r>
          </a:p>
          <a:p>
            <a:r>
              <a:rPr lang="es-ES" sz="3000" dirty="0" smtClean="0">
                <a:latin typeface="Book Antiqua" pitchFamily="18" charset="0"/>
              </a:rPr>
              <a:t>Anciano de Días es un nombre para Dios en el Libro de Daniel: en el original arameo atik yomin </a:t>
            </a:r>
            <a:r>
              <a:rPr lang="he-IL" sz="3000" dirty="0" smtClean="0">
                <a:latin typeface="Book Antiqua" pitchFamily="18" charset="0"/>
              </a:rPr>
              <a:t>עַתִּיק יֹומִין</a:t>
            </a:r>
            <a:r>
              <a:rPr lang="en-US" sz="3000" dirty="0" smtClean="0">
                <a:latin typeface="Book Antiqua" pitchFamily="18" charset="0"/>
              </a:rPr>
              <a:t> </a:t>
            </a:r>
          </a:p>
          <a:p>
            <a:r>
              <a:rPr lang="es-ES" sz="3000" dirty="0" smtClean="0">
                <a:latin typeface="Book Antiqua" pitchFamily="18" charset="0"/>
              </a:rPr>
              <a:t>en la Septuaginta palaios hemeron (</a:t>
            </a:r>
            <a:r>
              <a:rPr lang="el-GR" sz="3000" dirty="0" smtClean="0">
                <a:latin typeface="Book Antiqua" pitchFamily="18" charset="0"/>
              </a:rPr>
              <a:t>παλαιὸς ἡμερῶν); </a:t>
            </a:r>
            <a:r>
              <a:rPr lang="es-ES" sz="3000" dirty="0" smtClean="0">
                <a:latin typeface="Book Antiqua" pitchFamily="18" charset="0"/>
              </a:rPr>
              <a:t>y </a:t>
            </a:r>
          </a:p>
          <a:p>
            <a:r>
              <a:rPr lang="es-ES" sz="3000" dirty="0" smtClean="0">
                <a:latin typeface="Book Antiqua" pitchFamily="18" charset="0"/>
              </a:rPr>
              <a:t>en la Vulgata antiquus dierum.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endParaRPr lang="es-ES" sz="3000" dirty="0" smtClean="0">
              <a:latin typeface="Book Antiqua" pitchFamily="18" charset="0"/>
            </a:endParaRPr>
          </a:p>
          <a:p>
            <a:r>
              <a:rPr lang="es-ES" sz="3000" dirty="0" smtClean="0">
                <a:latin typeface="Book Antiqua" pitchFamily="18" charset="0"/>
              </a:rPr>
              <a:t>Este término aparece tres veces en el Libro de Daniel (7: 9, 13, 22), y se usa en el sentido de que Dios es eterno.</a:t>
            </a:r>
          </a:p>
          <a:p>
            <a:r>
              <a:rPr lang="es-ES" sz="3000" dirty="0" smtClean="0">
                <a:latin typeface="Book Antiqua" pitchFamily="18" charset="0"/>
              </a:rPr>
              <a:t>‘Haséh havet ad di karsaván remiv ve’atik yomin yetib lebushé kitlag hivar use’ar re’she ka’amar nequé karseyé shebibin di nur galgilohi nur daliq’.</a:t>
            </a:r>
          </a:p>
          <a:p>
            <a:endParaRPr lang="es-ES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“Observé hasta que los tronos fueron derribados, y el Anciano de Días se sentó, con su vestidura blanca como la nieve, y el cabello de su cabeza como la lana pura: su trono era como la llama ardiente, y sus ruedas como fuego ardiente.” </a:t>
            </a:r>
          </a:p>
          <a:p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4" tooltip="cha·zeh: looking -- 2370: see, behold"/>
              </a:rPr>
              <a:t>חָזֵ֣ה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5" tooltip="ha·veit: kept -- 1934: to become, come to pass, be"/>
              </a:rPr>
              <a:t>הֲוֵ֗ית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6" tooltip="ad: till -- 5705: even to, until"/>
              </a:rPr>
              <a:t>עַ֣ד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7" tooltip="di: forasmuch -- 1768: who, which, that, because"/>
              </a:rPr>
              <a:t>דִּ֤י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8" tooltip="cha·re·sa·van: thrones -- 3764: a throne"/>
              </a:rPr>
              <a:t>כָרְסָוָן֙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9" tooltip="re·miv,: were set -- 7412: to cast, throw"/>
              </a:rPr>
              <a:t>רְמִ֔יו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0" tooltip="ve·'at·tik: and the Ancient -- 6268: aged,' a part of a name of God"/>
              </a:rPr>
              <a:t>וְעַתִּ֥יק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1" tooltip="yo·v·min: of Days -- 3118: day"/>
              </a:rPr>
              <a:t>יֹומִ֖ין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2" tooltip="ye·tiv;: took -- 3488: to sit, dwell"/>
              </a:rPr>
              <a:t>יְתִ֑ב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3" tooltip="le·vu·sheh: his vesture -- 3831: a garment"/>
              </a:rPr>
              <a:t>לְבוּשֵׁ֣הּ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4" tooltip="kit·lag: snow -- 8517: snow"/>
              </a:rPr>
              <a:t>כִּתְלַ֣ג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5" tooltip="chiv·var: white -- 2358: white"/>
              </a:rPr>
              <a:t>חִוָּ֗ר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6" tooltip="u·se·'ar: and the hair -- 8177: hair"/>
              </a:rPr>
              <a:t>וּשְׂעַ֤ר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7" tooltip="re·sheh: of his head -- 7217: head"/>
              </a:rPr>
              <a:t>רֵאשֵׁהּ֙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8" tooltip="ka·'a·mar: wool -- 6015: wool"/>
              </a:rPr>
              <a:t>כַּעֲמַ֣ר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19" tooltip="ne·ke,: pure -- 5343: clean, pure"/>
              </a:rPr>
              <a:t>נְקֵ֔א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8" tooltip="ka·re·se·yeh: his throne -- 3764: a throne"/>
              </a:rPr>
              <a:t>כָּרְסְיֵהּ֙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20" tooltip="she·vi·vin: ablaze -- 7631: a flame"/>
              </a:rPr>
              <a:t>שְׁבִיבִ֣ין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7" tooltip="di-: forasmuch -- 1768: who, which, that, because"/>
              </a:rPr>
              <a:t>דִּי־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21" tooltip="nur,: fire -- 5135: a fire"/>
              </a:rPr>
              <a:t>נ֔וּר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22" tooltip="gal·gil·lo·v·hi: wheels -- 1535: a wheel"/>
              </a:rPr>
              <a:t>גַּלְגִּלֹּ֖והִי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21" tooltip="nur: fire -- 5135: a fire"/>
              </a:rPr>
              <a:t>נ֥וּר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 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  <a:hlinkClick r:id="rId23" tooltip="da·lik.: a burning -- 1815: to burn"/>
              </a:rPr>
              <a:t>דָּלִֽק׃</a:t>
            </a:r>
            <a:r>
              <a:rPr lang="he-IL" sz="20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endParaRPr lang="es-ES" sz="2400" dirty="0" smtClean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  <a:p>
            <a:r>
              <a:rPr lang="es-ES" sz="1800" dirty="0" smtClean="0">
                <a:latin typeface="Book Antiqua" pitchFamily="18" charset="0"/>
              </a:rPr>
              <a:t>- Daniel 7: 9.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Debido a su sublimidad, a Atik Yomin se le conoce a veces como </a:t>
            </a:r>
            <a:r>
              <a:rPr lang="es-ES" sz="3000" b="1" dirty="0" smtClean="0">
                <a:latin typeface="Book Antiqua" pitchFamily="18" charset="0"/>
              </a:rPr>
              <a:t>temirá d’kol temirín </a:t>
            </a:r>
            <a:r>
              <a:rPr lang="es-ES" sz="3000" dirty="0" smtClean="0">
                <a:latin typeface="Book Antiqua" pitchFamily="18" charset="0"/>
              </a:rPr>
              <a:t>(la más oculta de todas) y como  </a:t>
            </a:r>
            <a:r>
              <a:rPr lang="es-ES" sz="3000" b="1" dirty="0" err="1" smtClean="0">
                <a:latin typeface="Book Antiqua" pitchFamily="18" charset="0"/>
              </a:rPr>
              <a:t>ayin</a:t>
            </a:r>
            <a:r>
              <a:rPr lang="es-ES" sz="3000" dirty="0" smtClean="0">
                <a:latin typeface="Book Antiqua" pitchFamily="18" charset="0"/>
              </a:rPr>
              <a:t> (nada). </a:t>
            </a:r>
          </a:p>
          <a:p>
            <a:r>
              <a:rPr lang="es-ES" sz="3000" dirty="0" smtClean="0">
                <a:latin typeface="Book Antiqua" pitchFamily="18" charset="0"/>
              </a:rPr>
              <a:t>La Luz Infinita (</a:t>
            </a:r>
            <a:r>
              <a:rPr lang="es-ES" sz="3000" b="1" dirty="0" smtClean="0">
                <a:latin typeface="Book Antiqua" pitchFamily="18" charset="0"/>
              </a:rPr>
              <a:t>Or Ein Sof</a:t>
            </a:r>
            <a:r>
              <a:rPr lang="es-ES" sz="3000" dirty="0" smtClean="0">
                <a:latin typeface="Book Antiqua" pitchFamily="18" charset="0"/>
              </a:rPr>
              <a:t>) ilumina </a:t>
            </a:r>
            <a:r>
              <a:rPr lang="es-ES" sz="3000" dirty="0" smtClean="0">
                <a:latin typeface="Book Antiqua" pitchFamily="18" charset="0"/>
              </a:rPr>
              <a:t>Atik </a:t>
            </a:r>
            <a:r>
              <a:rPr lang="es-ES" sz="3000" dirty="0" smtClean="0">
                <a:latin typeface="Book Antiqua" pitchFamily="18" charset="0"/>
              </a:rPr>
              <a:t>sin ninguna separación.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Atik es la fuente de la Torá, que se conoce como "el deleite de Dios" y se revela principalmente en las enseñanzas esotéricas de la Torá, es decir, en la Cabalá. </a:t>
            </a:r>
            <a:endParaRPr lang="es-ES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b="1" dirty="0" smtClean="0">
                <a:latin typeface="Book Antiqua" pitchFamily="18" charset="0"/>
              </a:rPr>
              <a:t>Arik Anpin </a:t>
            </a:r>
            <a:r>
              <a:rPr lang="es-ES" sz="3000" dirty="0" smtClean="0">
                <a:latin typeface="Book Antiqua" pitchFamily="18" charset="0"/>
              </a:rPr>
              <a:t>(arameo: </a:t>
            </a:r>
            <a:r>
              <a:rPr lang="he-IL" sz="3000" dirty="0" smtClean="0">
                <a:latin typeface="Book Antiqua" pitchFamily="18" charset="0"/>
              </a:rPr>
              <a:t>אריך אנפין</a:t>
            </a:r>
            <a:r>
              <a:rPr lang="en-US" sz="3000" dirty="0" smtClean="0">
                <a:latin typeface="Book Antiqua" pitchFamily="18" charset="0"/>
              </a:rPr>
              <a:t> </a:t>
            </a:r>
            <a:r>
              <a:rPr lang="he-IL" sz="3000" dirty="0" smtClean="0">
                <a:latin typeface="Book Antiqua" pitchFamily="18" charset="0"/>
              </a:rPr>
              <a:t> </a:t>
            </a:r>
            <a:r>
              <a:rPr lang="es-ES" sz="3000" dirty="0" smtClean="0">
                <a:latin typeface="Book Antiqua" pitchFamily="18" charset="0"/>
              </a:rPr>
              <a:t>significa "cara larga / semblante extendido" (que también implica a “El Infinitamente Paciente", llamado Macroprosopus [Creador del Gran Mundo] en la Cábala Denudata -Develada)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Arik Anpin</a:t>
            </a:r>
          </a:p>
          <a:p>
            <a:r>
              <a:rPr lang="es-ES" sz="3000" dirty="0" smtClean="0">
                <a:latin typeface="Book Antiqua" pitchFamily="18" charset="0"/>
              </a:rPr>
              <a:t>Es un aspecto de la emanación divina en la Cábala, identificado con el atributo Sefirá de Kéter, la Divina Voluntad</a:t>
            </a:r>
            <a:r>
              <a:rPr lang="es-ES" sz="3000" dirty="0" smtClean="0">
                <a:latin typeface="Book Antiqua" pitchFamily="18" charset="0"/>
              </a:rPr>
              <a:t>.</a:t>
            </a:r>
          </a:p>
          <a:p>
            <a:r>
              <a:rPr lang="es-ES" sz="3000" dirty="0" smtClean="0">
                <a:latin typeface="Book Antiqua" pitchFamily="18" charset="0"/>
              </a:rPr>
              <a:t>Arik Anpin es esencialmente la expresión de la voluntad de Di-s. </a:t>
            </a:r>
          </a:p>
          <a:p>
            <a:endParaRPr lang="es-ES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En otras palabras, el aspecto exterior de Kéter de cualquier mundo en particular es la expresión de la voluntad y el propósito de Di-s en la creación de ese mundo.</a:t>
            </a:r>
          </a:p>
          <a:p>
            <a:r>
              <a:rPr lang="es-ES" sz="3000" dirty="0" smtClean="0">
                <a:latin typeface="Book Antiqua" pitchFamily="18" charset="0"/>
              </a:rPr>
              <a:t>La voluntad de un ser humano es el poder más abarcador de su alma.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Esto se puede entender mejor comparando esta sefirá con ciertos aspectos de un ser humano. </a:t>
            </a:r>
          </a:p>
          <a:p>
            <a:r>
              <a:rPr lang="es-ES" sz="3000" dirty="0" smtClean="0">
                <a:latin typeface="Book Antiqua" pitchFamily="18" charset="0"/>
              </a:rPr>
              <a:t>La voluntad de un ser humano es el poder más abarcador de su alma, ya que da origen y motiva a todos los demás poderes del alma.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Si una persona tiene voluntad de algo, comienza a inventar formas para alcanzar su objetivo. </a:t>
            </a:r>
          </a:p>
          <a:p>
            <a:r>
              <a:rPr lang="es-ES" sz="3000" dirty="0" smtClean="0">
                <a:latin typeface="Book Antiqua" pitchFamily="18" charset="0"/>
              </a:rPr>
              <a:t>Una vez que ha descubierto un método teórico para lograr su objetivo, comienza a planificar cómo lograrlo en la realidad. </a:t>
            </a:r>
          </a:p>
          <a:p>
            <a:r>
              <a:rPr lang="es-ES" sz="3000" dirty="0" smtClean="0">
                <a:latin typeface="Book Antiqua" pitchFamily="18" charset="0"/>
              </a:rPr>
              <a:t>Desde allí inicia la acción.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Mientras no haya logrado su deseo, su voluntad lo impulsará hasta que lo haga.</a:t>
            </a:r>
          </a:p>
          <a:p>
            <a:r>
              <a:rPr lang="es-ES" sz="3000" dirty="0" smtClean="0">
                <a:latin typeface="Book Antiqua" pitchFamily="18" charset="0"/>
              </a:rPr>
              <a:t>Del mismo modo, </a:t>
            </a:r>
            <a:r>
              <a:rPr lang="es-ES" sz="3000" dirty="0" err="1" smtClean="0">
                <a:latin typeface="Book Antiqua" pitchFamily="18" charset="0"/>
              </a:rPr>
              <a:t>Keter</a:t>
            </a:r>
            <a:r>
              <a:rPr lang="es-ES" sz="3000" dirty="0" smtClean="0">
                <a:latin typeface="Book Antiqua" pitchFamily="18" charset="0"/>
              </a:rPr>
              <a:t> contiene en su interior el objetivo final que busca alcanzar. </a:t>
            </a:r>
          </a:p>
          <a:p>
            <a:r>
              <a:rPr lang="es-ES" sz="3000" dirty="0" smtClean="0">
                <a:latin typeface="Book Antiqua" pitchFamily="18" charset="0"/>
              </a:rPr>
              <a:t>El objetivo de cada plano de la realidad es revelar la Luz Infinita apropiada para ese plano de la realidad.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Así, Kéter contiene dentro de sí el punto final que desea alcanzar. </a:t>
            </a:r>
          </a:p>
          <a:p>
            <a:r>
              <a:rPr lang="es-ES" sz="3000" dirty="0" smtClean="0">
                <a:latin typeface="Book Antiqua" pitchFamily="18" charset="0"/>
              </a:rPr>
              <a:t>Y cuando ha alcanzado ese punto final deseado, deja de seguirse impulsando. </a:t>
            </a:r>
          </a:p>
          <a:p>
            <a:r>
              <a:rPr lang="es-ES" sz="3000" dirty="0" smtClean="0">
                <a:latin typeface="Book Antiqua" pitchFamily="18" charset="0"/>
              </a:rPr>
              <a:t>Este es el significado de la declaración de los Sabios en Séfer Yetzirá (1: 7): "el final se acuña al principio, y el principio se acuña al final".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endParaRPr lang="es-ES" sz="3000" dirty="0" smtClean="0">
              <a:latin typeface="Book Antiqua" pitchFamily="18" charset="0"/>
            </a:endParaRPr>
          </a:p>
          <a:p>
            <a:r>
              <a:rPr lang="es-ES" sz="4000" dirty="0" smtClean="0">
                <a:latin typeface="Book Antiqua" pitchFamily="18" charset="0"/>
              </a:rPr>
              <a:t> “El final se acuña al principio, y el principio se acuña al final".</a:t>
            </a:r>
            <a:r>
              <a:rPr lang="es-ES" sz="3000" dirty="0" smtClean="0">
                <a:latin typeface="Book Antiqua" pitchFamily="18" charset="0"/>
              </a:rPr>
              <a:t> </a:t>
            </a:r>
          </a:p>
          <a:p>
            <a:endParaRPr lang="es-ES" sz="3000" dirty="0" smtClean="0">
              <a:latin typeface="Book Antiqua" pitchFamily="18" charset="0"/>
            </a:endParaRPr>
          </a:p>
          <a:p>
            <a:r>
              <a:rPr lang="es-ES" sz="3000" dirty="0" smtClean="0">
                <a:latin typeface="Book Antiqua" pitchFamily="18" charset="0"/>
              </a:rPr>
              <a:t>Séfer Yetzirá (1: 7):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El </a:t>
            </a:r>
            <a:r>
              <a:rPr lang="es-ES" sz="3000" b="1" dirty="0" smtClean="0">
                <a:latin typeface="Book Antiqua" pitchFamily="18" charset="0"/>
              </a:rPr>
              <a:t>propósito</a:t>
            </a:r>
            <a:r>
              <a:rPr lang="es-ES" sz="3000" dirty="0" smtClean="0">
                <a:latin typeface="Book Antiqua" pitchFamily="18" charset="0"/>
              </a:rPr>
              <a:t> </a:t>
            </a:r>
            <a:r>
              <a:rPr lang="es-ES" sz="3000" b="1" dirty="0" smtClean="0">
                <a:latin typeface="Book Antiqua" pitchFamily="18" charset="0"/>
              </a:rPr>
              <a:t>de la emanación </a:t>
            </a:r>
            <a:r>
              <a:rPr lang="es-ES" sz="3000" dirty="0" smtClean="0">
                <a:latin typeface="Book Antiqua" pitchFamily="18" charset="0"/>
              </a:rPr>
              <a:t>de las sefirot que se expresa en Kéter es desplegar el nivel de Luz Infinita apropiado para ese plano de la realidad, a través de las diversas etapas de desarrollo (es decir, a través de las diferentes sefirot) hasta la revelación y manifestación finales en la Sefirá de Maljut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Por lo tanto, Kéter está "acuñado" en la Sefirá más baja, Maljut. </a:t>
            </a:r>
          </a:p>
          <a:p>
            <a:r>
              <a:rPr lang="es-ES" sz="3000" dirty="0" smtClean="0">
                <a:latin typeface="Book Antiqua" pitchFamily="18" charset="0"/>
              </a:rPr>
              <a:t>Y Maljut está acuñado en la Sefirá más alta, Kéter, ya que es el punto final que cumple el propósito de toda la emanación.</a:t>
            </a:r>
            <a:endParaRPr lang="es-MX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Por lo tanto, Kéter está "acuñado" en la Sefirá más baja, Maljut. </a:t>
            </a:r>
          </a:p>
          <a:p>
            <a:r>
              <a:rPr lang="es-ES" sz="3000" dirty="0" smtClean="0">
                <a:latin typeface="Book Antiqua" pitchFamily="18" charset="0"/>
              </a:rPr>
              <a:t>Y Maljut está acuñado en la Sefirá más alta, Kéter, ya que es el punto final que cumple el propósito de toda la emanación.</a:t>
            </a:r>
            <a:endParaRPr lang="es-MX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MX" sz="3000" dirty="0" smtClean="0">
              <a:latin typeface="Book Antiqu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4063" y="1320530"/>
            <a:ext cx="50958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3000" dirty="0" smtClean="0">
                <a:latin typeface="Book Antiqua" pitchFamily="18" charset="0"/>
              </a:rPr>
              <a:t>Así, </a:t>
            </a:r>
            <a:r>
              <a:rPr lang="es-ES" sz="3000" dirty="0" err="1" smtClean="0">
                <a:latin typeface="Book Antiqua" pitchFamily="18" charset="0"/>
              </a:rPr>
              <a:t>Keter</a:t>
            </a:r>
            <a:r>
              <a:rPr lang="es-ES" sz="3000" dirty="0" smtClean="0">
                <a:latin typeface="Book Antiqua" pitchFamily="18" charset="0"/>
              </a:rPr>
              <a:t> es el generador y activador de todas las demás sefirot. </a:t>
            </a:r>
          </a:p>
          <a:p>
            <a:r>
              <a:rPr lang="es-ES" sz="3000" dirty="0" smtClean="0">
                <a:latin typeface="Book Antiqua" pitchFamily="18" charset="0"/>
              </a:rPr>
              <a:t>Para alcanzar el objetivo (la revelación de la Luz Infinita), se genera y se despliega específicamente todo el rango de emanación desde su punto más alto hasta su punto más bajo, desde Kéter hasta que se logra el objetivo deseado.</a:t>
            </a:r>
            <a:endParaRPr lang="es-MX" sz="3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</a:rPr>
              <a:t>Así como la voluntad de una persona trasciende cualquier aspecto particular de su ser y lo envuelve todo, no hay órgano o miembro que sea el asiento de la voluntad.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endParaRPr lang="es-ES" dirty="0" smtClean="0">
              <a:latin typeface="Book Antiqua" pitchFamily="18" charset="0"/>
            </a:endParaRPr>
          </a:p>
          <a:p>
            <a:r>
              <a:rPr lang="es-ES" dirty="0" smtClean="0">
                <a:latin typeface="Book Antiqua" pitchFamily="18" charset="0"/>
              </a:rPr>
              <a:t>Así también, la voluntad y el propósito del Creador para producir un plano de realidad es trascendente y envuelve toda la estructura interna de ese mundo.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endParaRPr lang="es-ES" dirty="0" smtClean="0">
              <a:latin typeface="Book Antiqua" pitchFamily="18" charset="0"/>
            </a:endParaRPr>
          </a:p>
          <a:p>
            <a:r>
              <a:rPr lang="es-ES" dirty="0" smtClean="0">
                <a:latin typeface="Book Antiqua" pitchFamily="18" charset="0"/>
              </a:rPr>
              <a:t>No hay un nivel de revelación que esté fuera de la voluntad de Di-s como se manifiesta en el Kéter de ese mundo. </a:t>
            </a:r>
          </a:p>
          <a:p>
            <a:r>
              <a:rPr lang="es-ES" dirty="0" smtClean="0">
                <a:latin typeface="Book Antiqua" pitchFamily="18" charset="0"/>
              </a:rPr>
              <a:t>Así, Kéter es la Sefirá que abarca todo y trascendente de todos los mundos. </a:t>
            </a: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Kéter - Corona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 Antiqua" pitchFamily="18" charset="0"/>
              </a:rPr>
              <a:t>Además, generalmente está más allá de la comprensión humana. </a:t>
            </a:r>
          </a:p>
          <a:p>
            <a:r>
              <a:rPr lang="es-ES" dirty="0" smtClean="0">
                <a:latin typeface="Book Antiqua" pitchFamily="18" charset="0"/>
              </a:rPr>
              <a:t>El proceso de revelación inmanente, habitable y comprensible de la Luz Infinita apropiada para un plano de la realidad solo comienza con la próxima Sefirá, la Sefirá de Jojmá.</a:t>
            </a:r>
            <a:endParaRPr lang="es-MX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4063" y="752475"/>
            <a:ext cx="50958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Image result for universe and ligh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4220" y="2757949"/>
            <a:ext cx="714375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" y="1135893"/>
            <a:ext cx="9155371" cy="5722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21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Los Kelim que reciben las orot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85060"/>
            <a:ext cx="9144000" cy="31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https://www.kabbalaonline.org/kabbalah/article_cdo/aid/380397/jewish/Action-and-the-Physical.htm 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5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21 Jeshvan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5779 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Octubre 30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2018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9217</TotalTime>
  <Words>1737</Words>
  <Application>Microsoft Office PowerPoint</Application>
  <PresentationFormat>Presentación en pantalla (4:3)</PresentationFormat>
  <Paragraphs>167</Paragraphs>
  <Slides>35</Slides>
  <Notes>34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Office Theme</vt:lpstr>
      <vt:lpstr> </vt:lpstr>
      <vt:lpstr>CLASES DE KABALÁH 21</vt:lpstr>
      <vt:lpstr>CLASES DE KABALÁH 21</vt:lpstr>
      <vt:lpstr>CLASES DE KABALÁH 21</vt:lpstr>
      <vt:lpstr>Diapositiva 5</vt:lpstr>
      <vt:lpstr>Diapositiva 6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CLASES DE KABALÁH 21</vt:lpstr>
      <vt:lpstr>Diapositiva 31</vt:lpstr>
      <vt:lpstr>CLASES DE KABALÁH 21</vt:lpstr>
      <vt:lpstr>Diapositiva 33</vt:lpstr>
      <vt:lpstr>CLASES DE KABALÁH 21</vt:lpstr>
      <vt:lpstr>Diapositiva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274</cp:revision>
  <dcterms:modified xsi:type="dcterms:W3CDTF">2018-10-31T21:25:25Z</dcterms:modified>
</cp:coreProperties>
</file>