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9"/>
  </p:notesMasterIdLst>
  <p:sldIdLst>
    <p:sldId id="256" r:id="rId2"/>
    <p:sldId id="258" r:id="rId3"/>
    <p:sldId id="442" r:id="rId4"/>
    <p:sldId id="487" r:id="rId5"/>
    <p:sldId id="451" r:id="rId6"/>
    <p:sldId id="257" r:id="rId7"/>
    <p:sldId id="470" r:id="rId8"/>
    <p:sldId id="578" r:id="rId9"/>
    <p:sldId id="579" r:id="rId10"/>
    <p:sldId id="580" r:id="rId11"/>
    <p:sldId id="581" r:id="rId12"/>
    <p:sldId id="582" r:id="rId13"/>
    <p:sldId id="583" r:id="rId14"/>
    <p:sldId id="584" r:id="rId15"/>
    <p:sldId id="585" r:id="rId16"/>
    <p:sldId id="586" r:id="rId17"/>
    <p:sldId id="587" r:id="rId18"/>
    <p:sldId id="588" r:id="rId19"/>
    <p:sldId id="589" r:id="rId20"/>
    <p:sldId id="590" r:id="rId21"/>
    <p:sldId id="611" r:id="rId22"/>
    <p:sldId id="612" r:id="rId23"/>
    <p:sldId id="591" r:id="rId24"/>
    <p:sldId id="592" r:id="rId25"/>
    <p:sldId id="593" r:id="rId26"/>
    <p:sldId id="594" r:id="rId27"/>
    <p:sldId id="595" r:id="rId28"/>
    <p:sldId id="610" r:id="rId29"/>
    <p:sldId id="596" r:id="rId30"/>
    <p:sldId id="597" r:id="rId31"/>
    <p:sldId id="598" r:id="rId32"/>
    <p:sldId id="599" r:id="rId33"/>
    <p:sldId id="600" r:id="rId34"/>
    <p:sldId id="601" r:id="rId35"/>
    <p:sldId id="609" r:id="rId36"/>
    <p:sldId id="602" r:id="rId37"/>
    <p:sldId id="603" r:id="rId38"/>
    <p:sldId id="604" r:id="rId39"/>
    <p:sldId id="605" r:id="rId40"/>
    <p:sldId id="606" r:id="rId41"/>
    <p:sldId id="607" r:id="rId42"/>
    <p:sldId id="608" r:id="rId43"/>
    <p:sldId id="569" r:id="rId44"/>
    <p:sldId id="552" r:id="rId45"/>
    <p:sldId id="506" r:id="rId46"/>
    <p:sldId id="543" r:id="rId47"/>
    <p:sldId id="306" r:id="rId4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68" autoAdjust="0"/>
    <p:restoredTop sz="94660"/>
  </p:normalViewPr>
  <p:slideViewPr>
    <p:cSldViewPr snapToGrid="0">
      <p:cViewPr varScale="1">
        <p:scale>
          <a:sx n="83" d="100"/>
          <a:sy n="83" d="100"/>
        </p:scale>
        <p:origin x="-1308"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97" name="Shape 97"/>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98" name="Shape 9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97" name="Shape 97"/>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98" name="Shape 9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hyperlink" Target="http://www.shalomhaverim.org/"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CO"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3200" dirty="0">
                <a:latin typeface="Bookman Old Style" pitchFamily="18" charset="0"/>
              </a:rPr>
              <a:t>CLASES DE KABALÁH </a:t>
            </a:r>
            <a:r>
              <a:rPr lang="es-CO" sz="3200" dirty="0" smtClean="0">
                <a:latin typeface="Bookman Old Style" pitchFamily="18" charset="0"/>
              </a:rPr>
              <a:t>22</a:t>
            </a:r>
            <a:endParaRPr lang="es-CO" sz="3200" dirty="0">
              <a:latin typeface="Bookman Old Style" pitchFamily="18" charset="0"/>
            </a:endParaRPr>
          </a:p>
          <a:p>
            <a:pPr marL="342900" lvl="0" indent="-342900" algn="ctr"/>
            <a:r>
              <a:rPr lang="es-CO" sz="2800" b="1" dirty="0" smtClean="0">
                <a:latin typeface="Bookman Old Style" pitchFamily="18" charset="0"/>
              </a:rPr>
              <a:t>Sefirá </a:t>
            </a:r>
            <a:r>
              <a:rPr lang="es-CO" sz="2800" b="1" dirty="0" smtClean="0">
                <a:latin typeface="Bookman Old Style" pitchFamily="18" charset="0"/>
              </a:rPr>
              <a:t>Jojmá y Biná</a:t>
            </a:r>
            <a:endParaRPr lang="es-CO" sz="2800" b="1" dirty="0">
              <a:latin typeface="Bookman Old Style" pitchFamily="18" charset="0"/>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Por: Eliyahu BaYona</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Director Shalom Haverim Org</a:t>
            </a:r>
            <a:endParaRPr dirty="0">
              <a:latin typeface="Bookman Old Style" pitchFamily="18" charset="0"/>
            </a:endParaRPr>
          </a:p>
          <a:p>
            <a:pPr marL="0" marR="0" lvl="0" indent="0" algn="ctr" rtl="0">
              <a:spcBef>
                <a:spcPts val="80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2600"/>
              <a:buFont typeface="Arial"/>
              <a:buChar char="•"/>
            </a:pPr>
            <a:r>
              <a:rPr lang="es-CO" sz="2200" i="0" u="none" strike="noStrike" cap="none" dirty="0">
                <a:solidFill>
                  <a:srgbClr val="000000"/>
                </a:solidFill>
                <a:latin typeface="Bookman Old Style" pitchFamily="18" charset="0"/>
                <a:ea typeface="Adobe Myungjo Std M" pitchFamily="18" charset="-128"/>
                <a:sym typeface="Calibri"/>
              </a:rPr>
              <a:t>Para comprender qué es y qué no es Cabalá, debemos conocer primero principios básicos de Toráh.</a:t>
            </a:r>
            <a:endParaRPr sz="2200" dirty="0">
              <a:latin typeface="Bookman Old Style" pitchFamily="18" charset="0"/>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200" i="0" u="none" strike="noStrike" cap="none" dirty="0">
                <a:solidFill>
                  <a:srgbClr val="000000"/>
                </a:solidFill>
                <a:latin typeface="Bookman Old Style" pitchFamily="18" charset="0"/>
                <a:ea typeface="Adobe Myungjo Std M" pitchFamily="18" charset="-128"/>
                <a:sym typeface="Calibri"/>
              </a:rPr>
              <a:t>Para una mejor comprensión de la Toráh, nuestros Sabios han divido su estudio en 4 Niveles que  nemotécnicamente se les denomina PARDES פרדס :</a:t>
            </a:r>
            <a:endParaRPr sz="2200" dirty="0">
              <a:latin typeface="Bookman Old Style" pitchFamily="18" charset="0"/>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P= פ Peshat –significado plano, básico</a:t>
            </a:r>
            <a:endParaRPr sz="2400" dirty="0">
              <a:latin typeface="Bookman Old Style" pitchFamily="18" charset="0"/>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R= ר Remes –Significado insinuado</a:t>
            </a:r>
            <a:endParaRPr sz="2400" dirty="0">
              <a:latin typeface="Bookman Old Style" pitchFamily="18" charset="0"/>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D= ד Derash –Significado interpretativo</a:t>
            </a:r>
            <a:endParaRPr sz="2400" dirty="0">
              <a:latin typeface="Bookman Old Style" pitchFamily="18" charset="0"/>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Bookman Old Style" pitchFamily="18" charset="0"/>
                <a:ea typeface="Adobe Myungjo Std M" pitchFamily="18" charset="-128"/>
                <a:cs typeface="Aharoni" pitchFamily="2" charset="-79"/>
                <a:sym typeface="Calibri"/>
              </a:rPr>
              <a:t>S= ס Sod –Secreto –Significado esotérico, místico</a:t>
            </a:r>
            <a:endParaRPr sz="2400" dirty="0">
              <a:latin typeface="Bookman Old Style" pitchFamily="18" charset="0"/>
              <a:ea typeface="Adobe Myungjo Std M" pitchFamily="18" charset="-128"/>
              <a:cs typeface="Aharoni" pitchFamily="2" charset="-79"/>
            </a:endParaRPr>
          </a:p>
          <a:p>
            <a:pPr marL="342900" marR="0" lvl="0" indent="-165100" algn="l" rtl="0">
              <a:spcBef>
                <a:spcPts val="800"/>
              </a:spcBef>
              <a:spcAft>
                <a:spcPts val="0"/>
              </a:spcAft>
              <a:buClr>
                <a:srgbClr val="000000"/>
              </a:buClr>
              <a:buSzPts val="2800"/>
              <a:buFont typeface="Arial"/>
              <a:buNone/>
            </a:pP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Bookman Old Style" pitchFamily="18" charset="0"/>
                <a:ea typeface="Adobe Myungjo Std M" panose="02020600000000000000" pitchFamily="18" charset="-128"/>
              </a:rPr>
              <a:t>LOS NIVELES DE CONCIENCIA DEL ALMA</a:t>
            </a:r>
          </a:p>
          <a:p>
            <a:r>
              <a:rPr lang="es-ES" sz="1800" dirty="0">
                <a:latin typeface="Bookman Old Style" pitchFamily="18" charset="0"/>
                <a:ea typeface="Adobe Myungjo Std M" panose="02020600000000000000" pitchFamily="18" charset="-128"/>
              </a:rPr>
              <a:t>De las enseñanzas del rabino Moshé Miller y otras fuentes</a:t>
            </a:r>
            <a:endParaRPr lang="es-ES" dirty="0">
              <a:latin typeface="Bookman Old Style" pitchFamily="18" charset="0"/>
              <a:ea typeface="Adobe Myungjo Std M" panose="02020600000000000000" pitchFamily="18" charset="-128"/>
            </a:endParaRPr>
          </a:p>
          <a:p>
            <a:r>
              <a:rPr lang="es-ES" sz="2800" dirty="0">
                <a:latin typeface="Bookman Old Style" pitchFamily="18" charset="0"/>
                <a:ea typeface="Adobe Myungjo Std M" panose="02020600000000000000" pitchFamily="18" charset="-128"/>
              </a:rPr>
              <a:t>Asiyá es el mundo de la fisicalidad;</a:t>
            </a:r>
          </a:p>
          <a:p>
            <a:r>
              <a:rPr lang="es-ES" sz="2800" dirty="0">
                <a:latin typeface="Bookman Old Style" pitchFamily="18" charset="0"/>
                <a:ea typeface="Adobe Myungjo Std M" panose="02020600000000000000" pitchFamily="18" charset="-128"/>
              </a:rPr>
              <a:t>Yetzirá, el mundo de las emociones; </a:t>
            </a:r>
          </a:p>
          <a:p>
            <a:r>
              <a:rPr lang="es-ES" sz="2800" dirty="0">
                <a:latin typeface="Bookman Old Style" pitchFamily="18" charset="0"/>
                <a:ea typeface="Adobe Myungjo Std M" panose="02020600000000000000" pitchFamily="18" charset="-128"/>
              </a:rPr>
              <a:t>Beriyá, el mundo del intelecto; </a:t>
            </a:r>
          </a:p>
          <a:p>
            <a:r>
              <a:rPr lang="es-ES" sz="2800" dirty="0">
                <a:latin typeface="Bookman Old Style" pitchFamily="18" charset="0"/>
                <a:ea typeface="Adobe Myungjo Std M" panose="02020600000000000000" pitchFamily="18" charset="-128"/>
              </a:rPr>
              <a:t>Atzilut, el mundo del espíritu; y </a:t>
            </a:r>
          </a:p>
          <a:p>
            <a:r>
              <a:rPr lang="es-ES" sz="2800" dirty="0">
                <a:latin typeface="Bookman Old Style" pitchFamily="18" charset="0"/>
                <a:ea typeface="Adobe Myungjo Std M" panose="02020600000000000000" pitchFamily="18" charset="-128"/>
              </a:rPr>
              <a:t>Adam Kadmón, la fuente primordial. </a:t>
            </a:r>
          </a:p>
          <a:p>
            <a:r>
              <a:rPr lang="es-ES" sz="2800" dirty="0">
                <a:latin typeface="Bookman Old Style" pitchFamily="18" charset="0"/>
                <a:ea typeface="Adobe Myungjo Std M" panose="02020600000000000000" pitchFamily="18" charset="-128"/>
              </a:rPr>
              <a:t>Aunque damos diferentes nombres a los mundos, en realidad no están separados el uno del otro.</a:t>
            </a:r>
          </a:p>
        </p:txBody>
      </p:sp>
    </p:spTree>
    <p:extLst>
      <p:ext uri="{BB962C8B-B14F-4D97-AF65-F5344CB8AC3E}">
        <p14:creationId xmlns:p14="http://schemas.microsoft.com/office/powerpoint/2010/main" xmlns="" val="16641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Bookman Old Style" pitchFamily="18" charset="0"/>
                <a:ea typeface="Adobe Myungjo Std M" panose="02020600000000000000" pitchFamily="18" charset="-128"/>
              </a:rPr>
              <a:t>CAOS Y LO PRIMORDIAL</a:t>
            </a:r>
            <a:endParaRPr lang="es-ES" sz="1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dirty="0" smtClean="0">
                <a:latin typeface="Bookman Old Style" pitchFamily="18" charset="0"/>
                <a:ea typeface="Adobe Myungjo Std M" panose="02020600000000000000" pitchFamily="18" charset="-128"/>
              </a:rPr>
              <a:t>La teoría se basa en tres conceptos:</a:t>
            </a:r>
          </a:p>
          <a:p>
            <a:r>
              <a:rPr lang="es-ES" dirty="0" smtClean="0">
                <a:latin typeface="Bookman Old Style" pitchFamily="18" charset="0"/>
                <a:ea typeface="Adobe Myungjo Std M" panose="02020600000000000000" pitchFamily="18" charset="-128"/>
              </a:rPr>
              <a:t>Tzimtzum (“contracción” o “retirada”)</a:t>
            </a:r>
          </a:p>
          <a:p>
            <a:r>
              <a:rPr lang="es-ES" dirty="0" smtClean="0">
                <a:latin typeface="Bookman Old Style" pitchFamily="18" charset="0"/>
                <a:ea typeface="Adobe Myungjo Std M" panose="02020600000000000000" pitchFamily="18" charset="-128"/>
              </a:rPr>
              <a:t>Shevirat ha-kelim ("ruptura de los vasos") y </a:t>
            </a:r>
          </a:p>
          <a:p>
            <a:r>
              <a:rPr lang="es-ES" dirty="0" smtClean="0">
                <a:latin typeface="Bookman Old Style" pitchFamily="18" charset="0"/>
                <a:ea typeface="Adobe Myungjo Std M" panose="02020600000000000000" pitchFamily="18" charset="-128"/>
              </a:rPr>
              <a:t>Tiqún ("restauración").</a:t>
            </a:r>
          </a:p>
        </p:txBody>
      </p:sp>
    </p:spTree>
    <p:extLst>
      <p:ext uri="{BB962C8B-B14F-4D97-AF65-F5344CB8AC3E}">
        <p14:creationId xmlns:p14="http://schemas.microsoft.com/office/powerpoint/2010/main" xmlns=""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698BC4-50B6-49FC-A656-9F4E6B1CDC9A}"/>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xmlns="" id="{D456F9A0-5DA8-45C7-B818-0D9CFD33975C}"/>
              </a:ext>
            </a:extLst>
          </p:cNvPr>
          <p:cNvSpPr>
            <a:spLocks noGrp="1"/>
          </p:cNvSpPr>
          <p:nvPr>
            <p:ph type="body" idx="1"/>
          </p:nvPr>
        </p:nvSpPr>
        <p:spPr/>
        <p:txBody>
          <a:bodyPr/>
          <a:lstStyle/>
          <a:p>
            <a:endParaRPr lang="en-US" dirty="0"/>
          </a:p>
        </p:txBody>
      </p:sp>
      <p:pic>
        <p:nvPicPr>
          <p:cNvPr id="4" name="Picture 3">
            <a:extLst>
              <a:ext uri="{FF2B5EF4-FFF2-40B4-BE49-F238E27FC236}">
                <a16:creationId xmlns:a16="http://schemas.microsoft.com/office/drawing/2014/main" xmlns="" id="{3D608F40-9E4C-4F29-9204-D53DE0FCE9F0}"/>
              </a:ext>
            </a:extLst>
          </p:cNvPr>
          <p:cNvPicPr>
            <a:picLocks noChangeAspect="1"/>
          </p:cNvPicPr>
          <p:nvPr/>
        </p:nvPicPr>
        <p:blipFill>
          <a:blip r:embed="rId2"/>
          <a:stretch>
            <a:fillRect/>
          </a:stretch>
        </p:blipFill>
        <p:spPr>
          <a:xfrm>
            <a:off x="981523" y="0"/>
            <a:ext cx="7180953" cy="6858000"/>
          </a:xfrm>
          <a:prstGeom prst="rect">
            <a:avLst/>
          </a:prstGeom>
        </p:spPr>
      </p:pic>
    </p:spTree>
    <p:extLst>
      <p:ext uri="{BB962C8B-B14F-4D97-AF65-F5344CB8AC3E}">
        <p14:creationId xmlns:p14="http://schemas.microsoft.com/office/powerpoint/2010/main" xmlns="" val="766360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Shape 100"/>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01" name="Shape 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endParaRPr lang="es-CO" dirty="0"/>
          </a:p>
        </p:txBody>
      </p:sp>
      <p:sp>
        <p:nvSpPr>
          <p:cNvPr id="102" name="Shape 102"/>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90500" algn="l" rtl="0">
              <a:spcBef>
                <a:spcPts val="0"/>
              </a:spcBef>
              <a:spcAft>
                <a:spcPts val="0"/>
              </a:spcAft>
              <a:buClr>
                <a:srgbClr val="000000"/>
              </a:buClr>
              <a:buSzPts val="2400"/>
              <a:buFont typeface="Arial"/>
              <a:buNone/>
            </a:pPr>
            <a:endParaRPr sz="2400" b="0" i="1" u="none" strike="noStrike" cap="none" dirty="0">
              <a:solidFill>
                <a:srgbClr val="000000"/>
              </a:solidFill>
              <a:latin typeface="Calibri"/>
              <a:ea typeface="Calibri"/>
              <a:cs typeface="Calibri"/>
              <a:sym typeface="Calibri"/>
            </a:endParaRPr>
          </a:p>
          <a:p>
            <a:pPr marL="342900" marR="0" lvl="0" indent="-190500" algn="l" rtl="0">
              <a:spcBef>
                <a:spcPts val="800"/>
              </a:spcBef>
              <a:spcAft>
                <a:spcPts val="0"/>
              </a:spcAft>
              <a:buClr>
                <a:srgbClr val="000000"/>
              </a:buClr>
              <a:buSzPts val="2400"/>
              <a:buFont typeface="Arial"/>
              <a:buNone/>
            </a:pPr>
            <a:endParaRPr sz="2400" b="0" i="1" u="none" strike="noStrike" cap="none" dirty="0">
              <a:solidFill>
                <a:srgbClr val="000000"/>
              </a:solidFill>
              <a:latin typeface="Calibri"/>
              <a:ea typeface="Calibri"/>
              <a:cs typeface="Calibri"/>
              <a:sym typeface="Calibri"/>
            </a:endParaRPr>
          </a:p>
        </p:txBody>
      </p:sp>
      <p:pic>
        <p:nvPicPr>
          <p:cNvPr id="3" name="Picture 2">
            <a:extLst>
              <a:ext uri="{FF2B5EF4-FFF2-40B4-BE49-F238E27FC236}">
                <a16:creationId xmlns:a16="http://schemas.microsoft.com/office/drawing/2014/main" xmlns="" id="{E21A8258-D454-4FF9-92C2-61A157BE6B44}"/>
              </a:ext>
            </a:extLst>
          </p:cNvPr>
          <p:cNvPicPr>
            <a:picLocks noChangeAspect="1"/>
          </p:cNvPicPr>
          <p:nvPr/>
        </p:nvPicPr>
        <p:blipFill>
          <a:blip r:embed="rId4"/>
          <a:stretch>
            <a:fillRect/>
          </a:stretch>
        </p:blipFill>
        <p:spPr>
          <a:xfrm>
            <a:off x="2971420" y="0"/>
            <a:ext cx="3201159"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Jojmá- Sabiduría</a:t>
            </a:r>
            <a:endParaRPr lang="es-ES" sz="28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sz="2800" dirty="0" smtClean="0">
                <a:latin typeface="Book Antiqua" pitchFamily="18" charset="0"/>
              </a:rPr>
              <a:t>1) El Zohar divide la palabra </a:t>
            </a:r>
            <a:r>
              <a:rPr lang="es-MX" sz="2800" dirty="0" err="1" smtClean="0">
                <a:latin typeface="Book Antiqua" pitchFamily="18" charset="0"/>
              </a:rPr>
              <a:t>jojma</a:t>
            </a:r>
            <a:r>
              <a:rPr lang="es-MX" sz="2800" dirty="0" smtClean="0">
                <a:latin typeface="Book Antiqua" pitchFamily="18" charset="0"/>
              </a:rPr>
              <a:t> en dos palabras: "</a:t>
            </a:r>
            <a:r>
              <a:rPr lang="es-MX" sz="2800" dirty="0" err="1" smtClean="0">
                <a:latin typeface="Book Antiqua" pitchFamily="18" charset="0"/>
              </a:rPr>
              <a:t>koaj</a:t>
            </a:r>
            <a:r>
              <a:rPr lang="es-MX" sz="2800" dirty="0" smtClean="0">
                <a:latin typeface="Book Antiqua" pitchFamily="18" charset="0"/>
              </a:rPr>
              <a:t>" </a:t>
            </a:r>
            <a:r>
              <a:rPr lang="es-MX" sz="2800" dirty="0" smtClean="0">
                <a:latin typeface="Book Antiqua" pitchFamily="18" charset="0"/>
              </a:rPr>
              <a:t>y "mah". </a:t>
            </a:r>
            <a:endParaRPr lang="es-MX" sz="2800" dirty="0" smtClean="0">
              <a:latin typeface="Book Antiqua" pitchFamily="18" charset="0"/>
            </a:endParaRPr>
          </a:p>
          <a:p>
            <a:r>
              <a:rPr lang="es-MX" sz="2800" dirty="0" smtClean="0">
                <a:latin typeface="Book Antiqua" pitchFamily="18" charset="0"/>
              </a:rPr>
              <a:t>"</a:t>
            </a:r>
            <a:r>
              <a:rPr lang="es-MX" sz="2800" dirty="0" err="1" smtClean="0">
                <a:latin typeface="Book Antiqua" pitchFamily="18" charset="0"/>
              </a:rPr>
              <a:t>Koaj</a:t>
            </a:r>
            <a:r>
              <a:rPr lang="es-MX" sz="2800" dirty="0" smtClean="0">
                <a:latin typeface="Book Antiqua" pitchFamily="18" charset="0"/>
              </a:rPr>
              <a:t>" </a:t>
            </a:r>
            <a:r>
              <a:rPr lang="es-MX" sz="2800" dirty="0" smtClean="0">
                <a:latin typeface="Book Antiqua" pitchFamily="18" charset="0"/>
              </a:rPr>
              <a:t>significa "potencial", y "mah" significa "lo que es". </a:t>
            </a:r>
            <a:endParaRPr lang="es-MX" sz="2800" dirty="0" smtClean="0">
              <a:latin typeface="Book Antiqua" pitchFamily="18" charset="0"/>
            </a:endParaRPr>
          </a:p>
          <a:p>
            <a:r>
              <a:rPr lang="es-MX" sz="2800" dirty="0" smtClean="0">
                <a:latin typeface="Book Antiqua" pitchFamily="18" charset="0"/>
              </a:rPr>
              <a:t>Así</a:t>
            </a:r>
            <a:r>
              <a:rPr lang="es-MX" sz="2800" dirty="0" smtClean="0">
                <a:latin typeface="Book Antiqua" pitchFamily="18" charset="0"/>
              </a:rPr>
              <a:t>, </a:t>
            </a:r>
            <a:r>
              <a:rPr lang="es-MX" sz="2800" dirty="0" smtClean="0">
                <a:latin typeface="Book Antiqua" pitchFamily="18" charset="0"/>
              </a:rPr>
              <a:t>Jojmá </a:t>
            </a:r>
            <a:r>
              <a:rPr lang="es-MX" sz="2800" dirty="0" smtClean="0">
                <a:latin typeface="Book Antiqua" pitchFamily="18" charset="0"/>
              </a:rPr>
              <a:t>significa "el potencial de lo que es", o "el potencial de ser". </a:t>
            </a:r>
            <a:endParaRPr lang="es-MX" sz="2800" dirty="0" smtClean="0">
              <a:latin typeface="Book Antiqua" pitchFamily="18" charset="0"/>
            </a:endParaRPr>
          </a:p>
          <a:p>
            <a:r>
              <a:rPr lang="es-MX" sz="2800" dirty="0" smtClean="0">
                <a:latin typeface="Book Antiqua" pitchFamily="18" charset="0"/>
              </a:rPr>
              <a:t>Este </a:t>
            </a:r>
            <a:r>
              <a:rPr lang="es-MX" sz="2800" dirty="0" smtClean="0">
                <a:latin typeface="Book Antiqua" pitchFamily="18" charset="0"/>
              </a:rPr>
              <a:t>aspecto de </a:t>
            </a:r>
            <a:r>
              <a:rPr lang="es-MX" sz="2800" dirty="0" smtClean="0">
                <a:latin typeface="Book Antiqua" pitchFamily="18" charset="0"/>
              </a:rPr>
              <a:t>Jojmá describe </a:t>
            </a:r>
            <a:r>
              <a:rPr lang="es-MX" sz="2800" dirty="0" smtClean="0">
                <a:latin typeface="Book Antiqua" pitchFamily="18" charset="0"/>
              </a:rPr>
              <a:t>el estado de </a:t>
            </a:r>
            <a:r>
              <a:rPr lang="es-MX" sz="2800" dirty="0" smtClean="0">
                <a:latin typeface="Book Antiqua" pitchFamily="18" charset="0"/>
              </a:rPr>
              <a:t>Jojmá </a:t>
            </a:r>
            <a:r>
              <a:rPr lang="es-MX" sz="2800" dirty="0" smtClean="0">
                <a:latin typeface="Book Antiqua" pitchFamily="18" charset="0"/>
              </a:rPr>
              <a:t>en relación con la </a:t>
            </a:r>
            <a:r>
              <a:rPr lang="es-MX" sz="2800" dirty="0" smtClean="0">
                <a:latin typeface="Book Antiqua" pitchFamily="18" charset="0"/>
              </a:rPr>
              <a:t>Sefirá </a:t>
            </a:r>
            <a:r>
              <a:rPr lang="es-MX" sz="2800" dirty="0" smtClean="0">
                <a:latin typeface="Book Antiqua" pitchFamily="18" charset="0"/>
              </a:rPr>
              <a:t>de </a:t>
            </a:r>
            <a:r>
              <a:rPr lang="es-MX" sz="2800" dirty="0" smtClean="0">
                <a:latin typeface="Book Antiqua" pitchFamily="18" charset="0"/>
              </a:rPr>
              <a:t>Kéter. </a:t>
            </a:r>
          </a:p>
        </p:txBody>
      </p:sp>
    </p:spTree>
    <p:extLst>
      <p:ext uri="{BB962C8B-B14F-4D97-AF65-F5344CB8AC3E}">
        <p14:creationId xmlns:p14="http://schemas.microsoft.com/office/powerpoint/2010/main" xmlns=""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Jojmá- Sabiduría</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Cuando Jojmá </a:t>
            </a:r>
            <a:r>
              <a:rPr lang="es-MX" dirty="0" smtClean="0">
                <a:latin typeface="Book Antiqua" pitchFamily="18" charset="0"/>
              </a:rPr>
              <a:t>emana de K</a:t>
            </a:r>
            <a:r>
              <a:rPr lang="es-MX" dirty="0" smtClean="0">
                <a:latin typeface="Book Antiqua" pitchFamily="18" charset="0"/>
              </a:rPr>
              <a:t>éter, </a:t>
            </a:r>
            <a:r>
              <a:rPr lang="es-MX" dirty="0" smtClean="0">
                <a:latin typeface="Book Antiqua" pitchFamily="18" charset="0"/>
              </a:rPr>
              <a:t>"aparece" en un estado oscuro e indefinido. </a:t>
            </a:r>
            <a:endParaRPr lang="es-MX" dirty="0" smtClean="0">
              <a:latin typeface="Book Antiqua" pitchFamily="18" charset="0"/>
            </a:endParaRPr>
          </a:p>
          <a:p>
            <a:r>
              <a:rPr lang="es-MX" dirty="0" smtClean="0">
                <a:latin typeface="Book Antiqua" pitchFamily="18" charset="0"/>
              </a:rPr>
              <a:t>Es </a:t>
            </a:r>
            <a:r>
              <a:rPr lang="es-MX" dirty="0" smtClean="0">
                <a:latin typeface="Book Antiqua" pitchFamily="18" charset="0"/>
              </a:rPr>
              <a:t>solo ser potencial. </a:t>
            </a:r>
            <a:endParaRPr lang="es-MX" dirty="0" smtClean="0">
              <a:latin typeface="Book Antiqua" pitchFamily="18" charset="0"/>
            </a:endParaRPr>
          </a:p>
          <a:p>
            <a:r>
              <a:rPr lang="es-MX" dirty="0" smtClean="0">
                <a:latin typeface="Book Antiqua" pitchFamily="18" charset="0"/>
              </a:rPr>
              <a:t>Es </a:t>
            </a:r>
            <a:r>
              <a:rPr lang="es-MX" dirty="0" smtClean="0">
                <a:latin typeface="Book Antiqua" pitchFamily="18" charset="0"/>
              </a:rPr>
              <a:t>virtualmente el no ser. </a:t>
            </a:r>
            <a:endParaRPr lang="es-MX" dirty="0" smtClean="0">
              <a:latin typeface="Book Antiqua" pitchFamily="18" charset="0"/>
            </a:endParaRPr>
          </a:p>
          <a:p>
            <a:r>
              <a:rPr lang="es-MX" dirty="0" smtClean="0">
                <a:latin typeface="Book Antiqua" pitchFamily="18" charset="0"/>
              </a:rPr>
              <a:t>Así</a:t>
            </a:r>
            <a:r>
              <a:rPr lang="es-MX" dirty="0" smtClean="0">
                <a:latin typeface="Book Antiqua" pitchFamily="18" charset="0"/>
              </a:rPr>
              <a:t>, el verso dice: "y la </a:t>
            </a:r>
            <a:r>
              <a:rPr lang="es-MX" dirty="0" smtClean="0">
                <a:latin typeface="Book Antiqua" pitchFamily="18" charset="0"/>
              </a:rPr>
              <a:t>Jojmá </a:t>
            </a:r>
            <a:r>
              <a:rPr lang="es-MX" dirty="0" smtClean="0">
                <a:latin typeface="Book Antiqua" pitchFamily="18" charset="0"/>
              </a:rPr>
              <a:t>emerge de la nada" (Job 28:12). </a:t>
            </a:r>
            <a:endParaRPr lang="es-MX"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Jojmá- Sabiduría</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sz="3000" dirty="0" smtClean="0">
                <a:latin typeface="Book Antiqua" pitchFamily="18" charset="0"/>
              </a:rPr>
              <a:t>En </a:t>
            </a:r>
            <a:r>
              <a:rPr lang="es-MX" sz="3000" dirty="0" smtClean="0">
                <a:latin typeface="Book Antiqua" pitchFamily="18" charset="0"/>
              </a:rPr>
              <a:t>otras palabras, se encuentra en un estado de flujo constante entre el ser y el no ser, entre la revelación, el primer punto del ser inmanente y la no revelación cuando regresa a su estado de potencial y se fusiona en su origen, </a:t>
            </a:r>
            <a:r>
              <a:rPr lang="es-MX" sz="3000" dirty="0" smtClean="0">
                <a:latin typeface="Book Antiqua" pitchFamily="18" charset="0"/>
              </a:rPr>
              <a:t>Kéter. </a:t>
            </a:r>
          </a:p>
          <a:p>
            <a:r>
              <a:rPr lang="es-MX" sz="3000" dirty="0" smtClean="0">
                <a:latin typeface="Book Antiqua" pitchFamily="18" charset="0"/>
              </a:rPr>
              <a:t>Jojmá </a:t>
            </a:r>
            <a:r>
              <a:rPr lang="es-MX" sz="3000" dirty="0" smtClean="0">
                <a:latin typeface="Book Antiqua" pitchFamily="18" charset="0"/>
              </a:rPr>
              <a:t>parpadea dentro y fuera de la existencia. </a:t>
            </a:r>
            <a:endParaRPr lang="es-MX" sz="3000"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Jojmá- Sabiduría</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La </a:t>
            </a:r>
            <a:r>
              <a:rPr lang="es-MX" dirty="0" smtClean="0">
                <a:latin typeface="Book Antiqua" pitchFamily="18" charset="0"/>
              </a:rPr>
              <a:t>Luz Infinita se unifica así en el mundo de Atzilut al vestirse primero en la </a:t>
            </a:r>
            <a:r>
              <a:rPr lang="es-MX" dirty="0" smtClean="0">
                <a:latin typeface="Book Antiqua" pitchFamily="18" charset="0"/>
              </a:rPr>
              <a:t>Sefirá </a:t>
            </a:r>
            <a:r>
              <a:rPr lang="es-MX" dirty="0" smtClean="0">
                <a:latin typeface="Book Antiqua" pitchFamily="18" charset="0"/>
              </a:rPr>
              <a:t>de </a:t>
            </a:r>
            <a:r>
              <a:rPr lang="es-MX" dirty="0" smtClean="0">
                <a:latin typeface="Book Antiqua" pitchFamily="18" charset="0"/>
              </a:rPr>
              <a:t>Jojmá.</a:t>
            </a:r>
          </a:p>
          <a:p>
            <a:r>
              <a:rPr lang="es-MX" dirty="0" smtClean="0">
                <a:latin typeface="Book Antiqua" pitchFamily="18" charset="0"/>
              </a:rPr>
              <a:t>2) El segundo aspecto de la Sefirá de Jojmá es que es la primera de las sefirot inmanentes o que </a:t>
            </a:r>
            <a:r>
              <a:rPr lang="es-MX" dirty="0" smtClean="0">
                <a:latin typeface="Book Antiqua" pitchFamily="18" charset="0"/>
              </a:rPr>
              <a:t>habita o mora. </a:t>
            </a:r>
          </a:p>
        </p:txBody>
      </p:sp>
    </p:spTree>
    <p:extLst>
      <p:ext uri="{BB962C8B-B14F-4D97-AF65-F5344CB8AC3E}">
        <p14:creationId xmlns:p14="http://schemas.microsoft.com/office/powerpoint/2010/main" xmlns=""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Jojmá- Sabiduría</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sz="3000" b="1" dirty="0" smtClean="0">
                <a:latin typeface="Book Antiqua" pitchFamily="18" charset="0"/>
              </a:rPr>
              <a:t>Inmanente</a:t>
            </a:r>
            <a:r>
              <a:rPr lang="es-MX" sz="3000" dirty="0" smtClean="0">
                <a:latin typeface="Book Antiqua" pitchFamily="18" charset="0"/>
              </a:rPr>
              <a:t>: </a:t>
            </a:r>
            <a:r>
              <a:rPr lang="es-ES" sz="3000" dirty="0" smtClean="0">
                <a:latin typeface="Book Antiqua" pitchFamily="18" charset="0"/>
              </a:rPr>
              <a:t>Que es interno a un ser o a un conjunto de seres, y no es el resultado de una acción exterior a ellos.</a:t>
            </a:r>
            <a:endParaRPr lang="es-MX" sz="3000" dirty="0" smtClean="0">
              <a:latin typeface="Book Antiqua" pitchFamily="18" charset="0"/>
            </a:endParaRPr>
          </a:p>
          <a:p>
            <a:r>
              <a:rPr lang="es-MX" sz="3000" dirty="0" smtClean="0">
                <a:latin typeface="Book Antiqua" pitchFamily="18" charset="0"/>
              </a:rPr>
              <a:t>Por </a:t>
            </a:r>
            <a:r>
              <a:rPr lang="es-MX" sz="3000" dirty="0" smtClean="0">
                <a:latin typeface="Book Antiqua" pitchFamily="18" charset="0"/>
              </a:rPr>
              <a:t>eso se llama principio; Salmos (111: 10) dice "</a:t>
            </a:r>
            <a:r>
              <a:rPr lang="es-MX" sz="3000" b="1" dirty="0" smtClean="0">
                <a:latin typeface="Book Antiqua" pitchFamily="18" charset="0"/>
              </a:rPr>
              <a:t>reishit Jojmá ..." </a:t>
            </a:r>
            <a:r>
              <a:rPr lang="es-MX" sz="3000" dirty="0" smtClean="0">
                <a:latin typeface="Book Antiqua" pitchFamily="18" charset="0"/>
              </a:rPr>
              <a:t>– </a:t>
            </a:r>
          </a:p>
          <a:p>
            <a:r>
              <a:rPr lang="es-MX" sz="3000" dirty="0" smtClean="0">
                <a:latin typeface="Book Antiqua" pitchFamily="18" charset="0"/>
              </a:rPr>
              <a:t>"</a:t>
            </a:r>
            <a:r>
              <a:rPr lang="es-MX" sz="3000" dirty="0" smtClean="0">
                <a:latin typeface="Book Antiqua" pitchFamily="18" charset="0"/>
              </a:rPr>
              <a:t>Jojmá es el primero, la cabeza", es decir, </a:t>
            </a:r>
            <a:r>
              <a:rPr lang="es-MX" sz="3000" dirty="0" smtClean="0">
                <a:latin typeface="Book Antiqua" pitchFamily="18" charset="0"/>
              </a:rPr>
              <a:t>la primera </a:t>
            </a:r>
            <a:r>
              <a:rPr lang="es-MX" sz="3000" dirty="0" smtClean="0">
                <a:latin typeface="Book Antiqua" pitchFamily="18" charset="0"/>
              </a:rPr>
              <a:t>de las sefirot inmanentes, el principio y la raíz del ser inmanente. </a:t>
            </a:r>
            <a:endParaRPr lang="es-MX" sz="3000"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Jojmá- Sabiduría</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Kéter </a:t>
            </a:r>
            <a:r>
              <a:rPr lang="es-MX" dirty="0" smtClean="0">
                <a:latin typeface="Book Antiqua" pitchFamily="18" charset="0"/>
              </a:rPr>
              <a:t>es la Sefirá que lo abarca todo a partir de la cual se generan todas las demás sefirot, mientras que </a:t>
            </a:r>
            <a:r>
              <a:rPr lang="es-MX" dirty="0" smtClean="0">
                <a:latin typeface="Book Antiqua" pitchFamily="18" charset="0"/>
              </a:rPr>
              <a:t>Jojmá </a:t>
            </a:r>
            <a:r>
              <a:rPr lang="es-MX" dirty="0" smtClean="0">
                <a:latin typeface="Book Antiqua" pitchFamily="18" charset="0"/>
              </a:rPr>
              <a:t>es la primera Sefirá que se genera realmente</a:t>
            </a:r>
            <a:r>
              <a:rPr lang="es-MX" dirty="0" smtClean="0">
                <a:latin typeface="Book Antiqua" pitchFamily="18" charset="0"/>
              </a:rPr>
              <a:t>.</a:t>
            </a:r>
          </a:p>
          <a:p>
            <a:r>
              <a:rPr lang="es-MX" dirty="0" smtClean="0">
                <a:latin typeface="Book Antiqua" pitchFamily="18" charset="0"/>
              </a:rPr>
              <a:t>3) El tercer aspecto de la Jojmá es que se llama la fuerza vital de toda la Creación. </a:t>
            </a:r>
            <a:endParaRPr lang="es-MX"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Jojmá- Sabiduría</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El </a:t>
            </a:r>
            <a:r>
              <a:rPr lang="es-MX" dirty="0" smtClean="0">
                <a:latin typeface="Book Antiqua" pitchFamily="18" charset="0"/>
              </a:rPr>
              <a:t>relato de la Creación al principio de Génesis comienza con la palabra </a:t>
            </a:r>
            <a:r>
              <a:rPr lang="es-MX" dirty="0" smtClean="0">
                <a:latin typeface="Book Antiqua" pitchFamily="18" charset="0"/>
              </a:rPr>
              <a:t>"Bereshit", </a:t>
            </a:r>
            <a:r>
              <a:rPr lang="es-MX" dirty="0" smtClean="0">
                <a:latin typeface="Book Antiqua" pitchFamily="18" charset="0"/>
              </a:rPr>
              <a:t>- "en el principio". </a:t>
            </a:r>
            <a:endParaRPr lang="es-MX" dirty="0" smtClean="0">
              <a:latin typeface="Book Antiqua" pitchFamily="18" charset="0"/>
            </a:endParaRPr>
          </a:p>
          <a:p>
            <a:r>
              <a:rPr lang="es-MX" dirty="0" smtClean="0">
                <a:latin typeface="Book Antiqua" pitchFamily="18" charset="0"/>
              </a:rPr>
              <a:t>Una </a:t>
            </a:r>
            <a:r>
              <a:rPr lang="es-MX" dirty="0" smtClean="0">
                <a:latin typeface="Book Antiqua" pitchFamily="18" charset="0"/>
              </a:rPr>
              <a:t>de las traducciones arameas de la Torá, Targum </a:t>
            </a:r>
            <a:r>
              <a:rPr lang="es-MX" dirty="0" smtClean="0">
                <a:latin typeface="Book Antiqua" pitchFamily="18" charset="0"/>
              </a:rPr>
              <a:t>Yonatán </a:t>
            </a:r>
            <a:r>
              <a:rPr lang="es-MX" dirty="0" smtClean="0">
                <a:latin typeface="Book Antiqua" pitchFamily="18" charset="0"/>
              </a:rPr>
              <a:t>traduce la palabra </a:t>
            </a:r>
            <a:r>
              <a:rPr lang="es-MX" dirty="0" smtClean="0">
                <a:latin typeface="Book Antiqua" pitchFamily="18" charset="0"/>
              </a:rPr>
              <a:t>Bereshit </a:t>
            </a:r>
            <a:r>
              <a:rPr lang="es-MX" dirty="0" smtClean="0">
                <a:latin typeface="Book Antiqua" pitchFamily="18" charset="0"/>
              </a:rPr>
              <a:t>como </a:t>
            </a:r>
            <a:r>
              <a:rPr lang="es-MX" b="1" dirty="0" smtClean="0">
                <a:latin typeface="Book Antiqua" pitchFamily="18" charset="0"/>
              </a:rPr>
              <a:t>b'jujmata</a:t>
            </a:r>
            <a:r>
              <a:rPr lang="es-MX" dirty="0" smtClean="0">
                <a:latin typeface="Book Antiqua" pitchFamily="18" charset="0"/>
              </a:rPr>
              <a:t> </a:t>
            </a:r>
            <a:r>
              <a:rPr lang="es-MX" dirty="0" smtClean="0">
                <a:latin typeface="Book Antiqua" pitchFamily="18" charset="0"/>
              </a:rPr>
              <a:t>- </a:t>
            </a:r>
            <a:r>
              <a:rPr lang="es-MX" b="1" dirty="0" smtClean="0">
                <a:latin typeface="Book Antiqua" pitchFamily="18" charset="0"/>
              </a:rPr>
              <a:t>"con Jojmá"</a:t>
            </a:r>
            <a:r>
              <a:rPr lang="es-MX" dirty="0" smtClean="0">
                <a:latin typeface="Book Antiqua" pitchFamily="18" charset="0"/>
              </a:rPr>
              <a:t>, ya que esta Sefirá también es el instrumento de la Creación. </a:t>
            </a:r>
            <a:endParaRPr lang="es-MX"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Jojmá- Sabiduría</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Es </a:t>
            </a:r>
            <a:r>
              <a:rPr lang="es-MX" dirty="0" smtClean="0">
                <a:latin typeface="Book Antiqua" pitchFamily="18" charset="0"/>
              </a:rPr>
              <a:t>decir, impregna toda la creación. </a:t>
            </a:r>
            <a:endParaRPr lang="es-MX" dirty="0" smtClean="0">
              <a:latin typeface="Book Antiqua" pitchFamily="18" charset="0"/>
            </a:endParaRPr>
          </a:p>
          <a:p>
            <a:r>
              <a:rPr lang="es-MX" dirty="0" smtClean="0">
                <a:latin typeface="Book Antiqua" pitchFamily="18" charset="0"/>
              </a:rPr>
              <a:t>Este </a:t>
            </a:r>
            <a:r>
              <a:rPr lang="es-MX" dirty="0" smtClean="0">
                <a:latin typeface="Book Antiqua" pitchFamily="18" charset="0"/>
              </a:rPr>
              <a:t>es el significado del verso "Hiciste todo con Jojmá" (Salmos 104: 24). </a:t>
            </a:r>
            <a:endParaRPr lang="es-MX" dirty="0" smtClean="0">
              <a:latin typeface="Book Antiqua" pitchFamily="18" charset="0"/>
            </a:endParaRPr>
          </a:p>
          <a:p>
            <a:r>
              <a:rPr lang="es-MX" dirty="0" smtClean="0">
                <a:latin typeface="Book Antiqua" pitchFamily="18" charset="0"/>
              </a:rPr>
              <a:t>En </a:t>
            </a:r>
            <a:r>
              <a:rPr lang="es-MX" dirty="0" smtClean="0">
                <a:latin typeface="Book Antiqua" pitchFamily="18" charset="0"/>
              </a:rPr>
              <a:t>este sentido, las Escrituras se refieren a la Jojmá como la fuerza vital de toda la creación (en oposición a Kéter, que es la expresión del propósito y la motivación de toda la creación</a:t>
            </a:r>
            <a:r>
              <a:rPr lang="es-MX" dirty="0" smtClean="0">
                <a:latin typeface="Book Antiqua" pitchFamily="18" charset="0"/>
              </a:rPr>
              <a:t>),</a:t>
            </a:r>
          </a:p>
        </p:txBody>
      </p:sp>
    </p:spTree>
    <p:extLst>
      <p:ext uri="{BB962C8B-B14F-4D97-AF65-F5344CB8AC3E}">
        <p14:creationId xmlns:p14="http://schemas.microsoft.com/office/powerpoint/2010/main" xmlns=""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Jojmá- Sabiduría</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Como </a:t>
            </a:r>
            <a:r>
              <a:rPr lang="es-MX" dirty="0" smtClean="0">
                <a:latin typeface="Book Antiqua" pitchFamily="18" charset="0"/>
              </a:rPr>
              <a:t>en el verso "y Jojmá anima (o vitaliza) a todos los que la poseen. "(Eclesiastés 7:12). </a:t>
            </a:r>
            <a:endParaRPr lang="es-MX" dirty="0" smtClean="0">
              <a:latin typeface="Book Antiqua" pitchFamily="18" charset="0"/>
            </a:endParaRPr>
          </a:p>
          <a:p>
            <a:r>
              <a:rPr lang="es-MX" dirty="0" smtClean="0">
                <a:latin typeface="Book Antiqua" pitchFamily="18" charset="0"/>
              </a:rPr>
              <a:t>Del </a:t>
            </a:r>
            <a:r>
              <a:rPr lang="es-MX" dirty="0" smtClean="0">
                <a:latin typeface="Book Antiqua" pitchFamily="18" charset="0"/>
              </a:rPr>
              <a:t>mismo modo, "Morirán pero no con Jojmá" (Job 4:21), es decir, cuando están sin Jojmá. </a:t>
            </a:r>
            <a:endParaRPr lang="es-MX" dirty="0" smtClean="0">
              <a:latin typeface="Book Antiqua" pitchFamily="18" charset="0"/>
            </a:endParaRPr>
          </a:p>
          <a:p>
            <a:endParaRPr lang="en-US" dirty="0" smtClean="0">
              <a:latin typeface="Book Antiqua" pitchFamily="18" charset="0"/>
            </a:endParaRPr>
          </a:p>
          <a:p>
            <a:endParaRPr lang="es-MX" dirty="0" smtClean="0">
              <a:latin typeface="Book Antiqua" pitchFamily="18" charset="0"/>
            </a:endParaRPr>
          </a:p>
          <a:p>
            <a:endParaRPr lang="en-US" sz="2800" dirty="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Jojmá- Sabiduría</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Este </a:t>
            </a:r>
            <a:r>
              <a:rPr lang="es-MX" dirty="0" smtClean="0">
                <a:latin typeface="Book Antiqua" pitchFamily="18" charset="0"/>
              </a:rPr>
              <a:t>es el aspecto de Jojmá en su relación con todas las otras sefirot</a:t>
            </a:r>
            <a:r>
              <a:rPr lang="es-MX" dirty="0" smtClean="0">
                <a:latin typeface="Book Antiqua" pitchFamily="18" charset="0"/>
              </a:rPr>
              <a:t>.</a:t>
            </a:r>
          </a:p>
          <a:p>
            <a:r>
              <a:rPr lang="es-MX" dirty="0" smtClean="0">
                <a:latin typeface="Book Antiqua" pitchFamily="18" charset="0"/>
              </a:rPr>
              <a:t>Así, en resumen, Jojmá se define como la revelación germinal, altamente condensada de la Luz Divina en el nivel más alto de inmanencia que está en la fuerza vital de toda la creación.</a:t>
            </a:r>
            <a:endParaRPr lang="en-US" dirty="0" smtClean="0">
              <a:latin typeface="Book Antiqua" pitchFamily="18" charset="0"/>
            </a:endParaRPr>
          </a:p>
          <a:p>
            <a:endParaRPr lang="en-US" dirty="0" smtClean="0">
              <a:latin typeface="Book Antiqua" pitchFamily="18" charset="0"/>
            </a:endParaRPr>
          </a:p>
          <a:p>
            <a:endParaRPr lang="en-US" dirty="0" smtClean="0">
              <a:latin typeface="Book Antiqua" pitchFamily="18" charset="0"/>
            </a:endParaRPr>
          </a:p>
          <a:p>
            <a:endParaRPr lang="es-MX" dirty="0" smtClean="0">
              <a:latin typeface="Book Antiqua" pitchFamily="18" charset="0"/>
            </a:endParaRPr>
          </a:p>
          <a:p>
            <a:endParaRPr lang="en-US" sz="2800" dirty="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b="1" dirty="0" smtClean="0">
                <a:latin typeface="Bookman Old Style" pitchFamily="18" charset="0"/>
                <a:ea typeface="Adobe Myungjo Std M" panose="02020600000000000000" pitchFamily="18" charset="-128"/>
              </a:rPr>
              <a:t>Biná- Entendimiento</a:t>
            </a:r>
            <a:endParaRPr lang="es-ES"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i="1" dirty="0" smtClean="0">
                <a:latin typeface="Book Antiqua" pitchFamily="18" charset="0"/>
              </a:rPr>
              <a:t>Expandiendo </a:t>
            </a:r>
            <a:r>
              <a:rPr lang="es-MX" i="1" dirty="0" smtClean="0">
                <a:latin typeface="Book Antiqua" pitchFamily="18" charset="0"/>
              </a:rPr>
              <a:t>nuestro entendimiento</a:t>
            </a:r>
            <a:endParaRPr lang="en-US" i="1" dirty="0" smtClean="0">
              <a:latin typeface="Book Antiqua" pitchFamily="18" charset="0"/>
            </a:endParaRPr>
          </a:p>
          <a:p>
            <a:r>
              <a:rPr lang="es-MX" dirty="0" smtClean="0">
                <a:latin typeface="Book Antiqua" pitchFamily="18" charset="0"/>
              </a:rPr>
              <a:t>La palabra </a:t>
            </a:r>
            <a:r>
              <a:rPr lang="es-MX" dirty="0" smtClean="0">
                <a:latin typeface="Book Antiqua" pitchFamily="18" charset="0"/>
              </a:rPr>
              <a:t>Biná </a:t>
            </a:r>
            <a:r>
              <a:rPr lang="es-MX" dirty="0" smtClean="0">
                <a:latin typeface="Book Antiqua" pitchFamily="18" charset="0"/>
              </a:rPr>
              <a:t>está relacionada con la palabra livnot, que significa "construir", ya que esta es la cualidad esencial de </a:t>
            </a:r>
            <a:r>
              <a:rPr lang="es-MX" dirty="0" smtClean="0">
                <a:latin typeface="Book Antiqua" pitchFamily="18" charset="0"/>
              </a:rPr>
              <a:t>Biná. </a:t>
            </a:r>
          </a:p>
        </p:txBody>
      </p:sp>
    </p:spTree>
    <p:extLst>
      <p:ext uri="{BB962C8B-B14F-4D97-AF65-F5344CB8AC3E}">
        <p14:creationId xmlns:p14="http://schemas.microsoft.com/office/powerpoint/2010/main" xmlns=""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El </a:t>
            </a:r>
            <a:r>
              <a:rPr lang="es-MX" dirty="0" smtClean="0">
                <a:latin typeface="Book Antiqua" pitchFamily="18" charset="0"/>
              </a:rPr>
              <a:t>punto abstracto, no dimensional e incomprensible que representa </a:t>
            </a:r>
            <a:r>
              <a:rPr lang="es-MX" dirty="0" smtClean="0">
                <a:latin typeface="Book Antiqua" pitchFamily="18" charset="0"/>
              </a:rPr>
              <a:t>Jojmá </a:t>
            </a:r>
            <a:r>
              <a:rPr lang="es-MX" dirty="0" smtClean="0">
                <a:latin typeface="Book Antiqua" pitchFamily="18" charset="0"/>
              </a:rPr>
              <a:t>se expande y se construye en una estructura tridimensional, a veces en comparación con las dimensiones físicas de longitud, anchura y profundidad. </a:t>
            </a:r>
            <a:endParaRPr lang="es-MX"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En </a:t>
            </a:r>
            <a:r>
              <a:rPr lang="es-MX" dirty="0" smtClean="0">
                <a:latin typeface="Book Antiqua" pitchFamily="18" charset="0"/>
              </a:rPr>
              <a:t>el contexto de las sefirot, representan tres aspectos de </a:t>
            </a:r>
            <a:r>
              <a:rPr lang="es-MX" dirty="0" smtClean="0">
                <a:latin typeface="Book Antiqua" pitchFamily="18" charset="0"/>
              </a:rPr>
              <a:t>Biná, </a:t>
            </a:r>
            <a:r>
              <a:rPr lang="es-MX" dirty="0" smtClean="0">
                <a:latin typeface="Book Antiqua" pitchFamily="18" charset="0"/>
              </a:rPr>
              <a:t>cada uno con su propia relación única con las otras sefirot.</a:t>
            </a:r>
            <a:endParaRPr lang="en-US" dirty="0" smtClean="0">
              <a:latin typeface="Book Antiqua" pitchFamily="18" charset="0"/>
            </a:endParaRPr>
          </a:p>
          <a:p>
            <a:r>
              <a:rPr lang="es-MX" dirty="0" smtClean="0">
                <a:latin typeface="Book Antiqua" pitchFamily="18" charset="0"/>
              </a:rPr>
              <a:t> </a:t>
            </a:r>
            <a:r>
              <a:rPr lang="es-MX" dirty="0" smtClean="0">
                <a:latin typeface="Book Antiqua" pitchFamily="18" charset="0"/>
              </a:rPr>
              <a:t>1</a:t>
            </a:r>
            <a:r>
              <a:rPr lang="es-MX" dirty="0" smtClean="0">
                <a:latin typeface="Book Antiqua" pitchFamily="18" charset="0"/>
              </a:rPr>
              <a:t>) La "profundidad" de </a:t>
            </a:r>
            <a:r>
              <a:rPr lang="es-MX" dirty="0" smtClean="0">
                <a:latin typeface="Book Antiqua" pitchFamily="18" charset="0"/>
              </a:rPr>
              <a:t>Biná </a:t>
            </a:r>
            <a:r>
              <a:rPr lang="es-MX" dirty="0" smtClean="0">
                <a:latin typeface="Book Antiqua" pitchFamily="18" charset="0"/>
              </a:rPr>
              <a:t>es el aspecto de </a:t>
            </a:r>
            <a:r>
              <a:rPr lang="es-MX" dirty="0" smtClean="0">
                <a:latin typeface="Book Antiqua" pitchFamily="18" charset="0"/>
              </a:rPr>
              <a:t>Biná </a:t>
            </a:r>
            <a:r>
              <a:rPr lang="es-MX" dirty="0" smtClean="0">
                <a:latin typeface="Book Antiqua" pitchFamily="18" charset="0"/>
              </a:rPr>
              <a:t>que expresa su relación con su fuente en Jojmá. </a:t>
            </a:r>
            <a:endParaRPr lang="es-MX"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La </a:t>
            </a:r>
            <a:r>
              <a:rPr lang="es-MX" dirty="0" smtClean="0">
                <a:latin typeface="Book Antiqua" pitchFamily="18" charset="0"/>
              </a:rPr>
              <a:t>profundidad de la </a:t>
            </a:r>
            <a:r>
              <a:rPr lang="es-MX" dirty="0" smtClean="0">
                <a:latin typeface="Book Antiqua" pitchFamily="18" charset="0"/>
              </a:rPr>
              <a:t>Biná </a:t>
            </a:r>
            <a:r>
              <a:rPr lang="es-MX" dirty="0" smtClean="0">
                <a:latin typeface="Book Antiqua" pitchFamily="18" charset="0"/>
              </a:rPr>
              <a:t>deriva de </a:t>
            </a:r>
            <a:r>
              <a:rPr lang="es-MX" dirty="0" smtClean="0">
                <a:latin typeface="Book Antiqua" pitchFamily="18" charset="0"/>
              </a:rPr>
              <a:t>Jojmá</a:t>
            </a:r>
            <a:r>
              <a:rPr lang="es-MX" dirty="0" smtClean="0">
                <a:latin typeface="Book Antiqua" pitchFamily="18" charset="0"/>
              </a:rPr>
              <a:t>; así Jojmá y </a:t>
            </a:r>
            <a:r>
              <a:rPr lang="es-MX" dirty="0" smtClean="0">
                <a:latin typeface="Book Antiqua" pitchFamily="18" charset="0"/>
              </a:rPr>
              <a:t>Biná </a:t>
            </a:r>
            <a:r>
              <a:rPr lang="es-MX" dirty="0" smtClean="0">
                <a:latin typeface="Book Antiqua" pitchFamily="18" charset="0"/>
              </a:rPr>
              <a:t>juntos se llaman "los dos amigos amados que nunca se separan", porque donde hay Jojmá, </a:t>
            </a:r>
            <a:r>
              <a:rPr lang="es-MX" dirty="0" smtClean="0">
                <a:latin typeface="Book Antiqua" pitchFamily="18" charset="0"/>
              </a:rPr>
              <a:t>Biná </a:t>
            </a:r>
            <a:r>
              <a:rPr lang="es-MX" dirty="0" smtClean="0">
                <a:latin typeface="Book Antiqua" pitchFamily="18" charset="0"/>
              </a:rPr>
              <a:t>sigue invariablemente. </a:t>
            </a:r>
            <a:endParaRPr lang="es-MX" dirty="0" smtClean="0">
              <a:latin typeface="Book Antiqua" pitchFamily="18" charset="0"/>
            </a:endParaRPr>
          </a:p>
          <a:p>
            <a:r>
              <a:rPr lang="es-MX" dirty="0" smtClean="0">
                <a:latin typeface="Book Antiqua" pitchFamily="18" charset="0"/>
              </a:rPr>
              <a:t>Ver relación de David y Yonatán –1 Shemuel 19-</a:t>
            </a:r>
          </a:p>
        </p:txBody>
      </p:sp>
    </p:spTree>
    <p:extLst>
      <p:ext uri="{BB962C8B-B14F-4D97-AF65-F5344CB8AC3E}">
        <p14:creationId xmlns:p14="http://schemas.microsoft.com/office/powerpoint/2010/main" xmlns=""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800" dirty="0" smtClean="0">
                <a:latin typeface="Book Antiqua" pitchFamily="18" charset="0"/>
              </a:rPr>
              <a:t>17.Jonatán </a:t>
            </a:r>
            <a:r>
              <a:rPr lang="es-ES" sz="2800" dirty="0" smtClean="0">
                <a:latin typeface="Book Antiqua" pitchFamily="18" charset="0"/>
              </a:rPr>
              <a:t>adjuró, una vez más a David, por el grande amor que le tenía, pues le amaba como a su propia vida. </a:t>
            </a:r>
            <a:r>
              <a:rPr lang="es-ES" sz="2800" dirty="0" smtClean="0">
                <a:latin typeface="Book Antiqua" pitchFamily="18" charset="0"/>
              </a:rPr>
              <a:t>18. </a:t>
            </a:r>
            <a:r>
              <a:rPr lang="es-ES" sz="2800" dirty="0" smtClean="0">
                <a:latin typeface="Book Antiqua" pitchFamily="18" charset="0"/>
              </a:rPr>
              <a:t>Dijo Jonatán: «Mañana es el novilunio; se notará que está vacío tu asiento; </a:t>
            </a:r>
            <a:endParaRPr lang="es-ES" sz="2800" dirty="0" smtClean="0">
              <a:latin typeface="Book Antiqua" pitchFamily="18" charset="0"/>
            </a:endParaRPr>
          </a:p>
          <a:p>
            <a:r>
              <a:rPr lang="es-ES" sz="2800" dirty="0" smtClean="0">
                <a:latin typeface="Book Antiqua" pitchFamily="18" charset="0"/>
              </a:rPr>
              <a:t>19. </a:t>
            </a:r>
            <a:r>
              <a:rPr lang="es-ES" sz="2800" dirty="0" smtClean="0">
                <a:latin typeface="Book Antiqua" pitchFamily="18" charset="0"/>
              </a:rPr>
              <a:t>al tercer día se notará más; vienes y te escondes en el mismo lugar donde te esconderás mañana, junto a la piedra hito. </a:t>
            </a:r>
            <a:endParaRPr lang="es-MX" sz="2800"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ES" sz="2600" dirty="0" smtClean="0">
                <a:latin typeface="Book Antiqua" pitchFamily="18" charset="0"/>
              </a:rPr>
              <a:t>"Los sabios caracterizaron la relación entre Jonatán y David en la siguiente Mishná:</a:t>
            </a:r>
          </a:p>
          <a:p>
            <a:r>
              <a:rPr lang="es-ES" sz="2600" dirty="0" smtClean="0">
                <a:latin typeface="Book Antiqua" pitchFamily="18" charset="0"/>
              </a:rPr>
              <a:t>“</a:t>
            </a:r>
            <a:r>
              <a:rPr lang="es-ES" sz="2600" dirty="0" smtClean="0">
                <a:latin typeface="Book Antiqua" pitchFamily="18" charset="0"/>
              </a:rPr>
              <a:t>Cada vez que el amor depende de algún fin egoísta, cuando el fin pasa, el amor pasa; pero si no depende de algún fin egoísta, nunca pasará. ¿Qué amor dependía de un final egoísta? Este fue el amor de </a:t>
            </a:r>
            <a:r>
              <a:rPr lang="es-ES" sz="2600" dirty="0" smtClean="0">
                <a:latin typeface="Book Antiqua" pitchFamily="18" charset="0"/>
              </a:rPr>
              <a:t>Amnón </a:t>
            </a:r>
            <a:r>
              <a:rPr lang="es-ES" sz="2600" dirty="0" smtClean="0">
                <a:latin typeface="Book Antiqua" pitchFamily="18" charset="0"/>
              </a:rPr>
              <a:t>y Tamar. ¿Y cuál no dependía de un final egoísta? Este fue el amor de David y Jonatán. (Avot 5:15</a:t>
            </a:r>
            <a:r>
              <a:rPr lang="es-ES" sz="2600" smtClean="0">
                <a:latin typeface="Book Antiqua" pitchFamily="18" charset="0"/>
              </a:rPr>
              <a:t>) </a:t>
            </a:r>
            <a:r>
              <a:rPr lang="es-ES" sz="2600" smtClean="0">
                <a:latin typeface="Book Antiqua" pitchFamily="18" charset="0"/>
              </a:rPr>
              <a:t>"</a:t>
            </a:r>
            <a:endParaRPr lang="es-MX" sz="2600"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El </a:t>
            </a:r>
            <a:r>
              <a:rPr lang="es-MX" dirty="0" smtClean="0">
                <a:latin typeface="Book Antiqua" pitchFamily="18" charset="0"/>
              </a:rPr>
              <a:t>Zohar, por lo tanto, describe la relación de Jojmá y </a:t>
            </a:r>
            <a:r>
              <a:rPr lang="es-MX" dirty="0" smtClean="0">
                <a:latin typeface="Book Antiqua" pitchFamily="18" charset="0"/>
              </a:rPr>
              <a:t>Biná </a:t>
            </a:r>
            <a:r>
              <a:rPr lang="es-MX" dirty="0" smtClean="0">
                <a:latin typeface="Book Antiqua" pitchFamily="18" charset="0"/>
              </a:rPr>
              <a:t>como "el punto </a:t>
            </a:r>
            <a:r>
              <a:rPr lang="es-MX" dirty="0" smtClean="0">
                <a:latin typeface="Book Antiqua" pitchFamily="18" charset="0"/>
              </a:rPr>
              <a:t>supernal-celestial </a:t>
            </a:r>
            <a:r>
              <a:rPr lang="es-MX" dirty="0" smtClean="0">
                <a:latin typeface="Book Antiqua" pitchFamily="18" charset="0"/>
              </a:rPr>
              <a:t>(Jojmá) dentro de su palacio </a:t>
            </a:r>
            <a:r>
              <a:rPr lang="es-MX" dirty="0" smtClean="0">
                <a:latin typeface="Book Antiqua" pitchFamily="18" charset="0"/>
              </a:rPr>
              <a:t>(Biná)".</a:t>
            </a:r>
            <a:endParaRPr lang="en-US" dirty="0" smtClean="0">
              <a:latin typeface="Book Antiqua" pitchFamily="18" charset="0"/>
            </a:endParaRPr>
          </a:p>
          <a:p>
            <a:r>
              <a:rPr lang="es-MX" dirty="0" smtClean="0">
                <a:latin typeface="Book Antiqua" pitchFamily="18" charset="0"/>
              </a:rPr>
              <a:t> </a:t>
            </a:r>
            <a:r>
              <a:rPr lang="es-MX" dirty="0" smtClean="0">
                <a:latin typeface="Book Antiqua" pitchFamily="18" charset="0"/>
              </a:rPr>
              <a:t>2</a:t>
            </a:r>
            <a:r>
              <a:rPr lang="es-MX" dirty="0" smtClean="0">
                <a:latin typeface="Book Antiqua" pitchFamily="18" charset="0"/>
              </a:rPr>
              <a:t>) La "amplitud" de </a:t>
            </a:r>
            <a:r>
              <a:rPr lang="es-MX" dirty="0" smtClean="0">
                <a:latin typeface="Book Antiqua" pitchFamily="18" charset="0"/>
              </a:rPr>
              <a:t>Biná </a:t>
            </a:r>
            <a:r>
              <a:rPr lang="es-MX" dirty="0" smtClean="0">
                <a:latin typeface="Book Antiqua" pitchFamily="18" charset="0"/>
              </a:rPr>
              <a:t>significa el aspecto de expansión, que es la característica definitiva de </a:t>
            </a:r>
            <a:r>
              <a:rPr lang="es-MX" dirty="0" smtClean="0">
                <a:latin typeface="Book Antiqua" pitchFamily="18" charset="0"/>
              </a:rPr>
              <a:t>Biná. </a:t>
            </a:r>
          </a:p>
        </p:txBody>
      </p:sp>
    </p:spTree>
    <p:extLst>
      <p:ext uri="{BB962C8B-B14F-4D97-AF65-F5344CB8AC3E}">
        <p14:creationId xmlns:p14="http://schemas.microsoft.com/office/powerpoint/2010/main" xmlns=""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sz="2800" dirty="0" smtClean="0">
                <a:latin typeface="Book Antiqua" pitchFamily="18" charset="0"/>
              </a:rPr>
              <a:t>En </a:t>
            </a:r>
            <a:r>
              <a:rPr lang="es-MX" sz="2800" dirty="0" smtClean="0">
                <a:latin typeface="Book Antiqua" pitchFamily="18" charset="0"/>
              </a:rPr>
              <a:t>este contexto, los sabios del Talmud </a:t>
            </a:r>
            <a:r>
              <a:rPr lang="es-MX" sz="2800" dirty="0" smtClean="0">
                <a:latin typeface="Book Antiqua" pitchFamily="18" charset="0"/>
              </a:rPr>
              <a:t>(Jagigá </a:t>
            </a:r>
            <a:r>
              <a:rPr lang="es-MX" sz="2800" dirty="0" smtClean="0">
                <a:latin typeface="Book Antiqua" pitchFamily="18" charset="0"/>
              </a:rPr>
              <a:t>14a) describen a </a:t>
            </a:r>
            <a:r>
              <a:rPr lang="es-MX" sz="2800" dirty="0" smtClean="0">
                <a:latin typeface="Book Antiqua" pitchFamily="18" charset="0"/>
              </a:rPr>
              <a:t>Biná </a:t>
            </a:r>
            <a:r>
              <a:rPr lang="es-MX" sz="2800" dirty="0" smtClean="0">
                <a:latin typeface="Book Antiqua" pitchFamily="18" charset="0"/>
              </a:rPr>
              <a:t>como </a:t>
            </a:r>
            <a:r>
              <a:rPr lang="es-MX" sz="2800" b="1" dirty="0" smtClean="0">
                <a:latin typeface="Book Antiqua" pitchFamily="18" charset="0"/>
              </a:rPr>
              <a:t>"hameivin davar mi </a:t>
            </a:r>
            <a:r>
              <a:rPr lang="es-MX" sz="2800" b="1" dirty="0" smtClean="0">
                <a:latin typeface="Book Antiqua" pitchFamily="18" charset="0"/>
              </a:rPr>
              <a:t>tok </a:t>
            </a:r>
            <a:r>
              <a:rPr lang="es-MX" sz="2800" b="1" dirty="0" smtClean="0">
                <a:latin typeface="Book Antiqua" pitchFamily="18" charset="0"/>
              </a:rPr>
              <a:t>davar" - "entendiendo una cosa de otra". </a:t>
            </a:r>
            <a:endParaRPr lang="es-MX" sz="2800" b="1" dirty="0" smtClean="0">
              <a:latin typeface="Book Antiqua" pitchFamily="18" charset="0"/>
            </a:endParaRPr>
          </a:p>
          <a:p>
            <a:r>
              <a:rPr lang="es-MX" sz="2800" dirty="0" smtClean="0">
                <a:latin typeface="Book Antiqua" pitchFamily="18" charset="0"/>
              </a:rPr>
              <a:t>En </a:t>
            </a:r>
            <a:r>
              <a:rPr lang="es-MX" sz="2800" dirty="0" smtClean="0">
                <a:latin typeface="Book Antiqua" pitchFamily="18" charset="0"/>
              </a:rPr>
              <a:t>otras palabras, lo que está contenido dentro de un concepto (la palabra </a:t>
            </a:r>
            <a:r>
              <a:rPr lang="es-MX" sz="2800" b="1" dirty="0" smtClean="0">
                <a:latin typeface="Book Antiqua" pitchFamily="18" charset="0"/>
              </a:rPr>
              <a:t>tok</a:t>
            </a:r>
            <a:r>
              <a:rPr lang="es-MX" sz="2800" dirty="0" smtClean="0">
                <a:latin typeface="Book Antiqua" pitchFamily="18" charset="0"/>
              </a:rPr>
              <a:t> </a:t>
            </a:r>
            <a:r>
              <a:rPr lang="es-MX" sz="2800" dirty="0" smtClean="0">
                <a:latin typeface="Book Antiqua" pitchFamily="18" charset="0"/>
              </a:rPr>
              <a:t>en hebreo significa "dentro") en Jojmá, se expande en un marco conceptual completo de ideas interrelacionadas en </a:t>
            </a:r>
            <a:r>
              <a:rPr lang="es-MX" sz="2800" dirty="0" smtClean="0">
                <a:latin typeface="Book Antiqua" pitchFamily="18" charset="0"/>
              </a:rPr>
              <a:t>Biná.</a:t>
            </a:r>
            <a:endParaRPr lang="en-US" sz="2800" dirty="0" smtClean="0">
              <a:latin typeface="Book Antiqua" pitchFamily="18" charset="0"/>
            </a:endParaRPr>
          </a:p>
          <a:p>
            <a:endParaRPr lang="en-US" sz="2800" dirty="0" smtClean="0">
              <a:latin typeface="Book Antiqua" pitchFamily="18" charset="0"/>
            </a:endParaRPr>
          </a:p>
          <a:p>
            <a:endParaRPr lang="en-US" sz="2800" dirty="0" smtClean="0">
              <a:latin typeface="Book Antiqua" pitchFamily="18" charset="0"/>
            </a:endParaRPr>
          </a:p>
          <a:p>
            <a:endParaRPr lang="es-MX" sz="2800" dirty="0" smtClean="0">
              <a:latin typeface="Book Antiqua" pitchFamily="18" charset="0"/>
            </a:endParaRPr>
          </a:p>
          <a:p>
            <a:endParaRPr lang="en-US" sz="2800" dirty="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3) La "longitud" de Biná describe su relación con las sefirot debajo de ella.</a:t>
            </a:r>
          </a:p>
          <a:p>
            <a:r>
              <a:rPr lang="es-MX" dirty="0" smtClean="0">
                <a:latin typeface="Book Antiqua" pitchFamily="18" charset="0"/>
              </a:rPr>
              <a:t>La medida en que la Biná afecta a las otras sefirot se llama su "longitud". </a:t>
            </a:r>
          </a:p>
          <a:p>
            <a:r>
              <a:rPr lang="es-MX" dirty="0" smtClean="0">
                <a:latin typeface="Book Antiqua" pitchFamily="18" charset="0"/>
              </a:rPr>
              <a:t>Obviamente, cuanto más Biná tenga que llegar para afectar a la Sefirá inferior, más poderoso debe estar en su estado original.</a:t>
            </a:r>
            <a:endParaRPr lang="en-US"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Por lo tanto, Biná se puede definir como la expansión del punto inicial de Jojmá en una revelación completa y comprensible de la Luz Divina.</a:t>
            </a:r>
          </a:p>
          <a:p>
            <a:r>
              <a:rPr lang="es-MX" dirty="0" smtClean="0">
                <a:latin typeface="Book Antiqua" pitchFamily="18" charset="0"/>
              </a:rPr>
              <a:t>Se utiliza una analogía en la Cábala para describir la relación de Kéter, Jojmá y </a:t>
            </a:r>
            <a:r>
              <a:rPr lang="es-MX" dirty="0" smtClean="0">
                <a:latin typeface="Book Antiqua" pitchFamily="18" charset="0"/>
              </a:rPr>
              <a:t>Biná: </a:t>
            </a:r>
          </a:p>
        </p:txBody>
      </p:sp>
    </p:spTree>
    <p:extLst>
      <p:ext uri="{BB962C8B-B14F-4D97-AF65-F5344CB8AC3E}">
        <p14:creationId xmlns:p14="http://schemas.microsoft.com/office/powerpoint/2010/main" xmlns=""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sz="3000" dirty="0" smtClean="0">
                <a:latin typeface="Book Antiqua" pitchFamily="18" charset="0"/>
              </a:rPr>
              <a:t>Desde </a:t>
            </a:r>
            <a:r>
              <a:rPr lang="es-MX" sz="3000" dirty="0" smtClean="0">
                <a:latin typeface="Book Antiqua" pitchFamily="18" charset="0"/>
              </a:rPr>
              <a:t>la gran profundidad de las aguas, llamada en hebreo el </a:t>
            </a:r>
            <a:r>
              <a:rPr lang="es-MX" sz="3000" b="1" dirty="0" err="1" smtClean="0">
                <a:latin typeface="Book Antiqua" pitchFamily="18" charset="0"/>
              </a:rPr>
              <a:t>tehom</a:t>
            </a:r>
            <a:r>
              <a:rPr lang="es-MX" sz="3000" b="1" dirty="0" smtClean="0">
                <a:latin typeface="Book Antiqua" pitchFamily="18" charset="0"/>
              </a:rPr>
              <a:t> </a:t>
            </a:r>
            <a:r>
              <a:rPr lang="es-MX" sz="3000" b="1" dirty="0" err="1" smtClean="0">
                <a:latin typeface="Book Antiqua" pitchFamily="18" charset="0"/>
              </a:rPr>
              <a:t>rabba</a:t>
            </a:r>
            <a:r>
              <a:rPr lang="es-MX" sz="3000" dirty="0" smtClean="0">
                <a:latin typeface="Book Antiqua" pitchFamily="18" charset="0"/>
              </a:rPr>
              <a:t>, que reside debajo de la tierra (significa Kéter), brota una fuente de agua. </a:t>
            </a:r>
            <a:endParaRPr lang="es-MX" sz="3000" dirty="0" smtClean="0">
              <a:latin typeface="Book Antiqua" pitchFamily="18" charset="0"/>
            </a:endParaRPr>
          </a:p>
          <a:p>
            <a:r>
              <a:rPr lang="es-MX" sz="3000" dirty="0" smtClean="0">
                <a:latin typeface="Book Antiqua" pitchFamily="18" charset="0"/>
              </a:rPr>
              <a:t>El </a:t>
            </a:r>
            <a:r>
              <a:rPr lang="es-MX" sz="3000" dirty="0" smtClean="0">
                <a:latin typeface="Book Antiqua" pitchFamily="18" charset="0"/>
              </a:rPr>
              <a:t>manantial está conectado por canales ocultos a la gran profundidad de las aguas, y el manantial es su primera revelación; </a:t>
            </a:r>
            <a:endParaRPr lang="es-MX" sz="3000"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MX" sz="3000" dirty="0" smtClean="0">
              <a:latin typeface="Book Antiqua" pitchFamily="18" charset="0"/>
            </a:endParaRPr>
          </a:p>
        </p:txBody>
      </p:sp>
      <p:pic>
        <p:nvPicPr>
          <p:cNvPr id="116738" name="Picture 2" descr="Image result for spring"/>
          <p:cNvPicPr>
            <a:picLocks noChangeAspect="1" noChangeArrowheads="1"/>
          </p:cNvPicPr>
          <p:nvPr/>
        </p:nvPicPr>
        <p:blipFill>
          <a:blip r:embed="rId4"/>
          <a:srcRect/>
          <a:stretch>
            <a:fillRect/>
          </a:stretch>
        </p:blipFill>
        <p:spPr bwMode="auto">
          <a:xfrm>
            <a:off x="51106" y="24042"/>
            <a:ext cx="9035744" cy="6776808"/>
          </a:xfrm>
          <a:prstGeom prst="rect">
            <a:avLst/>
          </a:prstGeom>
          <a:noFill/>
        </p:spPr>
      </p:pic>
    </p:spTree>
    <p:extLst>
      <p:ext uri="{BB962C8B-B14F-4D97-AF65-F5344CB8AC3E}">
        <p14:creationId xmlns:p14="http://schemas.microsoft.com/office/powerpoint/2010/main" xmlns=""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El manantial representa </a:t>
            </a:r>
            <a:r>
              <a:rPr lang="es-MX" dirty="0" smtClean="0">
                <a:latin typeface="Book Antiqua" pitchFamily="18" charset="0"/>
              </a:rPr>
              <a:t>a </a:t>
            </a:r>
            <a:r>
              <a:rPr lang="es-MX" dirty="0" smtClean="0">
                <a:latin typeface="Book Antiqua" pitchFamily="18" charset="0"/>
              </a:rPr>
              <a:t>Jojmá</a:t>
            </a:r>
            <a:r>
              <a:rPr lang="es-MX" dirty="0" smtClean="0">
                <a:latin typeface="Book Antiqua" pitchFamily="18" charset="0"/>
              </a:rPr>
              <a:t>. </a:t>
            </a:r>
            <a:endParaRPr lang="es-MX" dirty="0" smtClean="0">
              <a:latin typeface="Book Antiqua" pitchFamily="18" charset="0"/>
            </a:endParaRPr>
          </a:p>
          <a:p>
            <a:r>
              <a:rPr lang="es-MX" dirty="0" smtClean="0">
                <a:latin typeface="Book Antiqua" pitchFamily="18" charset="0"/>
              </a:rPr>
              <a:t>El </a:t>
            </a:r>
            <a:r>
              <a:rPr lang="es-MX" dirty="0" smtClean="0">
                <a:latin typeface="Book Antiqua" pitchFamily="18" charset="0"/>
              </a:rPr>
              <a:t>manantial burbujeante forma un goteo, y el goteo se convierte en un riachuelo y el riachuelo se convierte en un río poderoso; </a:t>
            </a:r>
            <a:r>
              <a:rPr lang="es-MX" dirty="0" smtClean="0">
                <a:latin typeface="Book Antiqua" pitchFamily="18" charset="0"/>
              </a:rPr>
              <a:t>el </a:t>
            </a:r>
            <a:r>
              <a:rPr lang="es-MX" dirty="0" smtClean="0">
                <a:latin typeface="Book Antiqua" pitchFamily="18" charset="0"/>
              </a:rPr>
              <a:t>rio representa a </a:t>
            </a:r>
            <a:r>
              <a:rPr lang="es-MX" dirty="0" smtClean="0">
                <a:latin typeface="Book Antiqua" pitchFamily="18" charset="0"/>
              </a:rPr>
              <a:t>Biná. </a:t>
            </a:r>
          </a:p>
          <a:p>
            <a:pPr>
              <a:buNone/>
            </a:pPr>
            <a:endParaRPr lang="en-US" sz="2800" dirty="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La </a:t>
            </a:r>
            <a:r>
              <a:rPr lang="es-MX" dirty="0" smtClean="0">
                <a:latin typeface="Book Antiqua" pitchFamily="18" charset="0"/>
              </a:rPr>
              <a:t>fuente o profundidad del río es el manantial de </a:t>
            </a:r>
            <a:r>
              <a:rPr lang="es-MX" dirty="0" smtClean="0">
                <a:latin typeface="Book Antiqua" pitchFamily="18" charset="0"/>
              </a:rPr>
              <a:t>Jojmá</a:t>
            </a:r>
            <a:r>
              <a:rPr lang="es-MX" dirty="0" smtClean="0">
                <a:latin typeface="Book Antiqua" pitchFamily="18" charset="0"/>
              </a:rPr>
              <a:t>, y ​​corresponde a la potencia del flujo que sale de la Jojmá. </a:t>
            </a:r>
            <a:endParaRPr lang="es-MX" dirty="0" smtClean="0">
              <a:latin typeface="Book Antiqua" pitchFamily="18" charset="0"/>
            </a:endParaRPr>
          </a:p>
          <a:p>
            <a:r>
              <a:rPr lang="es-MX" dirty="0" smtClean="0">
                <a:latin typeface="Book Antiqua" pitchFamily="18" charset="0"/>
              </a:rPr>
              <a:t>La </a:t>
            </a:r>
            <a:r>
              <a:rPr lang="es-MX" dirty="0" smtClean="0">
                <a:latin typeface="Book Antiqua" pitchFamily="18" charset="0"/>
              </a:rPr>
              <a:t>anchura del río es la cantidad que el río se expande en un área amplia. </a:t>
            </a:r>
            <a:endParaRPr lang="es-MX"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La </a:t>
            </a:r>
            <a:r>
              <a:rPr lang="es-MX" dirty="0" smtClean="0">
                <a:latin typeface="Book Antiqua" pitchFamily="18" charset="0"/>
              </a:rPr>
              <a:t>longitud del río es la distancia desde su fuente original, a través de muchos niveles y etapas (que significan las otras sefirot), hasta que el río finalmente fluye hacia el mar, lo que representa a Maljut, como se explicará.</a:t>
            </a:r>
            <a:endParaRPr lang="en-US" dirty="0" smtClean="0">
              <a:latin typeface="Book Antiqua" pitchFamily="18" charset="0"/>
            </a:endParaRPr>
          </a:p>
          <a:p>
            <a:endParaRPr lang="en-US" dirty="0" smtClean="0">
              <a:latin typeface="Book Antiqua" pitchFamily="18" charset="0"/>
            </a:endParaRPr>
          </a:p>
          <a:p>
            <a:endParaRPr lang="en-US" dirty="0" smtClean="0">
              <a:latin typeface="Book Antiqua" pitchFamily="18" charset="0"/>
            </a:endParaRPr>
          </a:p>
          <a:p>
            <a:endParaRPr lang="en-US" dirty="0" smtClean="0">
              <a:latin typeface="Book Antiqua" pitchFamily="18" charset="0"/>
            </a:endParaRPr>
          </a:p>
          <a:p>
            <a:endParaRPr lang="es-MX" sz="2800" dirty="0" smtClean="0">
              <a:latin typeface="Book Antiqua" pitchFamily="18" charset="0"/>
            </a:endParaRPr>
          </a:p>
          <a:p>
            <a:endParaRPr lang="en-US" sz="2800" dirty="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Hay otra analogía utilizada para explicar la relación entre Jojmá y </a:t>
            </a:r>
            <a:r>
              <a:rPr lang="es-MX" dirty="0" smtClean="0">
                <a:latin typeface="Book Antiqua" pitchFamily="18" charset="0"/>
              </a:rPr>
              <a:t>Biná: </a:t>
            </a:r>
          </a:p>
          <a:p>
            <a:r>
              <a:rPr lang="es-MX" dirty="0" smtClean="0">
                <a:latin typeface="Book Antiqua" pitchFamily="18" charset="0"/>
              </a:rPr>
              <a:t>Una </a:t>
            </a:r>
            <a:r>
              <a:rPr lang="es-MX" dirty="0" smtClean="0">
                <a:latin typeface="Book Antiqua" pitchFamily="18" charset="0"/>
              </a:rPr>
              <a:t>gota de semen, que potencialmente contiene la vida de cientos, e incluso cientos de miles de personas, es análoga a Jojmá. </a:t>
            </a:r>
            <a:endParaRPr lang="es-MX"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Y </a:t>
            </a:r>
            <a:r>
              <a:rPr lang="es-MX" dirty="0" smtClean="0">
                <a:latin typeface="Book Antiqua" pitchFamily="18" charset="0"/>
              </a:rPr>
              <a:t>la matriz que recibe la gota de esperma es análoga a </a:t>
            </a:r>
            <a:r>
              <a:rPr lang="es-MX" dirty="0" smtClean="0">
                <a:latin typeface="Book Antiqua" pitchFamily="18" charset="0"/>
              </a:rPr>
              <a:t>Biná, </a:t>
            </a:r>
            <a:r>
              <a:rPr lang="es-MX" dirty="0" smtClean="0">
                <a:latin typeface="Book Antiqua" pitchFamily="18" charset="0"/>
              </a:rPr>
              <a:t>que se expande y desarrolla y construye esa única gota de vida potencial en una persona completamente desarrollada con todas las extremidades y facultades necesarias</a:t>
            </a:r>
            <a:r>
              <a:rPr lang="es-MX" dirty="0" smtClean="0">
                <a:latin typeface="Book Antiqua" pitchFamily="18" charset="0"/>
              </a:rPr>
              <a:t>.</a:t>
            </a:r>
            <a:endParaRPr lang="en-US"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Otra </a:t>
            </a:r>
            <a:r>
              <a:rPr lang="es-MX" dirty="0" smtClean="0">
                <a:latin typeface="Book Antiqua" pitchFamily="18" charset="0"/>
              </a:rPr>
              <a:t>analogía: imagina que estás caminando en un lugar desconocido en una noche muy oscura. </a:t>
            </a:r>
            <a:endParaRPr lang="es-MX" dirty="0" smtClean="0">
              <a:latin typeface="Book Antiqua" pitchFamily="18" charset="0"/>
            </a:endParaRPr>
          </a:p>
          <a:p>
            <a:r>
              <a:rPr lang="es-MX" dirty="0" smtClean="0">
                <a:latin typeface="Book Antiqua" pitchFamily="18" charset="0"/>
              </a:rPr>
              <a:t>De </a:t>
            </a:r>
            <a:r>
              <a:rPr lang="es-MX" dirty="0" smtClean="0">
                <a:latin typeface="Book Antiqua" pitchFamily="18" charset="0"/>
              </a:rPr>
              <a:t>repente, un rayo de luz ilumina toda el área, y por un instante puedes ver todo con absoluta claridad. </a:t>
            </a:r>
            <a:endParaRPr lang="es-MX" dirty="0" smtClean="0">
              <a:latin typeface="Book Antiqua" pitchFamily="18" charset="0"/>
            </a:endParaRPr>
          </a:p>
          <a:p>
            <a:r>
              <a:rPr lang="es-MX" dirty="0" smtClean="0">
                <a:latin typeface="Book Antiqua" pitchFamily="18" charset="0"/>
              </a:rPr>
              <a:t>Pero</a:t>
            </a:r>
            <a:r>
              <a:rPr lang="es-MX" dirty="0" smtClean="0">
                <a:latin typeface="Book Antiqua" pitchFamily="18" charset="0"/>
              </a:rPr>
              <a:t>, un momento después, la noche es igual de oscura. </a:t>
            </a:r>
            <a:endParaRPr lang="es-MX"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MX" dirty="0" smtClean="0">
              <a:latin typeface="Book Antiqua" pitchFamily="18" charset="0"/>
            </a:endParaRPr>
          </a:p>
        </p:txBody>
      </p:sp>
      <p:pic>
        <p:nvPicPr>
          <p:cNvPr id="2050" name="Picture 2" descr="Image result for THUNDER ON ROAD"/>
          <p:cNvPicPr>
            <a:picLocks noChangeAspect="1" noChangeArrowheads="1"/>
          </p:cNvPicPr>
          <p:nvPr/>
        </p:nvPicPr>
        <p:blipFill>
          <a:blip r:embed="rId4"/>
          <a:srcRect/>
          <a:stretch>
            <a:fillRect/>
          </a:stretch>
        </p:blipFill>
        <p:spPr bwMode="auto">
          <a:xfrm>
            <a:off x="647065" y="1543685"/>
            <a:ext cx="7839075" cy="4105275"/>
          </a:xfrm>
          <a:prstGeom prst="rect">
            <a:avLst/>
          </a:prstGeom>
          <a:noFill/>
        </p:spPr>
      </p:pic>
    </p:spTree>
    <p:extLst>
      <p:ext uri="{BB962C8B-B14F-4D97-AF65-F5344CB8AC3E}">
        <p14:creationId xmlns:p14="http://schemas.microsoft.com/office/powerpoint/2010/main" xmlns="" val="166418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Ahora </a:t>
            </a:r>
            <a:r>
              <a:rPr lang="es-MX" dirty="0" smtClean="0">
                <a:latin typeface="Book Antiqua" pitchFamily="18" charset="0"/>
              </a:rPr>
              <a:t>tienes que reconstruir lo que viste en ese rayo momentáneo de luz para encontrar tu camino a casa. </a:t>
            </a:r>
            <a:endParaRPr lang="es-MX" dirty="0" smtClean="0">
              <a:latin typeface="Book Antiqua" pitchFamily="18" charset="0"/>
            </a:endParaRPr>
          </a:p>
          <a:p>
            <a:r>
              <a:rPr lang="es-MX" dirty="0" smtClean="0">
                <a:latin typeface="Book Antiqua" pitchFamily="18" charset="0"/>
              </a:rPr>
              <a:t>El </a:t>
            </a:r>
            <a:r>
              <a:rPr lang="es-MX" dirty="0" smtClean="0">
                <a:latin typeface="Book Antiqua" pitchFamily="18" charset="0"/>
              </a:rPr>
              <a:t>relámpago es similar a la actividad de la Jojmá, que brota dentro y fuera de la existencia. </a:t>
            </a:r>
          </a:p>
        </p:txBody>
      </p:sp>
    </p:spTree>
    <p:extLst>
      <p:ext uri="{BB962C8B-B14F-4D97-AF65-F5344CB8AC3E}">
        <p14:creationId xmlns:p14="http://schemas.microsoft.com/office/powerpoint/2010/main" xmlns="" val="166418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Reconstruir qué fue lo que se reveló cuando la oscuridad se iluminó brevemente es similar al funcionamiento de Biná.</a:t>
            </a:r>
            <a:endParaRPr lang="en-US" dirty="0" smtClean="0">
              <a:latin typeface="Book Antiqua" pitchFamily="18" charset="0"/>
            </a:endParaRPr>
          </a:p>
          <a:p>
            <a:r>
              <a:rPr lang="es-MX" dirty="0" smtClean="0">
                <a:latin typeface="Book Antiqua" pitchFamily="18" charset="0"/>
              </a:rPr>
              <a:t> Nuevamente, Biná es la expansión y extensión de la revelación inicial de Dios en un sistema integral.</a:t>
            </a:r>
            <a:endParaRPr lang="en-US" dirty="0" smtClean="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sz="2800" dirty="0" smtClean="0">
                <a:latin typeface="Book Antiqua" pitchFamily="18" charset="0"/>
              </a:rPr>
              <a:t>Las siete sefirot restantes se llaman las siete </a:t>
            </a:r>
            <a:r>
              <a:rPr lang="es-MX" sz="2800" b="1" dirty="0" smtClean="0">
                <a:latin typeface="Book Antiqua" pitchFamily="18" charset="0"/>
              </a:rPr>
              <a:t>midot</a:t>
            </a:r>
            <a:r>
              <a:rPr lang="es-MX" sz="2800" dirty="0" smtClean="0">
                <a:latin typeface="Book Antiqua" pitchFamily="18" charset="0"/>
              </a:rPr>
              <a:t> (singular: </a:t>
            </a:r>
            <a:r>
              <a:rPr lang="es-MX" sz="2800" b="1" dirty="0" smtClean="0">
                <a:latin typeface="Book Antiqua" pitchFamily="18" charset="0"/>
              </a:rPr>
              <a:t>midá</a:t>
            </a:r>
            <a:r>
              <a:rPr lang="es-MX" sz="2800" dirty="0" smtClean="0">
                <a:latin typeface="Book Antiqua" pitchFamily="18" charset="0"/>
              </a:rPr>
              <a:t>). </a:t>
            </a:r>
          </a:p>
          <a:p>
            <a:r>
              <a:rPr lang="es-MX" sz="2800" dirty="0" smtClean="0">
                <a:latin typeface="Book Antiqua" pitchFamily="18" charset="0"/>
              </a:rPr>
              <a:t>La palabra "</a:t>
            </a:r>
            <a:r>
              <a:rPr lang="es-MX" sz="2800" b="1" dirty="0" smtClean="0">
                <a:latin typeface="Book Antiqua" pitchFamily="18" charset="0"/>
              </a:rPr>
              <a:t>midá</a:t>
            </a:r>
            <a:r>
              <a:rPr lang="es-MX" sz="2800" dirty="0" smtClean="0">
                <a:latin typeface="Book Antiqua" pitchFamily="18" charset="0"/>
              </a:rPr>
              <a:t>" en hebreo significa una medida o una cantidad. </a:t>
            </a:r>
          </a:p>
          <a:p>
            <a:r>
              <a:rPr lang="es-MX" sz="2800" dirty="0" smtClean="0">
                <a:latin typeface="Book Antiqua" pitchFamily="18" charset="0"/>
              </a:rPr>
              <a:t>Esta es precisamente la función de estas siete sefirot: distribuir la luz y la fuerza vital de un plano particular de la realidad, un mundo particular, según su medida adecuada. </a:t>
            </a:r>
          </a:p>
        </p:txBody>
      </p:sp>
    </p:spTree>
    <p:extLst>
      <p:ext uri="{BB962C8B-B14F-4D97-AF65-F5344CB8AC3E}">
        <p14:creationId xmlns:p14="http://schemas.microsoft.com/office/powerpoint/2010/main" xmlns="" val="166418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En Cábala también se les llama "los siete días de la creación", porque es esencialmente a través de ellos que se construye la constitución de cada uno de los planos de la realidad. </a:t>
            </a:r>
          </a:p>
        </p:txBody>
      </p:sp>
    </p:spTree>
    <p:extLst>
      <p:ext uri="{BB962C8B-B14F-4D97-AF65-F5344CB8AC3E}">
        <p14:creationId xmlns:p14="http://schemas.microsoft.com/office/powerpoint/2010/main" xmlns="" val="166418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Si Biná es análoga al constructor, o al proceso de construcción, como se explicó anteriormente, entonces las siete midot son análogas a la estructura en sí.</a:t>
            </a:r>
            <a:endParaRPr lang="en-US" dirty="0" smtClean="0">
              <a:latin typeface="Book Antiqua" pitchFamily="18" charset="0"/>
            </a:endParaRPr>
          </a:p>
          <a:p>
            <a:r>
              <a:rPr lang="es-MX" dirty="0" smtClean="0">
                <a:latin typeface="Book Antiqua" pitchFamily="18" charset="0"/>
              </a:rPr>
              <a:t> Cada una de estas siete sefirot también corresponde a uno de los siete días de la Creación. </a:t>
            </a:r>
          </a:p>
        </p:txBody>
      </p:sp>
    </p:spTree>
    <p:extLst>
      <p:ext uri="{BB962C8B-B14F-4D97-AF65-F5344CB8AC3E}">
        <p14:creationId xmlns:p14="http://schemas.microsoft.com/office/powerpoint/2010/main" xmlns="" val="166418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La Sefirá de Jésed corresponde al primer día de la creación, la Sefirá de Gevurá al segundo día, la Sefirá de Tiféret al tercer día, la Sefirá de Netzaj al cuarto día y así sucesivamente, hasta la séptima Sefirá, Maljut, que corresponde a Shabat. </a:t>
            </a:r>
          </a:p>
        </p:txBody>
      </p:sp>
    </p:spTree>
    <p:extLst>
      <p:ext uri="{BB962C8B-B14F-4D97-AF65-F5344CB8AC3E}">
        <p14:creationId xmlns:p14="http://schemas.microsoft.com/office/powerpoint/2010/main" xmlns="" val="1664186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000" b="1" dirty="0" smtClean="0">
                <a:latin typeface="Bookman Old Style" pitchFamily="18" charset="0"/>
                <a:ea typeface="Adobe Myungjo Std M" panose="02020600000000000000" pitchFamily="18" charset="-128"/>
              </a:rPr>
              <a:t>Biná- Entendimiento</a:t>
            </a:r>
            <a:endParaRPr lang="es-ES" sz="2000" b="1" dirty="0">
              <a:latin typeface="Bookman Old Style" pitchFamily="18" charset="0"/>
              <a:ea typeface="Adobe Myungjo Std M" panose="02020600000000000000" pitchFamily="18" charset="-128"/>
            </a:endParaRPr>
          </a:p>
          <a:p>
            <a:r>
              <a:rPr lang="es-ES" sz="1200" dirty="0">
                <a:latin typeface="Bookman Old Style" pitchFamily="18" charset="0"/>
                <a:ea typeface="Adobe Myungjo Std M" panose="02020600000000000000" pitchFamily="18" charset="-128"/>
              </a:rPr>
              <a:t>De las enseñanzas del rabino Moshé Miller y otras </a:t>
            </a:r>
            <a:r>
              <a:rPr lang="es-ES" sz="1200" dirty="0" smtClean="0">
                <a:latin typeface="Bookman Old Style" pitchFamily="18" charset="0"/>
                <a:ea typeface="Adobe Myungjo Std M" panose="02020600000000000000" pitchFamily="18" charset="-128"/>
              </a:rPr>
              <a:t>fuentes</a:t>
            </a:r>
            <a:endParaRPr lang="es-ES" sz="2800" dirty="0" smtClean="0">
              <a:latin typeface="Bookman Old Style" pitchFamily="18" charset="0"/>
              <a:ea typeface="Adobe Myungjo Std M" panose="02020600000000000000" pitchFamily="18" charset="-128"/>
            </a:endParaRPr>
          </a:p>
          <a:p>
            <a:r>
              <a:rPr lang="es-MX" dirty="0" smtClean="0">
                <a:latin typeface="Book Antiqua" pitchFamily="18" charset="0"/>
              </a:rPr>
              <a:t>La naturaleza de cada una de estas sefirot puede entenderse examinando los siete días de la creación como un paradigma de la actividad de estas Sefirot.</a:t>
            </a:r>
            <a:endParaRPr lang="en-US" dirty="0" smtClean="0">
              <a:latin typeface="Book Antiqua" pitchFamily="18" charset="0"/>
            </a:endParaRPr>
          </a:p>
          <a:p>
            <a:endParaRPr lang="en-US" dirty="0" smtClean="0">
              <a:latin typeface="Book Antiqua" pitchFamily="18" charset="0"/>
            </a:endParaRPr>
          </a:p>
          <a:p>
            <a:endParaRPr lang="en-US" dirty="0" smtClean="0">
              <a:latin typeface="Book Antiqua" pitchFamily="18" charset="0"/>
            </a:endParaRPr>
          </a:p>
          <a:p>
            <a:endParaRPr lang="en-US" dirty="0" smtClean="0">
              <a:latin typeface="Book Antiqua" pitchFamily="18" charset="0"/>
            </a:endParaRPr>
          </a:p>
          <a:p>
            <a:endParaRPr lang="es-MX" sz="2800" dirty="0" smtClean="0">
              <a:latin typeface="Book Antiqua" pitchFamily="18" charset="0"/>
            </a:endParaRPr>
          </a:p>
          <a:p>
            <a:endParaRPr lang="en-US" sz="2800" dirty="0">
              <a:latin typeface="Book Antiqua" pitchFamily="18" charset="0"/>
            </a:endParaRPr>
          </a:p>
        </p:txBody>
      </p:sp>
    </p:spTree>
    <p:extLst>
      <p:ext uri="{BB962C8B-B14F-4D97-AF65-F5344CB8AC3E}">
        <p14:creationId xmlns:p14="http://schemas.microsoft.com/office/powerpoint/2010/main" xmlns="" val="166418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Shape 100"/>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01" name="Shape 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endParaRPr lang="es-CO" dirty="0"/>
          </a:p>
        </p:txBody>
      </p:sp>
      <p:sp>
        <p:nvSpPr>
          <p:cNvPr id="102" name="Shape 102"/>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90500" algn="l" rtl="0">
              <a:spcBef>
                <a:spcPts val="0"/>
              </a:spcBef>
              <a:spcAft>
                <a:spcPts val="0"/>
              </a:spcAft>
              <a:buClr>
                <a:srgbClr val="000000"/>
              </a:buClr>
              <a:buSzPts val="2400"/>
              <a:buFont typeface="Arial"/>
              <a:buNone/>
            </a:pPr>
            <a:endParaRPr sz="2400" b="0" i="1" u="none" strike="noStrike" cap="none" dirty="0">
              <a:solidFill>
                <a:srgbClr val="000000"/>
              </a:solidFill>
              <a:latin typeface="Calibri"/>
              <a:ea typeface="Calibri"/>
              <a:cs typeface="Calibri"/>
              <a:sym typeface="Calibri"/>
            </a:endParaRPr>
          </a:p>
          <a:p>
            <a:pPr marL="342900" marR="0" lvl="0" indent="-190500" algn="l" rtl="0">
              <a:spcBef>
                <a:spcPts val="800"/>
              </a:spcBef>
              <a:spcAft>
                <a:spcPts val="0"/>
              </a:spcAft>
              <a:buClr>
                <a:srgbClr val="000000"/>
              </a:buClr>
              <a:buSzPts val="2400"/>
              <a:buFont typeface="Arial"/>
              <a:buNone/>
            </a:pPr>
            <a:endParaRPr sz="2400" b="0" i="1" u="none" strike="noStrike" cap="none" dirty="0">
              <a:solidFill>
                <a:srgbClr val="000000"/>
              </a:solidFill>
              <a:latin typeface="Calibri"/>
              <a:ea typeface="Calibri"/>
              <a:cs typeface="Calibri"/>
              <a:sym typeface="Calibri"/>
            </a:endParaRPr>
          </a:p>
        </p:txBody>
      </p:sp>
      <p:pic>
        <p:nvPicPr>
          <p:cNvPr id="1026" name="Picture 2"/>
          <p:cNvPicPr>
            <a:picLocks noChangeAspect="1" noChangeArrowheads="1"/>
          </p:cNvPicPr>
          <p:nvPr/>
        </p:nvPicPr>
        <p:blipFill>
          <a:blip r:embed="rId4"/>
          <a:srcRect/>
          <a:stretch>
            <a:fillRect/>
          </a:stretch>
        </p:blipFill>
        <p:spPr bwMode="auto">
          <a:xfrm>
            <a:off x="2024063" y="752475"/>
            <a:ext cx="5095875" cy="5353050"/>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Bookman Old Style" pitchFamily="18" charset="0"/>
                <a:ea typeface="Adobe Myungjo Std M" panose="02020600000000000000" pitchFamily="18" charset="-128"/>
              </a:rPr>
              <a:t>JOJMA Y BINA</a:t>
            </a:r>
            <a:endParaRPr lang="es-ES" sz="2800" b="1" dirty="0">
              <a:latin typeface="Bookman Old Style" pitchFamily="18" charset="0"/>
              <a:ea typeface="Adobe Myungjo Std M" panose="02020600000000000000" pitchFamily="18" charset="-128"/>
            </a:endParaRPr>
          </a:p>
        </p:txBody>
      </p:sp>
      <p:pic>
        <p:nvPicPr>
          <p:cNvPr id="2050" name="Picture 2" descr="Image result for universe and light"/>
          <p:cNvPicPr>
            <a:picLocks noChangeAspect="1" noChangeArrowheads="1"/>
          </p:cNvPicPr>
          <p:nvPr/>
        </p:nvPicPr>
        <p:blipFill>
          <a:blip r:embed="rId4"/>
          <a:srcRect/>
          <a:stretch>
            <a:fillRect/>
          </a:stretch>
        </p:blipFill>
        <p:spPr bwMode="auto">
          <a:xfrm>
            <a:off x="1114220" y="2757949"/>
            <a:ext cx="7143750" cy="2857500"/>
          </a:xfrm>
          <a:prstGeom prst="rect">
            <a:avLst/>
          </a:prstGeom>
          <a:noFill/>
        </p:spPr>
      </p:pic>
    </p:spTree>
    <p:extLst>
      <p:ext uri="{BB962C8B-B14F-4D97-AF65-F5344CB8AC3E}">
        <p14:creationId xmlns:p14="http://schemas.microsoft.com/office/powerpoint/2010/main" xmlns="" val="1664186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ES" dirty="0" smtClean="0">
              <a:latin typeface="Bookman Old Style" pitchFamily="18" charset="0"/>
              <a:ea typeface="Adobe Myungjo Std M" panose="02020600000000000000" pitchFamily="18" charset="-128"/>
            </a:endParaRPr>
          </a:p>
        </p:txBody>
      </p:sp>
      <p:pic>
        <p:nvPicPr>
          <p:cNvPr id="2050" name="Picture 2" descr="See the source image"/>
          <p:cNvPicPr>
            <a:picLocks noChangeAspect="1" noChangeArrowheads="1"/>
          </p:cNvPicPr>
          <p:nvPr/>
        </p:nvPicPr>
        <p:blipFill>
          <a:blip r:embed="rId4"/>
          <a:srcRect/>
          <a:stretch>
            <a:fillRect/>
          </a:stretch>
        </p:blipFill>
        <p:spPr bwMode="auto">
          <a:xfrm>
            <a:off x="-2" y="1135893"/>
            <a:ext cx="9155371" cy="5722107"/>
          </a:xfrm>
          <a:prstGeom prst="rect">
            <a:avLst/>
          </a:prstGeom>
          <a:noFill/>
        </p:spPr>
      </p:pic>
    </p:spTree>
    <p:extLst>
      <p:ext uri="{BB962C8B-B14F-4D97-AF65-F5344CB8AC3E}">
        <p14:creationId xmlns:p14="http://schemas.microsoft.com/office/powerpoint/2010/main" xmlns="" val="1664186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Bookman Old Style" pitchFamily="18" charset="0"/>
                <a:ea typeface="Adobe Myungjo Std M" panose="02020600000000000000" pitchFamily="18" charset="-128"/>
              </a:rPr>
              <a:t>CLASES DE KABALÁH </a:t>
            </a:r>
            <a:r>
              <a:rPr lang="es-CO" sz="3200" dirty="0" smtClean="0">
                <a:latin typeface="Bookman Old Style" pitchFamily="18" charset="0"/>
                <a:ea typeface="Adobe Myungjo Std M" panose="02020600000000000000" pitchFamily="18" charset="-128"/>
              </a:rPr>
              <a:t>22</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dirty="0" smtClean="0">
                <a:latin typeface="Bookman Old Style" pitchFamily="18" charset="0"/>
                <a:ea typeface="Adobe Myungjo Std M" panose="02020600000000000000" pitchFamily="18" charset="-128"/>
              </a:rPr>
              <a:t>Los Kelim que reciben las orot</a:t>
            </a:r>
          </a:p>
        </p:txBody>
      </p:sp>
      <p:pic>
        <p:nvPicPr>
          <p:cNvPr id="53251" name="Picture 3"/>
          <p:cNvPicPr>
            <a:picLocks noChangeAspect="1" noChangeArrowheads="1"/>
          </p:cNvPicPr>
          <p:nvPr/>
        </p:nvPicPr>
        <p:blipFill>
          <a:blip r:embed="rId4"/>
          <a:srcRect/>
          <a:stretch>
            <a:fillRect/>
          </a:stretch>
        </p:blipFill>
        <p:spPr bwMode="auto">
          <a:xfrm>
            <a:off x="0" y="2385060"/>
            <a:ext cx="9144000" cy="3186062"/>
          </a:xfrm>
          <a:prstGeom prst="rect">
            <a:avLst/>
          </a:prstGeom>
          <a:noFill/>
          <a:ln w="9525">
            <a:noFill/>
            <a:miter lim="800000"/>
            <a:headEnd/>
            <a:tailEnd/>
          </a:ln>
          <a:effectLst/>
        </p:spPr>
      </p:pic>
    </p:spTree>
    <p:extLst>
      <p:ext uri="{BB962C8B-B14F-4D97-AF65-F5344CB8AC3E}">
        <p14:creationId xmlns:p14="http://schemas.microsoft.com/office/powerpoint/2010/main" xmlns="" val="1664186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Jewish 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rPr>
              <a:t>https://www.kabbalaonline.org/kabbalah/article_cdo/aid/380397/jewish/Action-and-the-Physical.htm https</a:t>
            </a:r>
            <a:r>
              <a:rPr lang="es-CO" sz="1000" dirty="0">
                <a:solidFill>
                  <a:schemeClr val="dk1"/>
                </a:solidFill>
                <a:latin typeface="Bookman Old Style" pitchFamily="18" charset="0"/>
                <a:ea typeface="Adobe Myungjo Std M" panose="02020600000000000000" pitchFamily="18" charset="-128"/>
              </a:rPr>
              <a:t>://www.rabbidavidcooper.com/cooper-print-index/2010/11/8/2358-five-dimensions-of-the-soul.html</a:t>
            </a:r>
          </a:p>
          <a:p>
            <a:pPr marL="0" lvl="0" indent="0">
              <a:lnSpc>
                <a:spcPct val="90000"/>
              </a:lnSpc>
              <a:spcBef>
                <a:spcPts val="500"/>
              </a:spcBef>
              <a:buClr>
                <a:schemeClr val="dk1"/>
              </a:buClr>
              <a:buSzPts val="1000"/>
            </a:pPr>
            <a:r>
              <a:rPr lang="es-CO" sz="2800" b="0" i="0" u="none" strike="noStrike" cap="none" dirty="0">
                <a:solidFill>
                  <a:srgbClr val="898989"/>
                </a:solidFill>
                <a:latin typeface="Bookman Old Style" pitchFamily="18" charset="0"/>
                <a:ea typeface="Adobe Myungjo Std M" panose="02020600000000000000" pitchFamily="18" charset="-128"/>
                <a:sym typeface="Calibri"/>
              </a:rPr>
              <a:t>Derechos Reservados Shalom Haverim Org</a:t>
            </a:r>
            <a:endParaRPr sz="28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sng" strike="noStrike" cap="none" dirty="0">
                <a:solidFill>
                  <a:schemeClr val="hlink"/>
                </a:solidFill>
                <a:latin typeface="Bookman Old Style" pitchFamily="18" charset="0"/>
                <a:ea typeface="Adobe Myungjo Std M" panose="02020600000000000000" pitchFamily="18" charset="-128"/>
                <a:sym typeface="Calibri"/>
                <a:hlinkClick r:id="rId5"/>
              </a:rPr>
              <a:t>http://www.shalomhaverim.org</a:t>
            </a:r>
            <a:endParaRPr sz="32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Bookman Old Style" pitchFamily="18" charset="0"/>
                <a:ea typeface="Adobe Myungjo Std M" panose="02020600000000000000" pitchFamily="18" charset="-128"/>
                <a:sym typeface="Calibri"/>
              </a:rPr>
              <a:t>ELIYAHU BAYONA BEN YOSEF</a:t>
            </a:r>
            <a:endParaRPr dirty="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28 </a:t>
            </a:r>
            <a:r>
              <a:rPr lang="es-CO" sz="1800" dirty="0" smtClean="0">
                <a:latin typeface="Bookman Old Style" pitchFamily="18" charset="0"/>
                <a:ea typeface="Adobe Myungjo Std M" panose="02020600000000000000" pitchFamily="18" charset="-128"/>
              </a:rPr>
              <a:t>Jeshvan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5779  </a:t>
            </a:r>
            <a:r>
              <a:rPr lang="es-CO" sz="1800" b="0" i="0" u="none" strike="noStrike" cap="none" dirty="0">
                <a:solidFill>
                  <a:srgbClr val="898989"/>
                </a:solidFill>
                <a:latin typeface="Bookman Old Style" pitchFamily="18" charset="0"/>
                <a:ea typeface="Adobe Myungjo Std M" panose="02020600000000000000" pitchFamily="18" charset="-128"/>
                <a:sym typeface="Calibri"/>
              </a:rPr>
              <a:t>–  </a:t>
            </a:r>
            <a:r>
              <a:rPr lang="es-CO" sz="1800" dirty="0" smtClean="0">
                <a:latin typeface="Bookman Old Style" pitchFamily="18" charset="0"/>
                <a:ea typeface="Adobe Myungjo Std M" panose="02020600000000000000" pitchFamily="18" charset="-128"/>
              </a:rPr>
              <a:t>Noviembre 6</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 </a:t>
            </a:r>
            <a:r>
              <a:rPr lang="es-CO" sz="1800" b="0" i="0" u="none" strike="noStrike" cap="none" dirty="0">
                <a:solidFill>
                  <a:srgbClr val="898989"/>
                </a:solidFill>
                <a:latin typeface="Bookman Old Style" pitchFamily="18" charset="0"/>
                <a:ea typeface="Adobe Myungjo Std M" panose="02020600000000000000" pitchFamily="18" charset="-128"/>
                <a:sym typeface="Calibri"/>
              </a:rPr>
              <a:t>2018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10572</TotalTime>
  <Words>2509</Words>
  <Application>Microsoft Office PowerPoint</Application>
  <PresentationFormat>Presentación en pantalla (4:3)</PresentationFormat>
  <Paragraphs>230</Paragraphs>
  <Slides>47</Slides>
  <Notes>46</Notes>
  <HiddenSlides>0</HiddenSlides>
  <MMClips>0</MMClips>
  <ScaleCrop>false</ScaleCrop>
  <HeadingPairs>
    <vt:vector size="4" baseType="variant">
      <vt:variant>
        <vt:lpstr>Tema</vt:lpstr>
      </vt:variant>
      <vt:variant>
        <vt:i4>1</vt:i4>
      </vt:variant>
      <vt:variant>
        <vt:lpstr>Títulos de diapositiva</vt:lpstr>
      </vt:variant>
      <vt:variant>
        <vt:i4>47</vt:i4>
      </vt:variant>
    </vt:vector>
  </HeadingPairs>
  <TitlesOfParts>
    <vt:vector size="48" baseType="lpstr">
      <vt:lpstr>Office Theme</vt:lpstr>
      <vt:lpstr> </vt:lpstr>
      <vt:lpstr>CLASES DE KABALÁH 22</vt:lpstr>
      <vt:lpstr>CLASES DE KABALÁH 22</vt:lpstr>
      <vt:lpstr>CLASES DE KABALÁH 22</vt:lpstr>
      <vt:lpstr>Diapositiva 5</vt:lpstr>
      <vt:lpstr>Diapositiva 6</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CLASES DE KABALÁH 22</vt:lpstr>
      <vt:lpstr>Diapositiva 43</vt:lpstr>
      <vt:lpstr>CLASES DE KABALÁH 22</vt:lpstr>
      <vt:lpstr>Diapositiva 45</vt:lpstr>
      <vt:lpstr>CLASES DE KABALÁH 22</vt:lpstr>
      <vt:lpstr>Diapositiva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Windows User</cp:lastModifiedBy>
  <cp:revision>281</cp:revision>
  <dcterms:modified xsi:type="dcterms:W3CDTF">2018-11-06T23:07:15Z</dcterms:modified>
</cp:coreProperties>
</file>