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0"/>
  </p:notesMasterIdLst>
  <p:sldIdLst>
    <p:sldId id="256" r:id="rId2"/>
    <p:sldId id="258" r:id="rId3"/>
    <p:sldId id="442" r:id="rId4"/>
    <p:sldId id="487" r:id="rId5"/>
    <p:sldId id="451" r:id="rId6"/>
    <p:sldId id="257" r:id="rId7"/>
    <p:sldId id="470" r:id="rId8"/>
    <p:sldId id="613" r:id="rId9"/>
    <p:sldId id="614" r:id="rId10"/>
    <p:sldId id="619" r:id="rId11"/>
    <p:sldId id="615" r:id="rId12"/>
    <p:sldId id="616" r:id="rId13"/>
    <p:sldId id="617" r:id="rId14"/>
    <p:sldId id="620" r:id="rId15"/>
    <p:sldId id="618" r:id="rId16"/>
    <p:sldId id="621" r:id="rId17"/>
    <p:sldId id="622" r:id="rId18"/>
    <p:sldId id="506" r:id="rId19"/>
    <p:sldId id="623" r:id="rId20"/>
    <p:sldId id="624" r:id="rId21"/>
    <p:sldId id="625" r:id="rId22"/>
    <p:sldId id="552" r:id="rId23"/>
    <p:sldId id="626" r:id="rId24"/>
    <p:sldId id="627" r:id="rId25"/>
    <p:sldId id="610" r:id="rId26"/>
    <p:sldId id="628" r:id="rId27"/>
    <p:sldId id="629" r:id="rId28"/>
    <p:sldId id="630" r:id="rId29"/>
    <p:sldId id="631" r:id="rId30"/>
    <p:sldId id="632" r:id="rId31"/>
    <p:sldId id="633" r:id="rId32"/>
    <p:sldId id="634" r:id="rId33"/>
    <p:sldId id="635" r:id="rId34"/>
    <p:sldId id="636" r:id="rId35"/>
    <p:sldId id="637" r:id="rId36"/>
    <p:sldId id="638" r:id="rId37"/>
    <p:sldId id="639" r:id="rId38"/>
    <p:sldId id="640" r:id="rId39"/>
    <p:sldId id="641" r:id="rId40"/>
    <p:sldId id="642" r:id="rId41"/>
    <p:sldId id="643" r:id="rId42"/>
    <p:sldId id="569" r:id="rId43"/>
    <p:sldId id="644" r:id="rId44"/>
    <p:sldId id="645" r:id="rId45"/>
    <p:sldId id="646" r:id="rId46"/>
    <p:sldId id="647" r:id="rId47"/>
    <p:sldId id="543" r:id="rId48"/>
    <p:sldId id="306" r:id="rId4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68" autoAdjust="0"/>
    <p:restoredTop sz="94660"/>
  </p:normalViewPr>
  <p:slideViewPr>
    <p:cSldViewPr snapToGrid="0">
      <p:cViewPr varScale="1">
        <p:scale>
          <a:sx n="83" d="100"/>
          <a:sy n="83" d="100"/>
        </p:scale>
        <p:origin x="-13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latin typeface="Bookman Old Style" pitchFamily="18" charset="0"/>
              </a:rPr>
              <a:t>CLASES DE KABALÁH </a:t>
            </a:r>
            <a:r>
              <a:rPr lang="es-CO" sz="3200" dirty="0" smtClean="0">
                <a:latin typeface="Bookman Old Style" pitchFamily="18" charset="0"/>
              </a:rPr>
              <a:t>23</a:t>
            </a:r>
            <a:endParaRPr lang="es-CO" sz="3200" dirty="0">
              <a:latin typeface="Bookman Old Style" pitchFamily="18" charset="0"/>
            </a:endParaRPr>
          </a:p>
          <a:p>
            <a:pPr marL="342900" lvl="0" indent="-342900" algn="ctr"/>
            <a:r>
              <a:rPr lang="es-CO" sz="2800" b="1" dirty="0" smtClean="0">
                <a:latin typeface="Bookman Old Style" pitchFamily="18" charset="0"/>
              </a:rPr>
              <a:t>Sefirá Jésed, Gevurá, </a:t>
            </a:r>
            <a:r>
              <a:rPr lang="es-CO" sz="2800" b="1" dirty="0" err="1" smtClean="0">
                <a:latin typeface="Bookman Old Style" pitchFamily="18" charset="0"/>
              </a:rPr>
              <a:t>Tiferet</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comprender qué es y qué no es Cabalá, debemos conocer primero principios básicos de Toráh.</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una mejor comprensión de la Toráh, nuestros Sabios han divido su estudio en 4 Niveles que  nemotécnicamente se les denomina PARDES פרדס :</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P= פ Peshat –significado plano, básico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R= ר Remes –Significado insinuado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D= ד Derash –Significado interpretativo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S= ס Sod –Secreto –Significado esotérico, místico</a:t>
            </a:r>
            <a:endParaRPr sz="2400" dirty="0">
              <a:latin typeface="Bookman Old Style" pitchFamily="18" charset="0"/>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Bookman Old Style" pitchFamily="18" charset="0"/>
                <a:ea typeface="Adobe Myungjo Std M" panose="02020600000000000000" pitchFamily="18" charset="-128"/>
              </a:rPr>
              <a:t>LOS NIVELES DE CONCIENCIA DEL ALMA</a:t>
            </a:r>
          </a:p>
          <a:p>
            <a:r>
              <a:rPr lang="es-ES" sz="1800" dirty="0">
                <a:latin typeface="Bookman Old Style" pitchFamily="18" charset="0"/>
                <a:ea typeface="Adobe Myungjo Std M" panose="02020600000000000000" pitchFamily="18" charset="-128"/>
              </a:rPr>
              <a:t>De las enseñanzas del rabino Moshé Miller y otras fuentes</a:t>
            </a:r>
            <a:endParaRPr lang="es-ES" dirty="0">
              <a:latin typeface="Bookman Old Style" pitchFamily="18" charset="0"/>
              <a:ea typeface="Adobe Myungjo Std M" panose="02020600000000000000" pitchFamily="18" charset="-128"/>
            </a:endParaRPr>
          </a:p>
          <a:p>
            <a:r>
              <a:rPr lang="es-ES" sz="2800" dirty="0">
                <a:latin typeface="Bookman Old Style" pitchFamily="18" charset="0"/>
                <a:ea typeface="Adobe Myungjo Std M" panose="02020600000000000000" pitchFamily="18" charset="-128"/>
              </a:rPr>
              <a:t>Asiyá es el mundo de la fisicalidad;</a:t>
            </a:r>
          </a:p>
          <a:p>
            <a:r>
              <a:rPr lang="es-ES" sz="2800" dirty="0">
                <a:latin typeface="Bookman Old Style" pitchFamily="18" charset="0"/>
                <a:ea typeface="Adobe Myungjo Std M" panose="02020600000000000000" pitchFamily="18" charset="-128"/>
              </a:rPr>
              <a:t>Yetzirá, el mundo de las emociones; </a:t>
            </a:r>
          </a:p>
          <a:p>
            <a:r>
              <a:rPr lang="es-ES" sz="2800" dirty="0">
                <a:latin typeface="Bookman Old Style" pitchFamily="18" charset="0"/>
                <a:ea typeface="Adobe Myungjo Std M" panose="02020600000000000000" pitchFamily="18" charset="-128"/>
              </a:rPr>
              <a:t>Beriyá, el mundo del intelecto; </a:t>
            </a:r>
          </a:p>
          <a:p>
            <a:r>
              <a:rPr lang="es-ES" sz="2800" dirty="0">
                <a:latin typeface="Bookman Old Style" pitchFamily="18" charset="0"/>
                <a:ea typeface="Adobe Myungjo Std M" panose="02020600000000000000" pitchFamily="18" charset="-128"/>
              </a:rPr>
              <a:t>Atzilut, el mundo del espíritu; y </a:t>
            </a:r>
          </a:p>
          <a:p>
            <a:r>
              <a:rPr lang="es-ES" sz="2800" dirty="0">
                <a:latin typeface="Bookman Old Style" pitchFamily="18" charset="0"/>
                <a:ea typeface="Adobe Myungjo Std M" panose="02020600000000000000" pitchFamily="18" charset="-128"/>
              </a:rPr>
              <a:t>Adam Kadmón, la fuente primordial. </a:t>
            </a:r>
          </a:p>
          <a:p>
            <a:r>
              <a:rPr lang="es-ES" sz="2800" dirty="0">
                <a:latin typeface="Bookman Old Style" pitchFamily="18" charset="0"/>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CAOS Y LO PRIMORDIAL</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teoría se basa en tres conceptos:</a:t>
            </a:r>
          </a:p>
          <a:p>
            <a:r>
              <a:rPr lang="es-ES" dirty="0" smtClean="0">
                <a:latin typeface="Bookman Old Style" pitchFamily="18" charset="0"/>
                <a:ea typeface="Adobe Myungjo Std M" panose="02020600000000000000" pitchFamily="18" charset="-128"/>
              </a:rPr>
              <a:t>Tzimtzum (“contracción” o “retirada”)</a:t>
            </a:r>
          </a:p>
          <a:p>
            <a:r>
              <a:rPr lang="es-ES" dirty="0" smtClean="0">
                <a:latin typeface="Bookman Old Style" pitchFamily="18" charset="0"/>
                <a:ea typeface="Adobe Myungjo Std M" panose="02020600000000000000" pitchFamily="18" charset="-128"/>
              </a:rPr>
              <a:t>Shevirat ha-kelim ("ruptura de los vasos") y </a:t>
            </a:r>
          </a:p>
          <a:p>
            <a:r>
              <a:rPr lang="es-ES" dirty="0" smtClean="0">
                <a:latin typeface="Bookman Old Style" pitchFamily="18" charset="0"/>
                <a:ea typeface="Adobe Myungjo Std M" panose="02020600000000000000" pitchFamily="18" charset="-128"/>
              </a:rPr>
              <a:t>Tiqún ("restauración").</a:t>
            </a:r>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98BC4-50B6-49FC-A656-9F4E6B1CDC9A}"/>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xmlns=""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xmlns=""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xmlns="" val="76636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xmlns=""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Jésed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Armonizando la bondad y la fuerza.</a:t>
            </a:r>
          </a:p>
          <a:p>
            <a:r>
              <a:rPr lang="es-ES" dirty="0" smtClean="0">
                <a:latin typeface="Book Antiqua" pitchFamily="18" charset="0"/>
              </a:rPr>
              <a:t>La palabra Jésed significa bondad o benevolencia. </a:t>
            </a:r>
          </a:p>
          <a:p>
            <a:r>
              <a:rPr lang="es-ES" dirty="0" smtClean="0">
                <a:latin typeface="Book Antiqua" pitchFamily="18" charset="0"/>
              </a:rPr>
              <a:t>Denota la bondad amorosa sin límites con la que Di-s creó los mundos y con la que toda la creación está impregnada, como dice el verso: </a:t>
            </a:r>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Jésed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"El mundo fue construido con Jésed" (Salmos 89: 3).</a:t>
            </a:r>
          </a:p>
          <a:p>
            <a:r>
              <a:rPr lang="es-ES" dirty="0" smtClean="0">
                <a:latin typeface="Book Antiqua" pitchFamily="18" charset="0"/>
              </a:rPr>
              <a:t>La Cabalá explica que la bondad era, de hecho, la razón de la Creación. </a:t>
            </a:r>
          </a:p>
          <a:p>
            <a:r>
              <a:rPr lang="es-ES" dirty="0" smtClean="0">
                <a:latin typeface="Book Antiqua" pitchFamily="18" charset="0"/>
              </a:rPr>
              <a:t>Dado que la "naturaleza" de Di-s es absoluta benevolencia y bondad amorosa, creó los mundos para que tuviera a quién otorgar su bondad,</a:t>
            </a:r>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Jésed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 Así está escrito en Etz Jaim, "Es la naturaleza de Aquel que es bueno hacer bien."</a:t>
            </a:r>
          </a:p>
          <a:p>
            <a:r>
              <a:rPr lang="es-ES" dirty="0" smtClean="0">
                <a:latin typeface="Book Antiqua" pitchFamily="18" charset="0"/>
              </a:rPr>
              <a:t>La luz fue creada en el primer día. </a:t>
            </a:r>
          </a:p>
          <a:p>
            <a:r>
              <a:rPr lang="es-ES" dirty="0" smtClean="0">
                <a:latin typeface="Book Antiqua" pitchFamily="18" charset="0"/>
              </a:rPr>
              <a:t>La luz es revelación, como se explicó anteriormente. </a:t>
            </a:r>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Jésed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Esta luz era infinita, como dicen nuestros Sabios: "La luz que se creó el primer día brilló desde un extremo de la Creación hasta el otro". </a:t>
            </a:r>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Jésed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O, en el lenguaje de la Cábala, "En el principio, una luz infinita, sin compuesto, llenó toda la Creación". </a:t>
            </a:r>
          </a:p>
          <a:p>
            <a:r>
              <a:rPr lang="es-ES" dirty="0" smtClean="0">
                <a:latin typeface="Book Antiqua" pitchFamily="18" charset="0"/>
              </a:rPr>
              <a:t>Esta es la luz de Jésed que impregna toda la Creación ya través de la cual se crea toda la Creación.</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Gevurá significa poder restrictivo.</a:t>
            </a:r>
          </a:p>
          <a:p>
            <a:r>
              <a:rPr lang="es-ES" dirty="0" smtClean="0">
                <a:latin typeface="Book Antiqua" pitchFamily="18" charset="0"/>
              </a:rPr>
              <a:t>Dado que el Jésed infinito e ilimitado de Di-s está destinado a criaturas finitas incapaces de absorber la bondad infinita y, sin embargo, permanecer en la existencia física, el atributo de Jésed está controlado y limitado por el aspecto de Gevurá. </a:t>
            </a:r>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Gevurá significa poder restrictivo, el poder de limitar y ocultar la Luz Infinita para que cada criatura pueda recibir de acuerdo con su capacidad. </a:t>
            </a:r>
          </a:p>
          <a:p>
            <a:r>
              <a:rPr lang="es-ES" dirty="0" smtClean="0">
                <a:latin typeface="Book Antiqua" pitchFamily="18" charset="0"/>
              </a:rPr>
              <a:t>Por lo tanto, Gevurá también es un aspecto de la bondad de Di-s, </a:t>
            </a:r>
          </a:p>
          <a:p>
            <a:r>
              <a:rPr lang="es-ES" dirty="0" smtClean="0">
                <a:latin typeface="Book Antiqua" pitchFamily="18" charset="0"/>
              </a:rPr>
              <a:t>Qué pasaría si no se restringiera?</a:t>
            </a:r>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Si la efusión de la bondad infinita permaneciera sin restricciones, las criaturas finitas se anularían instantáneamente en la revelación infinita del amor divino. </a:t>
            </a:r>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Por lo tanto, la sefirá de Gevurá es la manifestación del poder de Di-s para restringir y ocultar la luz para que Sus criaturas puedan recibir Su bondad amorosa, cada una de acuerdo con su capacidad.</a:t>
            </a:r>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En el segundo día de la creación, se introdujo la separación de las aguas superiores de las aguas inferiores. </a:t>
            </a:r>
          </a:p>
          <a:p>
            <a:r>
              <a:rPr lang="es-ES" dirty="0" smtClean="0">
                <a:latin typeface="Book Antiqua" pitchFamily="18" charset="0"/>
              </a:rPr>
              <a:t>En la Torá, esto se llama el firmamento (rakia). </a:t>
            </a:r>
          </a:p>
          <a:p>
            <a:r>
              <a:rPr lang="es-ES" dirty="0" smtClean="0">
                <a:latin typeface="Book Antiqua" pitchFamily="18" charset="0"/>
              </a:rPr>
              <a:t>En la Cabalá, el agua significa amabilidad, Jésed. </a:t>
            </a:r>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Gevurá</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La separación de las aguas significa que la infinita Jésed de Di-s, denominado "las aguas superiores", se separa de "las aguas inferiores", que significa Jésed finito, que tiene la capacidad de impregnar los mundos inferiores.</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050" name="Picture 2" descr="See the source image"/>
          <p:cNvPicPr>
            <a:picLocks noChangeAspect="1" noChangeArrowheads="1"/>
          </p:cNvPicPr>
          <p:nvPr/>
        </p:nvPicPr>
        <p:blipFill>
          <a:blip r:embed="rId4"/>
          <a:srcRect/>
          <a:stretch>
            <a:fillRect/>
          </a:stretch>
        </p:blipFill>
        <p:spPr bwMode="auto">
          <a:xfrm>
            <a:off x="-2" y="1135893"/>
            <a:ext cx="9155371" cy="5722107"/>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Tiféret ... fusiona el flujo benevolente de Jésed y el</a:t>
            </a:r>
          </a:p>
          <a:p>
            <a:r>
              <a:rPr lang="es-ES" dirty="0" smtClean="0">
                <a:latin typeface="Book Antiqua" pitchFamily="18" charset="0"/>
              </a:rPr>
              <a:t>La sefirá de Tiféret representa la mezcla armoniosa de diferentes colores y formas, produciendo un trabajo de gran belleza. </a:t>
            </a:r>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La palabra Tiféret se deriva de la palabra hebrea pe'er, que significa "belleza". </a:t>
            </a:r>
          </a:p>
          <a:p>
            <a:r>
              <a:rPr lang="es-ES" dirty="0" smtClean="0">
                <a:latin typeface="Book Antiqua" pitchFamily="18" charset="0"/>
              </a:rPr>
              <a:t>El atributo de Tiféret combina Jésed y Gevurá, de modo que una mezcla adecuada de los dos puede producir una revelación soportable de Jésed a seres creados finitos. </a:t>
            </a:r>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En otras palabras, Tiféret es el atributo que combina el flujo benevolente de Jésed y la severidad restrictiva de Gevurá para que cada criatura reciba su medida adecuada de Luz Divina y fuerza vital. </a:t>
            </a:r>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JESED Y GEVURA</a:t>
            </a:r>
            <a:endParaRPr lang="es-ES" sz="2800" b="1" dirty="0">
              <a:latin typeface="Bookman Old Style" pitchFamily="18" charset="0"/>
              <a:ea typeface="Adobe Myungjo Std M" panose="02020600000000000000" pitchFamily="18" charset="-128"/>
            </a:endParaRPr>
          </a:p>
        </p:txBody>
      </p:sp>
      <p:pic>
        <p:nvPicPr>
          <p:cNvPr id="2050" name="Picture 2" descr="Image result for universe and light"/>
          <p:cNvPicPr>
            <a:picLocks noChangeAspect="1" noChangeArrowheads="1"/>
          </p:cNvPicPr>
          <p:nvPr/>
        </p:nvPicPr>
        <p:blipFill>
          <a:blip r:embed="rId4"/>
          <a:srcRect/>
          <a:stretch>
            <a:fillRect/>
          </a:stretch>
        </p:blipFill>
        <p:spPr bwMode="auto">
          <a:xfrm>
            <a:off x="1114220" y="2757949"/>
            <a:ext cx="7143750" cy="2857500"/>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Esta es la razón por la cual Tiféret también se llama "compasión" o "misericordia", ya que permite que Jésed y Gevurá se equilibren entre sí para que la benevolencia de Di-s pueda ser absorbida por el mundo limitado sin que deje de existir.</a:t>
            </a:r>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En el tercer día de la Creación, el agua y la tierra se separaron y se creó el reino vegetal. </a:t>
            </a:r>
          </a:p>
          <a:p>
            <a:r>
              <a:rPr lang="es-ES" dirty="0" smtClean="0">
                <a:latin typeface="Book Antiqua" pitchFamily="18" charset="0"/>
              </a:rPr>
              <a:t>El tercer día, relacionado con la tercera sefirá más elevada, Tiféret, establece un equilibrio entre el agua y la tierra, </a:t>
            </a:r>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MX" sz="3000" dirty="0" smtClean="0">
              <a:latin typeface="Book Antiqua" pitchFamily="18" charset="0"/>
            </a:endParaRPr>
          </a:p>
        </p:txBody>
      </p:sp>
      <p:pic>
        <p:nvPicPr>
          <p:cNvPr id="116738" name="Picture 2" descr="Image result for spring"/>
          <p:cNvPicPr>
            <a:picLocks noChangeAspect="1" noChangeArrowheads="1"/>
          </p:cNvPicPr>
          <p:nvPr/>
        </p:nvPicPr>
        <p:blipFill>
          <a:blip r:embed="rId4"/>
          <a:srcRect/>
          <a:stretch>
            <a:fillRect/>
          </a:stretch>
        </p:blipFill>
        <p:spPr bwMode="auto">
          <a:xfrm>
            <a:off x="51106" y="24042"/>
            <a:ext cx="9035744" cy="6776808"/>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Tiféret</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De este modo es que el reino vegetal (y, por lo tanto, también el reino animal y humano) puede ser sostenido por ambos, cada planta según sus necesidades.</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 y 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i="1" dirty="0" smtClean="0">
                <a:latin typeface="Book Antiqua" pitchFamily="18" charset="0"/>
              </a:rPr>
              <a:t>Transmitiendo eternidad y gloria.</a:t>
            </a:r>
          </a:p>
          <a:p>
            <a:r>
              <a:rPr lang="es-ES" dirty="0" smtClean="0">
                <a:latin typeface="Book Antiqua" pitchFamily="18" charset="0"/>
              </a:rPr>
              <a:t>Mientras que Jésed y Gevurá significan una bondad amorosa ilimitada y su constricción para que las criaturas finitas puedan recibir de acuerdo con su habilidad, Netzaj y Hod son las dos sefirot que definen la capacidad del receptor para recibir. </a:t>
            </a:r>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Además, se desempeñan juntos como el "comité de distribución conjunta", que decide cómo, y en qué medida, cada receptor recibirá lo que debe.</a:t>
            </a:r>
          </a:p>
          <a:p>
            <a:r>
              <a:rPr lang="es-ES" dirty="0" smtClean="0">
                <a:latin typeface="Book Antiqua" pitchFamily="18" charset="0"/>
              </a:rPr>
              <a:t>Demos una analogía: un profesor quiere enseñar su cálculo estudiantil, digamos. </a:t>
            </a:r>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Por supuesto, el profesor quiere enseñar lo más posible a sus alumnos en el menor tiempo posible, para que puedan continuar con otras materias en matemáticas (este es el atributo de Jésed, el deseo de dar más y más es el atributo de Jésed). </a:t>
            </a:r>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Pero el profesor es consciente de que el nivel actual de comprensión de sus alumnos es insuficiente para comprender toda la teoría del cálculo en una sola lección. </a:t>
            </a:r>
          </a:p>
          <a:p>
            <a:r>
              <a:rPr lang="es-ES" dirty="0" smtClean="0">
                <a:latin typeface="Book Antiqua" pitchFamily="18" charset="0"/>
              </a:rPr>
              <a:t>Así que divide el tema en varias conferencias, </a:t>
            </a:r>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 Antiqua" pitchFamily="18" charset="0"/>
              </a:rPr>
              <a:t>Y comienza explicando solo una sección de la teoría a la vez (este es el atributo de Gevurá, que limita y divide el flujo de benevolencia). </a:t>
            </a:r>
          </a:p>
          <a:p>
            <a:r>
              <a:rPr lang="es-ES" sz="3100" dirty="0" smtClean="0">
                <a:latin typeface="Book Antiqua" pitchFamily="18" charset="0"/>
              </a:rPr>
              <a:t>Cuando el profesor realmente explica el tema, toma en cuenta las capacidades y limitaciones individuales de cada uno de sus estudiantes, </a:t>
            </a:r>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y explica el tema en consecuencia (esto significa el funcionamiento de los atributos de Netzaj y Hod).</a:t>
            </a:r>
          </a:p>
          <a:p>
            <a:r>
              <a:rPr lang="es-ES" dirty="0" smtClean="0">
                <a:latin typeface="Book Antiqua" pitchFamily="18" charset="0"/>
              </a:rPr>
              <a:t>En el cuarto día, el sol y la luna y las estrellas fueron creadas. </a:t>
            </a:r>
          </a:p>
          <a:p>
            <a:r>
              <a:rPr lang="es-ES" dirty="0" smtClean="0">
                <a:latin typeface="Book Antiqua" pitchFamily="18" charset="0"/>
              </a:rPr>
              <a:t>La luz era demasiado infinita y sublime para ser útil a los mundos finitos; </a:t>
            </a:r>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Nétzaj, Hod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así, en el cuarto día, se distribuyó una forma de luz finita y utilizable. </a:t>
            </a:r>
          </a:p>
          <a:p>
            <a:r>
              <a:rPr lang="es-ES" dirty="0" smtClean="0">
                <a:latin typeface="Book Antiqua" pitchFamily="18" charset="0"/>
              </a:rPr>
              <a:t>En el quinto día se crearon aves y criaturas marinas, los primeros destinatarios de la benevolencia de Di-s y los primeros seres creados capaces de cumplir el mandamiento pru u'rvu, "sea fructífero y multiplíquese".</a:t>
            </a:r>
          </a:p>
          <a:p>
            <a:endParaRPr lang="es-ES" dirty="0" smtClean="0">
              <a:latin typeface="Book Antiqua" pitchFamily="18" charset="0"/>
            </a:endParaRPr>
          </a:p>
          <a:p>
            <a:r>
              <a:rPr lang="es-ES" dirty="0" smtClean="0">
                <a:latin typeface="Book Antiqua" pitchFamily="18" charset="0"/>
              </a:rPr>
              <a:t>Según la Cábala, los poderes de la profecía y la inspiración divina se derivan de las sefirot de </a:t>
            </a:r>
            <a:r>
              <a:rPr lang="es-ES" dirty="0" err="1" smtClean="0">
                <a:latin typeface="Book Antiqua" pitchFamily="18" charset="0"/>
              </a:rPr>
              <a:t>netzaj</a:t>
            </a:r>
            <a:r>
              <a:rPr lang="es-ES" dirty="0" smtClean="0">
                <a:latin typeface="Book Antiqua" pitchFamily="18" charset="0"/>
              </a:rPr>
              <a:t> y </a:t>
            </a:r>
            <a:r>
              <a:rPr lang="es-ES" dirty="0" err="1" smtClean="0">
                <a:latin typeface="Book Antiqua" pitchFamily="18" charset="0"/>
              </a:rPr>
              <a:t>hod</a:t>
            </a:r>
            <a:r>
              <a:rPr lang="es-ES" dirty="0" smtClean="0">
                <a:latin typeface="Book Antiqua" pitchFamily="18" charset="0"/>
              </a:rPr>
              <a:t>, ya que en realidad reciben la efusión de la Luz Divina.</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000" dirty="0" smtClean="0">
                <a:latin typeface="Book Antiqua" pitchFamily="18" charset="0"/>
              </a:rPr>
              <a:t>Así como la sefirá de Tiféret armoniza y equilibra Jésed y Gevurá, así también, Yesod armoniza y equilibra Nétzaj y Hod. </a:t>
            </a:r>
          </a:p>
          <a:p>
            <a:r>
              <a:rPr lang="es-ES" sz="3000" dirty="0" smtClean="0">
                <a:latin typeface="Book Antiqua" pitchFamily="18" charset="0"/>
              </a:rPr>
              <a:t>Sin embargo, hay un aspecto único adicional de Yesod en el sentido de que actúa como el canal a través del cual Maljut recibe su medida adecuada de luz y fuerza vital. </a:t>
            </a:r>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Mientras que Nétzaj y Hod distribuyen el flujo divino y determinan el carácter y la cantidad que reciben los destinatarios, Yesod es el punto de distribución real. Por lo tanto, Yesod funciona como el conector entre todas las sefirot que lo preceden, y el destinatario, Maljut, debajo de él.</a:t>
            </a:r>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Para que la distribución llegue a su destino previsto, debe haber un canal de comunicación adecuado entre el donante, Yesod y el receptor, Maljut. </a:t>
            </a:r>
          </a:p>
          <a:p>
            <a:r>
              <a:rPr lang="es-ES" dirty="0" smtClean="0">
                <a:latin typeface="Book Antiqua" pitchFamily="18" charset="0"/>
              </a:rPr>
              <a:t>El distribuidor (Yesod), debe poder identificar al destinatario (Maljut) para poder distribuir el contenido a su destinatario. </a:t>
            </a:r>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Es por esto que Yesod también se llama Emet ("verdad") en la Cábala. </a:t>
            </a:r>
          </a:p>
          <a:p>
            <a:r>
              <a:rPr lang="es-ES" dirty="0" smtClean="0">
                <a:latin typeface="Book Antiqua" pitchFamily="18" charset="0"/>
              </a:rPr>
              <a:t>Yesod se asegura de que la luz y la fuerza vital se entreguen al destino adecuado.</a:t>
            </a:r>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Pero el proceso de "identificación" no solo significa que el destinatario cumple con las condiciones necesarias que deben cumplirse para que pueda recibir. </a:t>
            </a:r>
          </a:p>
          <a:p>
            <a:r>
              <a:rPr lang="es-ES" dirty="0" smtClean="0">
                <a:latin typeface="Book Antiqua" pitchFamily="18" charset="0"/>
              </a:rPr>
              <a:t>Mucho más que esto, debe haber un vínculo interno entre Yesod y Maljut, un vínculo de amor y comprensión.</a:t>
            </a:r>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Yesod despierta el deseo de recibir desde dentro de Maljut, y Maljut a su vez despierta dentro de Yesod el deseo de dar. </a:t>
            </a:r>
          </a:p>
          <a:p>
            <a:r>
              <a:rPr lang="es-ES" dirty="0" smtClean="0">
                <a:latin typeface="Book Antiqua" pitchFamily="18" charset="0"/>
              </a:rPr>
              <a:t>De esta manera, Yesod se une a Maljut en completa empatía, de modo que el "dar" es directo, cara a cara e indirecto, espalda con espalda, por así decirlo.</a:t>
            </a:r>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Según la Cábala, los poderes de la profecía y la inspiración divina se derivan de las sefirot de Netzaj y Hod, ya que en realidad reciben la efusión de la Luz Divina.</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000" dirty="0" smtClean="0">
                <a:latin typeface="Book Antiqua" pitchFamily="18" charset="0"/>
              </a:rPr>
              <a:t>Por lo tanto, Yesod puede definirse como el atributo divino que une a Di-s a Su creación en un vínculo de empatía y amor. </a:t>
            </a:r>
          </a:p>
          <a:p>
            <a:r>
              <a:rPr lang="es-ES" sz="3000" dirty="0" smtClean="0">
                <a:latin typeface="Book Antiqua" pitchFamily="18" charset="0"/>
              </a:rPr>
              <a:t>Esta es la razón por la cual la sefirá de Yesod también se llama "santo" ("Tzadik" en hebreo) como en el verso "un santo es la base del mundo" (Proverbios 10:25). </a:t>
            </a:r>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p:txBody>
      </p:sp>
      <p:pic>
        <p:nvPicPr>
          <p:cNvPr id="1026" name="Picture 2"/>
          <p:cNvPicPr>
            <a:picLocks noChangeAspect="1" noChangeArrowheads="1"/>
          </p:cNvPicPr>
          <p:nvPr/>
        </p:nvPicPr>
        <p:blipFill>
          <a:blip r:embed="rId4"/>
          <a:srcRect/>
          <a:stretch>
            <a:fillRect/>
          </a:stretch>
        </p:blipFill>
        <p:spPr bwMode="auto">
          <a:xfrm>
            <a:off x="2024063" y="752475"/>
            <a:ext cx="5095875" cy="535305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Un Tzadik, o santo, despierta a la humanidad a buscar a Di-s. </a:t>
            </a:r>
            <a:endParaRPr lang="es-ES" dirty="0" smtClean="0">
              <a:latin typeface="Book Antiqua" pitchFamily="18" charset="0"/>
            </a:endParaRPr>
          </a:p>
          <a:p>
            <a:r>
              <a:rPr lang="es-ES" dirty="0" smtClean="0">
                <a:latin typeface="Book Antiqua" pitchFamily="18" charset="0"/>
              </a:rPr>
              <a:t>Al </a:t>
            </a:r>
            <a:r>
              <a:rPr lang="es-ES" dirty="0" smtClean="0">
                <a:latin typeface="Book Antiqua" pitchFamily="18" charset="0"/>
              </a:rPr>
              <a:t>mismo tiempo, él atrae la compasión y la bondad de Di-s al mundo. </a:t>
            </a:r>
          </a:p>
          <a:p>
            <a:r>
              <a:rPr lang="es-ES" dirty="0" smtClean="0">
                <a:latin typeface="Book Antiqua" pitchFamily="18" charset="0"/>
              </a:rPr>
              <a:t>Así él es el fundamento del mundo</a:t>
            </a:r>
            <a:r>
              <a:rPr lang="es-ES" dirty="0" smtClean="0">
                <a:latin typeface="Book Antiqua" pitchFamily="18" charset="0"/>
              </a:rPr>
              <a:t>.</a:t>
            </a:r>
          </a:p>
        </p:txBody>
      </p:sp>
    </p:spTree>
    <p:extLst>
      <p:ext uri="{BB962C8B-B14F-4D97-AF65-F5344CB8AC3E}">
        <p14:creationId xmlns:p14="http://schemas.microsoft.com/office/powerpoint/2010/main" xmlns=""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 Antiqua" pitchFamily="18" charset="0"/>
              </a:rPr>
              <a:t>En el sexto día de la Creación, se creó el reino animal, incluyendo al primer hombre y mujer, Adán y Eva, creados en la Imagen Divina. </a:t>
            </a:r>
          </a:p>
          <a:p>
            <a:r>
              <a:rPr lang="es-ES" dirty="0" smtClean="0">
                <a:latin typeface="Book Antiqua" pitchFamily="18" charset="0"/>
              </a:rPr>
              <a:t>Tanto a los animales como al hombre se les dice que "sean fructíferos y se multipliquen", </a:t>
            </a:r>
          </a:p>
        </p:txBody>
      </p:sp>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100" dirty="0" smtClean="0">
                <a:latin typeface="Book Antiqua" pitchFamily="18" charset="0"/>
              </a:rPr>
              <a:t>lo que también significa usar la bondad benevolente de Di-s para crecer y expandirse en la conciencia de Di-s. </a:t>
            </a:r>
          </a:p>
          <a:p>
            <a:r>
              <a:rPr lang="es-ES" sz="3100" dirty="0" smtClean="0">
                <a:latin typeface="Book Antiqua" pitchFamily="18" charset="0"/>
              </a:rPr>
              <a:t>Pero un deber adicional es dado al hombre. </a:t>
            </a:r>
          </a:p>
          <a:p>
            <a:r>
              <a:rPr lang="es-ES" sz="3100" dirty="0" smtClean="0">
                <a:latin typeface="Book Antiqua" pitchFamily="18" charset="0"/>
              </a:rPr>
              <a:t>Sé fructífero y multiplica y gobierna sobre los animales y las aves y los peces. </a:t>
            </a:r>
          </a:p>
        </p:txBody>
      </p:sp>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Yesod</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3000" dirty="0" smtClean="0">
                <a:latin typeface="Book Antiqua" pitchFamily="18" charset="0"/>
              </a:rPr>
              <a:t>En otras palabras, estar por encima de ellos, y no entre ellos. Trasciende tu naturaleza limitada, trasciende esa parte de ti que es simplemente natural, como el mundo animal, y conviértete en la Imagen divina en la que fuiste creado. </a:t>
            </a:r>
          </a:p>
          <a:p>
            <a:r>
              <a:rPr lang="es-ES" sz="3000" dirty="0" smtClean="0">
                <a:latin typeface="Book Antiqua" pitchFamily="18" charset="0"/>
              </a:rPr>
              <a:t>El impulso para hacer esto es iniciado por el poder de Yesod, el Tzadik.</a:t>
            </a:r>
            <a:endParaRPr lang="es-MX" sz="30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23</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latin typeface="Bookman Old Style" pitchFamily="18" charset="0"/>
                <a:ea typeface="Adobe Myungjo Std M" panose="02020600000000000000" pitchFamily="18" charset="-128"/>
              </a:rPr>
              <a:t>Los Kelim que reciben las orot</a:t>
            </a:r>
          </a:p>
        </p:txBody>
      </p:sp>
      <p:pic>
        <p:nvPicPr>
          <p:cNvPr id="53251" name="Picture 3"/>
          <p:cNvPicPr>
            <a:picLocks noChangeAspect="1" noChangeArrowheads="1"/>
          </p:cNvPicPr>
          <p:nvPr/>
        </p:nvPicPr>
        <p:blipFill>
          <a:blip r:embed="rId4"/>
          <a:srcRect/>
          <a:stretch>
            <a:fillRect/>
          </a:stretch>
        </p:blipFill>
        <p:spPr bwMode="auto">
          <a:xfrm>
            <a:off x="0" y="2385060"/>
            <a:ext cx="9144000" cy="3186062"/>
          </a:xfrm>
          <a:prstGeom prst="rect">
            <a:avLst/>
          </a:prstGeom>
          <a:noFill/>
          <a:ln w="9525">
            <a:noFill/>
            <a:miter lim="800000"/>
            <a:headEnd/>
            <a:tailEnd/>
          </a:ln>
          <a:effectLst/>
        </p:spPr>
      </p:pic>
    </p:spTree>
    <p:extLst>
      <p:ext uri="{BB962C8B-B14F-4D97-AF65-F5344CB8AC3E}">
        <p14:creationId xmlns:p14="http://schemas.microsoft.com/office/powerpoint/2010/main" xmlns="" val="166418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https://www.kabbalaonline.org/kabbalah/article_cdo/aid/380397/jewish/Action-and-the-Physical.htm 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5"/>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28 Jeshvan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Noviembre 6</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12352</TotalTime>
  <Words>2556</Words>
  <Application>Microsoft Office PowerPoint</Application>
  <PresentationFormat>Presentación en pantalla (4:3)</PresentationFormat>
  <Paragraphs>225</Paragraphs>
  <Slides>48</Slides>
  <Notes>47</Notes>
  <HiddenSlides>0</HiddenSlides>
  <MMClips>0</MMClips>
  <ScaleCrop>false</ScaleCrop>
  <HeadingPairs>
    <vt:vector size="4" baseType="variant">
      <vt:variant>
        <vt:lpstr>Tema</vt:lpstr>
      </vt:variant>
      <vt:variant>
        <vt:i4>1</vt:i4>
      </vt:variant>
      <vt:variant>
        <vt:lpstr>Títulos de diapositiva</vt:lpstr>
      </vt:variant>
      <vt:variant>
        <vt:i4>48</vt:i4>
      </vt:variant>
    </vt:vector>
  </HeadingPairs>
  <TitlesOfParts>
    <vt:vector size="49" baseType="lpstr">
      <vt:lpstr>Office Theme</vt:lpstr>
      <vt:lpstr> </vt:lpstr>
      <vt:lpstr>CLASES DE KABALÁH 23</vt:lpstr>
      <vt:lpstr>CLASES DE KABALÁH 23</vt:lpstr>
      <vt:lpstr>CLASES DE KABALÁH 23</vt:lpstr>
      <vt:lpstr>Diapositiva 5</vt:lpstr>
      <vt:lpstr>Diapositiva 6</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Diapositiva 18</vt:lpstr>
      <vt:lpstr>CLASES DE KABALÁH 23</vt:lpstr>
      <vt:lpstr>CLASES DE KABALÁH 23</vt:lpstr>
      <vt:lpstr>CLASES DE KABALÁH 23</vt:lpstr>
      <vt:lpstr>CLASES DE KABALÁH 23</vt:lpstr>
      <vt:lpstr>CLASES DE KABALÁH 23</vt:lpstr>
      <vt:lpstr>CLASES DE KABALÁH 23</vt:lpstr>
      <vt:lpstr>CLASES DE KABALÁH 22</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CLASES DE KABALÁH 23</vt:lpstr>
      <vt:lpstr>Diapositiva 42</vt:lpstr>
      <vt:lpstr>CLASES DE KABALÁH 23</vt:lpstr>
      <vt:lpstr>CLASES DE KABALÁH 23</vt:lpstr>
      <vt:lpstr>CLASES DE KABALÁH 23</vt:lpstr>
      <vt:lpstr>CLASES DE KABALÁH 23</vt:lpstr>
      <vt:lpstr>CLASES DE KABALÁH 23</vt:lpstr>
      <vt:lpstr>Diapositiva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285</cp:revision>
  <dcterms:modified xsi:type="dcterms:W3CDTF">2018-11-14T22:22:15Z</dcterms:modified>
</cp:coreProperties>
</file>