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9"/>
  </p:notesMasterIdLst>
  <p:sldIdLst>
    <p:sldId id="256" r:id="rId2"/>
    <p:sldId id="257" r:id="rId3"/>
    <p:sldId id="258"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7" r:id="rId18"/>
    <p:sldId id="308" r:id="rId19"/>
    <p:sldId id="309" r:id="rId20"/>
    <p:sldId id="310" r:id="rId21"/>
    <p:sldId id="311" r:id="rId22"/>
    <p:sldId id="312" r:id="rId23"/>
    <p:sldId id="313" r:id="rId24"/>
    <p:sldId id="314" r:id="rId25"/>
    <p:sldId id="315" r:id="rId26"/>
    <p:sldId id="316" r:id="rId27"/>
    <p:sldId id="306" r:id="rId2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86" d="100"/>
          <a:sy n="86" d="100"/>
        </p:scale>
        <p:origin x="-706" y="389"/>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86" name="Shape 38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387" name="Shape 38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94" name="Shape 39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395" name="Shape 39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2" name="Shape 40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03" name="Shape 40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10" name="Shape 410"/>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11" name="Shape 411"/>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Shape 4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18" name="Shape 418"/>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19" name="Shape 419"/>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Shape 4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26" name="Shape 42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27" name="Shape 42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Shape 4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34" name="Shape 43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35" name="Shape 43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Shape 4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42" name="Shape 44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43" name="Shape 44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50" name="Shape 450"/>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51" name="Shape 451"/>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Shape 4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58" name="Shape 458"/>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59" name="Shape 459"/>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66" name="Shape 46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67" name="Shape 46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Shape 4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74" name="Shape 47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75" name="Shape 47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2" name="Shape 48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483" name="Shape 48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s://www.chabad.org/kabbalah/article_cdo/aid/380373/jewish/Mysteries-and-Truth.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a:solidFill>
                  <a:srgbClr val="000000"/>
                </a:solidFill>
                <a:latin typeface="Calibri"/>
                <a:ea typeface="Calibri"/>
                <a:cs typeface="Calibri"/>
                <a:sym typeface="Calibri"/>
              </a:rPr>
              <a:t> </a:t>
            </a:r>
            <a:endParaRPr/>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a:solidFill>
                <a:srgbClr val="000000"/>
              </a:solidFill>
              <a:latin typeface="Calibri"/>
              <a:ea typeface="Calibri"/>
              <a:cs typeface="Calibri"/>
              <a:sym typeface="Calibri"/>
            </a:endParaRPr>
          </a:p>
          <a:p>
            <a:pPr marL="342900" lvl="0" indent="-342900" algn="ctr"/>
            <a:r>
              <a:rPr lang="es-CO" sz="3200" dirty="0" smtClean="0"/>
              <a:t>CLASES DE KABALÁH 4</a:t>
            </a:r>
          </a:p>
          <a:p>
            <a:pPr marL="342900" lvl="0" indent="-342900" algn="ctr"/>
            <a:r>
              <a:rPr lang="es-CO" sz="2800" b="1" dirty="0" smtClean="0"/>
              <a:t>Kabbalah </a:t>
            </a:r>
            <a:r>
              <a:rPr lang="es-CO" sz="2800" b="1" dirty="0" err="1" smtClean="0"/>
              <a:t>Iyunit</a:t>
            </a:r>
            <a:r>
              <a:rPr lang="es-CO" sz="2800" b="1" dirty="0" smtClean="0"/>
              <a:t>-Contemplativa y Kabbalah </a:t>
            </a:r>
            <a:r>
              <a:rPr lang="es-CO" sz="2800" b="1" dirty="0" err="1" smtClean="0"/>
              <a:t>Maasit</a:t>
            </a:r>
            <a:r>
              <a:rPr lang="es-CO" sz="2800" b="1" dirty="0" smtClean="0"/>
              <a:t>-Práctica</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a:t>
            </a:r>
            <a:r>
              <a:rPr lang="es-CO" sz="3200" b="0" i="0" u="none" strike="noStrike" cap="none" dirty="0" err="1">
                <a:solidFill>
                  <a:srgbClr val="000000"/>
                </a:solidFill>
                <a:latin typeface="Calibri"/>
                <a:ea typeface="Calibri"/>
                <a:cs typeface="Calibri"/>
                <a:sym typeface="Calibri"/>
              </a:rPr>
              <a:t>BaYonah</a:t>
            </a:r>
            <a:endParaRPr sz="3200" b="0" i="0" u="none" strike="noStrike" cap="none">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a:t>
            </a:r>
            <a:r>
              <a:rPr lang="es-CO" sz="3200" b="0" i="0" u="none" strike="noStrike" cap="none" dirty="0" err="1">
                <a:solidFill>
                  <a:srgbClr val="000000"/>
                </a:solidFill>
                <a:latin typeface="Calibri"/>
                <a:ea typeface="Calibri"/>
                <a:cs typeface="Calibri"/>
                <a:sym typeface="Calibri"/>
              </a:rPr>
              <a:t>Org</a:t>
            </a:r>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a:solidFill>
                  <a:srgbClr val="000000"/>
                </a:solidFill>
                <a:latin typeface="Calibri"/>
                <a:ea typeface="Calibri"/>
                <a:cs typeface="Calibri"/>
                <a:sym typeface="Calibri"/>
              </a:rPr>
              <a:t>CLASES DE CABALA 2</a:t>
            </a:r>
            <a:endParaRPr sz="4400" b="0" i="0" u="none" strike="noStrike" cap="none">
              <a:solidFill>
                <a:srgbClr val="000000"/>
              </a:solidFill>
              <a:latin typeface="Calibri"/>
              <a:ea typeface="Calibri"/>
              <a:cs typeface="Calibri"/>
              <a:sym typeface="Calibri"/>
            </a:endParaRPr>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103" name="Shape 103" descr="Image result for rameses to succoth"/>
          <p:cNvPicPr preferRelativeResize="0"/>
          <p:nvPr/>
        </p:nvPicPr>
        <p:blipFill rotWithShape="1">
          <a:blip r:embed="rId4">
            <a:alphaModFix/>
          </a:blip>
          <a:srcRect/>
          <a:stretch/>
        </p:blipFill>
        <p:spPr>
          <a:xfrm>
            <a:off x="533400" y="1524000"/>
            <a:ext cx="8312150" cy="4067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CLASES DE CABALA </a:t>
            </a:r>
            <a:r>
              <a:rPr lang="es-CO" sz="4400" b="0" i="0" u="none" strike="noStrike" cap="none" dirty="0" smtClean="0">
                <a:solidFill>
                  <a:srgbClr val="000000"/>
                </a:solidFill>
                <a:latin typeface="Calibri"/>
                <a:ea typeface="Calibri"/>
                <a:cs typeface="Calibri"/>
                <a:sym typeface="Calibri"/>
              </a:rPr>
              <a:t>4</a:t>
            </a:r>
            <a:endParaRPr sz="4400" b="0" i="0" u="none" strike="noStrike" cap="none">
              <a:solidFill>
                <a:srgbClr val="000000"/>
              </a:solidFill>
              <a:latin typeface="Calibri"/>
              <a:ea typeface="Calibri"/>
              <a:cs typeface="Calibri"/>
              <a:sym typeface="Calibri"/>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600" b="0" i="0" u="none" strike="noStrike" cap="none">
                <a:solidFill>
                  <a:srgbClr val="000000"/>
                </a:solidFill>
                <a:latin typeface="Calibri"/>
                <a:ea typeface="Calibri"/>
                <a:cs typeface="Calibri"/>
                <a:sym typeface="Calibri"/>
              </a:rPr>
              <a:t>Para comprender qué es y qué no es Cabalá, debemos conocer primero principios básicos de Toráh.</a:t>
            </a:r>
            <a:endParaRPr/>
          </a:p>
          <a:p>
            <a:pPr marL="342900" marR="0" lvl="0" indent="-342900" algn="l" rtl="0">
              <a:spcBef>
                <a:spcPts val="800"/>
              </a:spcBef>
              <a:spcAft>
                <a:spcPts val="0"/>
              </a:spcAft>
              <a:buClr>
                <a:srgbClr val="000000"/>
              </a:buClr>
              <a:buSzPts val="2600"/>
              <a:buFont typeface="Arial"/>
              <a:buChar char="•"/>
            </a:pPr>
            <a:r>
              <a:rPr lang="es-CO" sz="2600" b="0" i="0" u="none" strike="noStrike" cap="none">
                <a:solidFill>
                  <a:srgbClr val="000000"/>
                </a:solidFill>
                <a:latin typeface="Calibri"/>
                <a:ea typeface="Calibri"/>
                <a:cs typeface="Calibri"/>
                <a:sym typeface="Calibri"/>
              </a:rPr>
              <a:t>Para una mejor comprensión de la Toráh, nuestros Sabios han divido su estudio en 4 Niveles que se nemotécnicamente se les denomina PARDES פרדס :</a:t>
            </a:r>
            <a:endParaRPr/>
          </a:p>
          <a:p>
            <a:pPr marL="342900" marR="0" lvl="0" indent="-342900" algn="l" rtl="0">
              <a:spcBef>
                <a:spcPts val="800"/>
              </a:spcBef>
              <a:spcAft>
                <a:spcPts val="0"/>
              </a:spcAft>
              <a:buClr>
                <a:srgbClr val="000000"/>
              </a:buClr>
              <a:buSzPts val="2600"/>
              <a:buFont typeface="Arial"/>
              <a:buChar char="•"/>
            </a:pPr>
            <a:r>
              <a:rPr lang="es-CO" sz="2600" b="0" i="0" u="none" strike="noStrike" cap="none">
                <a:solidFill>
                  <a:srgbClr val="000000"/>
                </a:solidFill>
                <a:latin typeface="Calibri"/>
                <a:ea typeface="Calibri"/>
                <a:cs typeface="Calibri"/>
                <a:sym typeface="Calibri"/>
              </a:rPr>
              <a:t>P= פ Peshat –significado plano, básico</a:t>
            </a:r>
            <a:endParaRPr/>
          </a:p>
          <a:p>
            <a:pPr marL="342900" marR="0" lvl="0" indent="-342900" algn="l" rtl="0">
              <a:spcBef>
                <a:spcPts val="800"/>
              </a:spcBef>
              <a:spcAft>
                <a:spcPts val="0"/>
              </a:spcAft>
              <a:buClr>
                <a:srgbClr val="000000"/>
              </a:buClr>
              <a:buSzPts val="2600"/>
              <a:buFont typeface="Arial"/>
              <a:buChar char="•"/>
            </a:pPr>
            <a:r>
              <a:rPr lang="es-CO" sz="2600" b="0" i="0" u="none" strike="noStrike" cap="none">
                <a:solidFill>
                  <a:srgbClr val="000000"/>
                </a:solidFill>
                <a:latin typeface="Calibri"/>
                <a:ea typeface="Calibri"/>
                <a:cs typeface="Calibri"/>
                <a:sym typeface="Calibri"/>
              </a:rPr>
              <a:t>R= ר Remes –Significado insinuado</a:t>
            </a:r>
            <a:endParaRPr/>
          </a:p>
          <a:p>
            <a:pPr marL="342900" marR="0" lvl="0" indent="-342900" algn="l" rtl="0">
              <a:spcBef>
                <a:spcPts val="800"/>
              </a:spcBef>
              <a:spcAft>
                <a:spcPts val="0"/>
              </a:spcAft>
              <a:buClr>
                <a:srgbClr val="000000"/>
              </a:buClr>
              <a:buSzPts val="2600"/>
              <a:buFont typeface="Arial"/>
              <a:buChar char="•"/>
            </a:pPr>
            <a:r>
              <a:rPr lang="es-CO" sz="2600" b="0" i="0" u="none" strike="noStrike" cap="none">
                <a:solidFill>
                  <a:srgbClr val="000000"/>
                </a:solidFill>
                <a:latin typeface="Calibri"/>
                <a:ea typeface="Calibri"/>
                <a:cs typeface="Calibri"/>
                <a:sym typeface="Calibri"/>
              </a:rPr>
              <a:t>D= ד Derash –Significado interpretativo</a:t>
            </a:r>
            <a:endParaRPr/>
          </a:p>
          <a:p>
            <a:pPr marL="342900" marR="0" lvl="0" indent="-342900" algn="l" rtl="0">
              <a:spcBef>
                <a:spcPts val="800"/>
              </a:spcBef>
              <a:spcAft>
                <a:spcPts val="0"/>
              </a:spcAft>
              <a:buClr>
                <a:srgbClr val="000000"/>
              </a:buClr>
              <a:buSzPts val="2600"/>
              <a:buFont typeface="Arial"/>
              <a:buChar char="•"/>
            </a:pPr>
            <a:r>
              <a:rPr lang="es-CO" sz="2600" b="0" i="0" u="none" strike="noStrike" cap="none">
                <a:solidFill>
                  <a:srgbClr val="000000"/>
                </a:solidFill>
                <a:latin typeface="Calibri"/>
                <a:ea typeface="Calibri"/>
                <a:cs typeface="Calibri"/>
                <a:sym typeface="Calibri"/>
              </a:rPr>
              <a:t>S= ס Sod –Secreto –Significado esotérico, místico</a:t>
            </a:r>
            <a:endParaRPr/>
          </a:p>
          <a:p>
            <a:pPr marL="342900" marR="0" lvl="0" indent="-165100" algn="l" rtl="0">
              <a:spcBef>
                <a:spcPts val="800"/>
              </a:spcBef>
              <a:spcAft>
                <a:spcPts val="0"/>
              </a:spcAft>
              <a:buClr>
                <a:srgbClr val="000000"/>
              </a:buClr>
              <a:buSzPts val="2800"/>
              <a:buFont typeface="Arial"/>
              <a:buNone/>
            </a:pP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89" name="Shape 389"/>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390" name="Shape 39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391" name="Shape 39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a:solidFill>
                  <a:srgbClr val="000000"/>
                </a:solidFill>
                <a:latin typeface="Calibri"/>
                <a:ea typeface="Calibri"/>
                <a:cs typeface="Calibri"/>
                <a:sym typeface="Calibri"/>
              </a:rPr>
              <a:t>En sus formas esotéricas, "Cabalá meditativa" es una de las tres ramas de la Cabalá, junto con la Cábala "Teosófica" y la Cábala Práctica separada. </a:t>
            </a:r>
            <a:endParaRPr/>
          </a:p>
          <a:p>
            <a:pPr marL="342900" marR="0" lvl="0" indent="-342900" algn="l" rtl="0">
              <a:spcBef>
                <a:spcPts val="800"/>
              </a:spcBef>
              <a:spcAft>
                <a:spcPts val="0"/>
              </a:spcAft>
              <a:buClr>
                <a:srgbClr val="000000"/>
              </a:buClr>
              <a:buSzPts val="2400"/>
              <a:buFont typeface="Arial"/>
              <a:buChar char="•"/>
            </a:pPr>
            <a:r>
              <a:rPr lang="es-CO" sz="2400" b="0" i="0" u="none" strike="noStrike" cap="none">
                <a:solidFill>
                  <a:srgbClr val="000000"/>
                </a:solidFill>
                <a:latin typeface="Calibri"/>
                <a:ea typeface="Calibri"/>
                <a:cs typeface="Calibri"/>
                <a:sym typeface="Calibri"/>
              </a:rPr>
              <a:t>Es un concepto erróneo común incluir la Cabalá Meditativa en la Cábala Práctica, que busca alterar la fisicalidad, mientras que la Cábala Meditativa busca una comprensión de la espiritualidad, junto con la teosofía intelectual que comprende la Cabalá Iyunit (Cábala Contemplativa)</a:t>
            </a:r>
            <a:endParaRPr/>
          </a:p>
          <a:p>
            <a:pPr marL="342900" marR="0" lvl="0" indent="-190500" algn="l" rtl="0">
              <a:spcBef>
                <a:spcPts val="80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2400"/>
              <a:buFont typeface="Arial"/>
              <a:buChar char="•"/>
            </a:pP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pic>
        <p:nvPicPr>
          <p:cNvPr id="397" name="Shape 397"/>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398" name="Shape 39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399" name="Shape 399"/>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Los historiadores rastrean los primeros textos esotéricos judíos sobrevivientes hasta los tiempos </a:t>
            </a:r>
            <a:r>
              <a:rPr lang="es-CO" sz="3000" b="0" i="0" u="none" strike="noStrike" cap="none" dirty="0" err="1">
                <a:solidFill>
                  <a:srgbClr val="000000"/>
                </a:solidFill>
                <a:latin typeface="Calibri"/>
                <a:ea typeface="Calibri"/>
                <a:cs typeface="Calibri"/>
                <a:sym typeface="Calibri"/>
              </a:rPr>
              <a:t>Tanaiticos</a:t>
            </a:r>
            <a:r>
              <a:rPr lang="es-CO" sz="3000" b="0" i="0" u="none" strike="noStrike" cap="none" dirty="0">
                <a:solidFill>
                  <a:srgbClr val="000000"/>
                </a:solidFill>
                <a:latin typeface="Calibri"/>
                <a:ea typeface="Calibri"/>
                <a:cs typeface="Calibri"/>
                <a:sym typeface="Calibri"/>
              </a:rPr>
              <a:t>. </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Este misticismo de "</a:t>
            </a:r>
            <a:r>
              <a:rPr lang="es-CO" sz="3000" b="0" i="0" u="none" strike="noStrike" cap="none" dirty="0" err="1">
                <a:solidFill>
                  <a:srgbClr val="000000"/>
                </a:solidFill>
                <a:latin typeface="Calibri"/>
                <a:ea typeface="Calibri"/>
                <a:cs typeface="Calibri"/>
                <a:sym typeface="Calibri"/>
              </a:rPr>
              <a:t>Merkavah-Heijalot</a:t>
            </a:r>
            <a:r>
              <a:rPr lang="es-CO" sz="3000" b="0" i="0" u="none" strike="noStrike" cap="none" dirty="0">
                <a:solidFill>
                  <a:srgbClr val="000000"/>
                </a:solidFill>
                <a:latin typeface="Calibri"/>
                <a:ea typeface="Calibri"/>
                <a:cs typeface="Calibri"/>
                <a:sym typeface="Calibri"/>
              </a:rPr>
              <a:t>"-La Carroza de los Palacios-, al que se hace referencia en los relatos talmúdicos, busca elevaciones del alma usando métodos de meditación, construidos alrededor de la Visión Bíblica de Ezequiel y la Creación en el Génesis</a:t>
            </a:r>
            <a:r>
              <a:rPr lang="es-CO" sz="3200" b="0" i="0" u="none" strike="noStrike" cap="none" dirty="0">
                <a:solidFill>
                  <a:srgbClr val="000000"/>
                </a:solidFill>
                <a:latin typeface="Calibri"/>
                <a:ea typeface="Calibri"/>
                <a:cs typeface="Calibri"/>
                <a:sym typeface="Calibri"/>
              </a:rPr>
              <a:t>.</a:t>
            </a:r>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Shape 40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06" name="Shape 4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07" name="Shape 40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El maestro contemporáneo de la Cábala y el pensamiento </a:t>
            </a:r>
            <a:r>
              <a:rPr lang="es-CO" sz="3000" b="0" i="0" u="none" strike="noStrike" cap="none" dirty="0" err="1">
                <a:solidFill>
                  <a:srgbClr val="000000"/>
                </a:solidFill>
                <a:latin typeface="Calibri"/>
                <a:ea typeface="Calibri"/>
                <a:cs typeface="Calibri"/>
                <a:sym typeface="Calibri"/>
              </a:rPr>
              <a:t>hasídico</a:t>
            </a:r>
            <a:r>
              <a:rPr lang="es-CO" sz="3000" b="0" i="0" u="none" strike="noStrike" cap="none" dirty="0">
                <a:solidFill>
                  <a:srgbClr val="000000"/>
                </a:solidFill>
                <a:latin typeface="Calibri"/>
                <a:ea typeface="Calibri"/>
                <a:cs typeface="Calibri"/>
                <a:sym typeface="Calibri"/>
              </a:rPr>
              <a:t>, Itzjak </a:t>
            </a:r>
            <a:r>
              <a:rPr lang="es-CO" sz="3000" b="0" i="0" u="none" strike="noStrike" cap="none" dirty="0" err="1">
                <a:solidFill>
                  <a:srgbClr val="000000"/>
                </a:solidFill>
                <a:latin typeface="Calibri"/>
                <a:ea typeface="Calibri"/>
                <a:cs typeface="Calibri"/>
                <a:sym typeface="Calibri"/>
              </a:rPr>
              <a:t>Ginsburgh</a:t>
            </a:r>
            <a:r>
              <a:rPr lang="es-CO" sz="3000" b="0" i="0" u="none" strike="noStrike" cap="none" dirty="0">
                <a:solidFill>
                  <a:srgbClr val="000000"/>
                </a:solidFill>
                <a:latin typeface="Calibri"/>
                <a:ea typeface="Calibri"/>
                <a:cs typeface="Calibri"/>
                <a:sym typeface="Calibri"/>
              </a:rPr>
              <a:t>, describe la evolución histórica de la Cabalá como la unión de "Sabiduría" y "Profecía":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El valor numérico de la palabra Cábala (</a:t>
            </a:r>
            <a:r>
              <a:rPr lang="es-CO" sz="3000" b="0" i="0" u="none" strike="noStrike" cap="none" dirty="0" err="1">
                <a:solidFill>
                  <a:srgbClr val="000000"/>
                </a:solidFill>
                <a:latin typeface="Calibri"/>
                <a:ea typeface="Calibri"/>
                <a:cs typeface="Calibri"/>
                <a:sym typeface="Calibri"/>
              </a:rPr>
              <a:t>קבלה</a:t>
            </a:r>
            <a:r>
              <a:rPr lang="es-CO" sz="3000" b="0" i="0" u="none" strike="noStrike" cap="none" dirty="0">
                <a:solidFill>
                  <a:srgbClr val="000000"/>
                </a:solidFill>
                <a:latin typeface="Calibri"/>
                <a:ea typeface="Calibri"/>
                <a:cs typeface="Calibri"/>
                <a:sym typeface="Calibri"/>
              </a:rPr>
              <a:t>- "Recibido") en hebreo es 137 ... y es el valor de la suma de dos palabras muy importantes que se relacionan con la Cabalá: </a:t>
            </a:r>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Shape 413"/>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14" name="Shape 4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15" name="Shape 415"/>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000"/>
              <a:buFont typeface="Arial"/>
              <a:buChar char="•"/>
            </a:pPr>
            <a:r>
              <a:rPr lang="es-CO" sz="30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err="1">
                <a:solidFill>
                  <a:srgbClr val="000000"/>
                </a:solidFill>
                <a:latin typeface="Calibri"/>
                <a:ea typeface="Calibri"/>
                <a:cs typeface="Calibri"/>
                <a:sym typeface="Calibri"/>
              </a:rPr>
              <a:t>Jojmá</a:t>
            </a:r>
            <a:r>
              <a:rPr lang="es-CO" sz="3000" b="0" i="0" u="none" strike="noStrike" cap="none" dirty="0">
                <a:solidFill>
                  <a:srgbClr val="000000"/>
                </a:solidFill>
                <a:latin typeface="Calibri"/>
                <a:ea typeface="Calibri"/>
                <a:cs typeface="Calibri"/>
                <a:sym typeface="Calibri"/>
              </a:rPr>
              <a:t> (</a:t>
            </a:r>
            <a:r>
              <a:rPr lang="es-CO" sz="3000" b="0" i="0" u="none" strike="noStrike" cap="none" dirty="0" err="1">
                <a:solidFill>
                  <a:srgbClr val="000000"/>
                </a:solidFill>
                <a:latin typeface="Calibri"/>
                <a:ea typeface="Calibri"/>
                <a:cs typeface="Calibri"/>
                <a:sym typeface="Calibri"/>
              </a:rPr>
              <a:t>חכמה</a:t>
            </a:r>
            <a:r>
              <a:rPr lang="es-CO" sz="3000" b="0" i="0" u="none" strike="noStrike" cap="none" dirty="0">
                <a:solidFill>
                  <a:srgbClr val="000000"/>
                </a:solidFill>
                <a:latin typeface="Calibri"/>
                <a:ea typeface="Calibri"/>
                <a:cs typeface="Calibri"/>
                <a:sym typeface="Calibri"/>
              </a:rPr>
              <a:t>- "Sabiduría") es igual a 73 y </a:t>
            </a:r>
            <a:r>
              <a:rPr lang="es-CO" sz="3000" b="0" i="0" u="none" strike="noStrike" cap="none" dirty="0" err="1">
                <a:solidFill>
                  <a:srgbClr val="000000"/>
                </a:solidFill>
                <a:latin typeface="Calibri"/>
                <a:ea typeface="Calibri"/>
                <a:cs typeface="Calibri"/>
                <a:sym typeface="Calibri"/>
              </a:rPr>
              <a:t>Nevuah</a:t>
            </a:r>
            <a:r>
              <a:rPr lang="es-CO" sz="3000" b="0" i="0" u="none" strike="noStrike" cap="none" dirty="0">
                <a:solidFill>
                  <a:srgbClr val="000000"/>
                </a:solidFill>
                <a:latin typeface="Calibri"/>
                <a:ea typeface="Calibri"/>
                <a:cs typeface="Calibri"/>
                <a:sym typeface="Calibri"/>
              </a:rPr>
              <a:t> (</a:t>
            </a:r>
            <a:r>
              <a:rPr lang="es-CO" sz="3000" b="0" i="0" u="none" strike="noStrike" cap="none" dirty="0" err="1">
                <a:solidFill>
                  <a:srgbClr val="000000"/>
                </a:solidFill>
                <a:latin typeface="Calibri"/>
                <a:ea typeface="Calibri"/>
                <a:cs typeface="Calibri"/>
                <a:sym typeface="Calibri"/>
              </a:rPr>
              <a:t>נבואה</a:t>
            </a:r>
            <a:r>
              <a:rPr lang="es-CO" sz="3000" b="0" i="0" u="none" strike="noStrike" cap="none" dirty="0">
                <a:solidFill>
                  <a:srgbClr val="000000"/>
                </a:solidFill>
                <a:latin typeface="Calibri"/>
                <a:ea typeface="Calibri"/>
                <a:cs typeface="Calibri"/>
                <a:sym typeface="Calibri"/>
              </a:rPr>
              <a:t>- "Profecía") es igual a 64. </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Por lo tanto, la Cabalá puede entenderse como la unión (o "matrimonio") de sabiduría y profecía.</a:t>
            </a:r>
            <a:endParaRPr/>
          </a:p>
          <a:p>
            <a:pPr marL="342900" marR="0" lvl="0" indent="-342900" algn="l" rtl="0">
              <a:spcBef>
                <a:spcPts val="800"/>
              </a:spcBef>
              <a:spcAft>
                <a:spcPts val="0"/>
              </a:spcAft>
              <a:buClr>
                <a:srgbClr val="000000"/>
              </a:buClr>
              <a:buSzPts val="2400"/>
              <a:buFont typeface="Arial"/>
              <a:buChar char="•"/>
            </a:pPr>
            <a:r>
              <a:rPr lang="es-CO" sz="2400" b="0" i="0" u="none" strike="noStrike" cap="none" dirty="0">
                <a:solidFill>
                  <a:srgbClr val="000000"/>
                </a:solidFill>
                <a:latin typeface="Calibri"/>
                <a:ea typeface="Calibri"/>
                <a:cs typeface="Calibri"/>
                <a:sym typeface="Calibri"/>
              </a:rPr>
              <a:t>Históricamente, la Cabalá se desarrolló a partir de la tradición profética que existía en el judaísmo hasta el período del Segundo Templo (comenzando en el siglo IV </a:t>
            </a:r>
            <a:r>
              <a:rPr lang="es-CO" sz="2400" b="0" i="0" u="none" strike="noStrike" cap="none" dirty="0" err="1">
                <a:solidFill>
                  <a:srgbClr val="000000"/>
                </a:solidFill>
                <a:latin typeface="Calibri"/>
                <a:ea typeface="Calibri"/>
                <a:cs typeface="Calibri"/>
                <a:sym typeface="Calibri"/>
              </a:rPr>
              <a:t>aec</a:t>
            </a:r>
            <a:r>
              <a:rPr lang="es-CO" sz="2400" b="0" i="0" u="none" strike="noStrike" cap="none" dirty="0">
                <a:solidFill>
                  <a:srgbClr val="000000"/>
                </a:solidFill>
                <a:latin typeface="Calibri"/>
                <a:ea typeface="Calibri"/>
                <a:cs typeface="Calibri"/>
                <a:sym typeface="Calibri"/>
              </a:rPr>
              <a:t>). </a:t>
            </a:r>
            <a:endParaRPr/>
          </a:p>
          <a:p>
            <a:pPr marL="342900" marR="0" lvl="0" indent="-342900" algn="l" rtl="0">
              <a:spcBef>
                <a:spcPts val="800"/>
              </a:spcBef>
              <a:spcAft>
                <a:spcPts val="0"/>
              </a:spcAft>
              <a:buClr>
                <a:srgbClr val="000000"/>
              </a:buClr>
              <a:buSzPts val="2400"/>
              <a:buFont typeface="Arial"/>
              <a:buChar char="•"/>
            </a:pPr>
            <a:endParaRPr sz="24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2400"/>
              <a:buFont typeface="Arial"/>
              <a:buChar char="•"/>
            </a:pP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pic>
        <p:nvPicPr>
          <p:cNvPr id="421" name="Shape 421"/>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22" name="Shape 4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23" name="Shape 423"/>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2400"/>
              <a:buFont typeface="Arial"/>
              <a:buChar char="•"/>
            </a:pPr>
            <a:r>
              <a:rPr lang="es-CO" sz="2400" b="0" i="0" u="none" strike="noStrike" cap="none">
                <a:solidFill>
                  <a:srgbClr val="000000"/>
                </a:solidFill>
                <a:latin typeface="Calibri"/>
                <a:ea typeface="Calibri"/>
                <a:cs typeface="Calibri"/>
                <a:sym typeface="Calibri"/>
              </a:rPr>
              <a:t>Aunque el espíritu profético que había morado en los profetas continuó "sobrevolando" (Sovev) sobre el pueblo judío, ya no se siguió manifestando directamente.</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a:solidFill>
                  <a:srgbClr val="000000"/>
                </a:solidFill>
                <a:latin typeface="Calibri"/>
                <a:ea typeface="Calibri"/>
                <a:cs typeface="Calibri"/>
                <a:sym typeface="Calibri"/>
              </a:rPr>
              <a:t>En cambio, el espíritu de sabiduría manifestó lo Divino en la forma de la Torá Oral (la tradición oral), el cuerpo del conocimiento rabínico que comenzó a desarrollarse en el segundo período del Templo y continúa hasta nuestros días.</a:t>
            </a:r>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Shape 429"/>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30" name="Shape 4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31" name="Shape 43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El encuentro de la sabiduría (la mente, el intelecto) y la profecía (el espíritu que aún permanece) y su unión es lo que produce y define la esencia de la Cabalá.</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En el esquema conceptual cabalístico, "sabiduría" corresponde a la sefirá de </a:t>
            </a:r>
            <a:r>
              <a:rPr lang="es-CO" sz="3000" b="0" i="0" u="none" strike="noStrike" cap="none" dirty="0" err="1" smtClean="0">
                <a:solidFill>
                  <a:srgbClr val="000000"/>
                </a:solidFill>
                <a:latin typeface="Calibri"/>
                <a:ea typeface="Calibri"/>
                <a:cs typeface="Calibri"/>
                <a:sym typeface="Calibri"/>
              </a:rPr>
              <a:t>Jojmá</a:t>
            </a:r>
            <a:r>
              <a:rPr lang="es-CO" sz="3000" b="0" i="0" u="none" strike="noStrike" cap="none" dirty="0" smtClean="0">
                <a:solidFill>
                  <a:srgbClr val="000000"/>
                </a:solidFill>
                <a:latin typeface="Calibri"/>
                <a:ea typeface="Calibri"/>
                <a:cs typeface="Calibri"/>
                <a:sym typeface="Calibri"/>
              </a:rPr>
              <a:t>- sabiduría</a:t>
            </a:r>
            <a:r>
              <a:rPr lang="es-CO" sz="3000" b="0" i="0" u="none" strike="noStrike" cap="none" dirty="0">
                <a:solidFill>
                  <a:srgbClr val="000000"/>
                </a:solidFill>
                <a:latin typeface="Calibri"/>
                <a:ea typeface="Calibri"/>
                <a:cs typeface="Calibri"/>
                <a:sym typeface="Calibri"/>
              </a:rPr>
              <a:t>, también conocido como el principio "Padre" (</a:t>
            </a:r>
            <a:r>
              <a:rPr lang="es-CO" sz="3000" b="0" i="0" u="none" strike="noStrike" cap="none" dirty="0" err="1">
                <a:solidFill>
                  <a:srgbClr val="000000"/>
                </a:solidFill>
                <a:latin typeface="Calibri"/>
                <a:ea typeface="Calibri"/>
                <a:cs typeface="Calibri"/>
                <a:sym typeface="Calibri"/>
              </a:rPr>
              <a:t>Partsuf</a:t>
            </a:r>
            <a:r>
              <a:rPr lang="es-CO" sz="3000" b="0" i="0" u="none" strike="noStrike" cap="none" dirty="0">
                <a:solidFill>
                  <a:srgbClr val="000000"/>
                </a:solidFill>
                <a:latin typeface="Calibri"/>
                <a:ea typeface="Calibri"/>
                <a:cs typeface="Calibri"/>
                <a:sym typeface="Calibri"/>
              </a:rPr>
              <a:t> de Abba) </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err="1">
                <a:solidFill>
                  <a:srgbClr val="000000"/>
                </a:solidFill>
                <a:latin typeface="Calibri"/>
                <a:ea typeface="Calibri"/>
                <a:cs typeface="Calibri"/>
                <a:sym typeface="Calibri"/>
              </a:rPr>
              <a:t>Partsuf</a:t>
            </a:r>
            <a:r>
              <a:rPr lang="es-CO" sz="3000" b="0" i="0" u="none" strike="noStrike" cap="none" dirty="0">
                <a:solidFill>
                  <a:srgbClr val="000000"/>
                </a:solidFill>
                <a:latin typeface="Calibri"/>
                <a:ea typeface="Calibri"/>
                <a:cs typeface="Calibri"/>
                <a:sym typeface="Calibri"/>
              </a:rPr>
              <a:t>: Cara o configuración</a:t>
            </a:r>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pic>
        <p:nvPicPr>
          <p:cNvPr id="437" name="Shape 437"/>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38" name="Shape 4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39" name="Shape 439"/>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y "profecía" corresponde a la sefirá de </a:t>
            </a:r>
            <a:r>
              <a:rPr lang="es-CO" sz="3000" b="0" i="0" u="none" strike="noStrike" cap="none" dirty="0" err="1" smtClean="0">
                <a:solidFill>
                  <a:srgbClr val="000000"/>
                </a:solidFill>
                <a:latin typeface="Calibri"/>
                <a:ea typeface="Calibri"/>
                <a:cs typeface="Calibri"/>
                <a:sym typeface="Calibri"/>
              </a:rPr>
              <a:t>Biná</a:t>
            </a:r>
            <a:r>
              <a:rPr lang="es-CO" sz="3000" b="0" i="0" u="none" strike="noStrike" cap="none" dirty="0" smtClean="0">
                <a:solidFill>
                  <a:srgbClr val="000000"/>
                </a:solidFill>
                <a:latin typeface="Calibri"/>
                <a:ea typeface="Calibri"/>
                <a:cs typeface="Calibri"/>
                <a:sym typeface="Calibri"/>
              </a:rPr>
              <a:t>-comprensión </a:t>
            </a:r>
            <a:r>
              <a:rPr lang="es-CO" sz="3000" b="0" i="0" u="none" strike="noStrike" cap="none" dirty="0">
                <a:solidFill>
                  <a:srgbClr val="000000"/>
                </a:solidFill>
                <a:latin typeface="Calibri"/>
                <a:ea typeface="Calibri"/>
                <a:cs typeface="Calibri"/>
                <a:sym typeface="Calibri"/>
              </a:rPr>
              <a:t>o el principio "Madre" (</a:t>
            </a:r>
            <a:r>
              <a:rPr lang="es-CO" sz="3000" b="0" i="0" u="none" strike="noStrike" cap="none" dirty="0" err="1">
                <a:solidFill>
                  <a:srgbClr val="000000"/>
                </a:solidFill>
                <a:latin typeface="Calibri"/>
                <a:ea typeface="Calibri"/>
                <a:cs typeface="Calibri"/>
                <a:sym typeface="Calibri"/>
              </a:rPr>
              <a:t>Parsuf</a:t>
            </a:r>
            <a:r>
              <a:rPr lang="es-CO" sz="3000" b="0" i="0" u="none" strike="noStrike" cap="none" dirty="0">
                <a:solidFill>
                  <a:srgbClr val="000000"/>
                </a:solidFill>
                <a:latin typeface="Calibri"/>
                <a:ea typeface="Calibri"/>
                <a:cs typeface="Calibri"/>
                <a:sym typeface="Calibri"/>
              </a:rPr>
              <a:t> de </a:t>
            </a:r>
            <a:r>
              <a:rPr lang="es-CO" sz="3000" b="0" i="0" u="none" strike="noStrike" cap="none" dirty="0" err="1">
                <a:solidFill>
                  <a:srgbClr val="000000"/>
                </a:solidFill>
                <a:latin typeface="Calibri"/>
                <a:ea typeface="Calibri"/>
                <a:cs typeface="Calibri"/>
                <a:sym typeface="Calibri"/>
              </a:rPr>
              <a:t>Ima</a:t>
            </a:r>
            <a:r>
              <a:rPr lang="es-CO" sz="3000" b="0" i="0" u="none" strike="noStrike" cap="none" dirty="0">
                <a:solidFill>
                  <a:srgbClr val="000000"/>
                </a:solidFill>
                <a:latin typeface="Calibri"/>
                <a:ea typeface="Calibri"/>
                <a:cs typeface="Calibri"/>
                <a:sym typeface="Calibri"/>
              </a:rPr>
              <a:t>).</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La sabiduría y la comprensión se describen en el Zohar como "dos compañeros que nunca se separan". </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Por lo tanto, la Cabalá representa la unión de la sabiduría y la profecía en el alma judía colectiva; </a:t>
            </a:r>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Shape 44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46" name="Shape 4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47" name="Shape 44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200"/>
              <a:buFont typeface="Arial"/>
              <a:buChar char="•"/>
            </a:pPr>
            <a:r>
              <a:rPr lang="es-CO" dirty="0"/>
              <a:t>C</a:t>
            </a:r>
            <a:r>
              <a:rPr lang="es-CO" sz="3200" b="0" i="0" u="none" strike="noStrike" cap="none" dirty="0" smtClean="0">
                <a:solidFill>
                  <a:srgbClr val="000000"/>
                </a:solidFill>
                <a:latin typeface="Calibri"/>
                <a:ea typeface="Calibri"/>
                <a:cs typeface="Calibri"/>
                <a:sym typeface="Calibri"/>
              </a:rPr>
              <a:t>ada </a:t>
            </a:r>
            <a:r>
              <a:rPr lang="es-CO" sz="3200" b="0" i="0" u="none" strike="noStrike" cap="none" dirty="0">
                <a:solidFill>
                  <a:srgbClr val="000000"/>
                </a:solidFill>
                <a:latin typeface="Calibri"/>
                <a:ea typeface="Calibri"/>
                <a:cs typeface="Calibri"/>
                <a:sym typeface="Calibri"/>
              </a:rPr>
              <a:t>vez que estudiamos la Cabalá, la sabiduría interna de la Torá, revelamos esta unión.</a:t>
            </a:r>
            <a:endParaRPr/>
          </a:p>
          <a:p>
            <a:pPr marL="342900" marR="0" lvl="0" indent="-342900" algn="l" rtl="0">
              <a:spcBef>
                <a:spcPts val="800"/>
              </a:spcBef>
              <a:spcAft>
                <a:spcPts val="0"/>
              </a:spcAft>
              <a:buClr>
                <a:srgbClr val="000000"/>
              </a:buClr>
              <a:buSzPts val="3200"/>
              <a:buFont typeface="Arial"/>
              <a:buChar char="•"/>
            </a:pPr>
            <a:r>
              <a:rPr lang="es-CO" sz="3200" b="0" i="0" u="none" strike="noStrike" cap="none" dirty="0">
                <a:solidFill>
                  <a:srgbClr val="000000"/>
                </a:solidFill>
                <a:latin typeface="Calibri"/>
                <a:ea typeface="Calibri"/>
                <a:cs typeface="Calibri"/>
                <a:sym typeface="Calibri"/>
              </a:rPr>
              <a:t>Es importante aclarar que la Cabalá no es una disciplina separada del estudio tradicional de la Torá, es más bien el alma interna de la Torá (</a:t>
            </a:r>
            <a:r>
              <a:rPr lang="es-CO" sz="3200" b="1" i="0" u="none" strike="noStrike" cap="none" dirty="0" err="1">
                <a:solidFill>
                  <a:srgbClr val="000000"/>
                </a:solidFill>
                <a:latin typeface="Calibri"/>
                <a:ea typeface="Calibri"/>
                <a:cs typeface="Calibri"/>
                <a:sym typeface="Calibri"/>
              </a:rPr>
              <a:t>nishmata</a:t>
            </a:r>
            <a:r>
              <a:rPr lang="es-CO" sz="3200" b="1" i="0" u="none" strike="noStrike" cap="none" dirty="0">
                <a:solidFill>
                  <a:srgbClr val="000000"/>
                </a:solidFill>
                <a:latin typeface="Calibri"/>
                <a:ea typeface="Calibri"/>
                <a:cs typeface="Calibri"/>
                <a:sym typeface="Calibri"/>
              </a:rPr>
              <a:t> </a:t>
            </a:r>
            <a:r>
              <a:rPr lang="es-CO" sz="3200" b="1" i="0" u="none" strike="noStrike" cap="none" dirty="0" err="1">
                <a:solidFill>
                  <a:srgbClr val="000000"/>
                </a:solidFill>
                <a:latin typeface="Calibri"/>
                <a:ea typeface="Calibri"/>
                <a:cs typeface="Calibri"/>
                <a:sym typeface="Calibri"/>
              </a:rPr>
              <a:t>de'orayta</a:t>
            </a:r>
            <a:r>
              <a:rPr lang="es-CO" sz="3200" b="0" i="0" u="none" strike="noStrike" cap="none" dirty="0">
                <a:solidFill>
                  <a:srgbClr val="000000"/>
                </a:solidFill>
                <a:latin typeface="Calibri"/>
                <a:ea typeface="Calibri"/>
                <a:cs typeface="Calibri"/>
                <a:sym typeface="Calibri"/>
              </a:rPr>
              <a:t>, en el lenguaje del Zohar y el Arizal).</a:t>
            </a:r>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Shape 453"/>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54" name="Shape 4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55" name="Shape 455"/>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a:solidFill>
                  <a:srgbClr val="000000"/>
                </a:solidFill>
                <a:latin typeface="Calibri"/>
                <a:ea typeface="Calibri"/>
                <a:cs typeface="Calibri"/>
                <a:sym typeface="Calibri"/>
              </a:rPr>
              <a:t>A menudo, la unión de dos cosas se representa en la Cabalá como un acrónimo compuesto por sus letras iniciales. </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a:solidFill>
                  <a:srgbClr val="000000"/>
                </a:solidFill>
                <a:latin typeface="Calibri"/>
                <a:ea typeface="Calibri"/>
                <a:cs typeface="Calibri"/>
                <a:sym typeface="Calibri"/>
              </a:rPr>
              <a:t>En este caso, "sabiduría" en hebreo comienza con la letra </a:t>
            </a:r>
            <a:r>
              <a:rPr lang="es-CO" sz="3000" b="1" i="0" u="none" strike="noStrike" cap="none">
                <a:solidFill>
                  <a:srgbClr val="000000"/>
                </a:solidFill>
                <a:latin typeface="Calibri"/>
                <a:ea typeface="Calibri"/>
                <a:cs typeface="Calibri"/>
                <a:sym typeface="Calibri"/>
              </a:rPr>
              <a:t>jet</a:t>
            </a:r>
            <a:r>
              <a:rPr lang="es-CO" sz="3000" b="0" i="0" u="none" strike="noStrike" cap="none">
                <a:solidFill>
                  <a:srgbClr val="000000"/>
                </a:solidFill>
                <a:latin typeface="Calibri"/>
                <a:ea typeface="Calibri"/>
                <a:cs typeface="Calibri"/>
                <a:sym typeface="Calibri"/>
              </a:rPr>
              <a:t>; "profecía" comienza con la letra </a:t>
            </a:r>
            <a:r>
              <a:rPr lang="es-CO" sz="3000" b="1" i="0" u="none" strike="noStrike" cap="none">
                <a:solidFill>
                  <a:srgbClr val="000000"/>
                </a:solidFill>
                <a:latin typeface="Calibri"/>
                <a:ea typeface="Calibri"/>
                <a:cs typeface="Calibri"/>
                <a:sym typeface="Calibri"/>
              </a:rPr>
              <a:t>nun</a:t>
            </a:r>
            <a:r>
              <a:rPr lang="es-CO" sz="3000" b="0" i="0" u="none" strike="noStrike" cap="none">
                <a:solidFill>
                  <a:srgbClr val="000000"/>
                </a:solidFill>
                <a:latin typeface="Calibri"/>
                <a:ea typeface="Calibri"/>
                <a:cs typeface="Calibri"/>
                <a:sym typeface="Calibri"/>
              </a:rPr>
              <a:t>; por lo que su acrónimo deletrea la palabra hebrea "</a:t>
            </a:r>
            <a:r>
              <a:rPr lang="es-CO" sz="3000" b="1" i="0" u="none" strike="noStrike" cap="none">
                <a:solidFill>
                  <a:srgbClr val="000000"/>
                </a:solidFill>
                <a:latin typeface="Calibri"/>
                <a:ea typeface="Calibri"/>
                <a:cs typeface="Calibri"/>
                <a:sym typeface="Calibri"/>
              </a:rPr>
              <a:t>jen</a:t>
            </a:r>
            <a:r>
              <a:rPr lang="es-CO" sz="3000" b="0" i="0" u="none" strike="noStrike" cap="none">
                <a:solidFill>
                  <a:srgbClr val="000000"/>
                </a:solidFill>
                <a:latin typeface="Calibri"/>
                <a:ea typeface="Calibri"/>
                <a:cs typeface="Calibri"/>
                <a:sym typeface="Calibri"/>
              </a:rPr>
              <a:t>", que significa "gracia", en el sentido de belleza. </a:t>
            </a:r>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Shape 461"/>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62" name="Shape 4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63" name="Shape 463"/>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200"/>
              <a:buFont typeface="Arial"/>
              <a:buChar char="•"/>
            </a:pPr>
            <a:r>
              <a:rPr lang="es-CO" sz="3200" b="0" i="0" u="none" strike="noStrike" cap="none" dirty="0">
                <a:solidFill>
                  <a:srgbClr val="000000"/>
                </a:solidFill>
                <a:latin typeface="Calibri"/>
                <a:ea typeface="Calibri"/>
                <a:cs typeface="Calibri"/>
                <a:sym typeface="Calibri"/>
              </a:rPr>
              <a:t>La gracia en particular se refiere a la belleza simétrica, es decir, el tipo de belleza que percibimos en simetría. </a:t>
            </a:r>
            <a:endParaRPr/>
          </a:p>
          <a:p>
            <a:pPr marL="342900" marR="0" lvl="0" indent="-342900" algn="l" rtl="0">
              <a:spcBef>
                <a:spcPts val="800"/>
              </a:spcBef>
              <a:spcAft>
                <a:spcPts val="0"/>
              </a:spcAft>
              <a:buClr>
                <a:srgbClr val="000000"/>
              </a:buClr>
              <a:buSzPts val="3200"/>
              <a:buFont typeface="Arial"/>
              <a:buChar char="•"/>
            </a:pPr>
            <a:r>
              <a:rPr lang="es-CO" sz="3200" b="0" i="0" u="none" strike="noStrike" cap="none" dirty="0">
                <a:solidFill>
                  <a:srgbClr val="000000"/>
                </a:solidFill>
                <a:latin typeface="Calibri"/>
                <a:ea typeface="Calibri"/>
                <a:cs typeface="Calibri"/>
                <a:sym typeface="Calibri"/>
              </a:rPr>
              <a:t>Esta observación se relaciona con el hecho de que la sabiduría interna de la Torá, la Cabalá se conoce como "</a:t>
            </a:r>
            <a:r>
              <a:rPr lang="es-CO" sz="3200" b="1" i="0" u="none" strike="noStrike" cap="none" dirty="0" err="1">
                <a:solidFill>
                  <a:srgbClr val="000000"/>
                </a:solidFill>
                <a:latin typeface="Calibri"/>
                <a:ea typeface="Calibri"/>
                <a:cs typeface="Calibri"/>
                <a:sym typeface="Calibri"/>
              </a:rPr>
              <a:t>Jojmat</a:t>
            </a:r>
            <a:r>
              <a:rPr lang="es-CO" sz="3200" b="1" i="0" u="none" strike="noStrike" cap="none" dirty="0">
                <a:solidFill>
                  <a:srgbClr val="000000"/>
                </a:solidFill>
                <a:latin typeface="Calibri"/>
                <a:ea typeface="Calibri"/>
                <a:cs typeface="Calibri"/>
                <a:sym typeface="Calibri"/>
              </a:rPr>
              <a:t> </a:t>
            </a:r>
            <a:r>
              <a:rPr lang="es-CO" sz="3200" b="1" i="0" u="none" strike="noStrike" cap="none" dirty="0" err="1">
                <a:solidFill>
                  <a:srgbClr val="000000"/>
                </a:solidFill>
                <a:latin typeface="Calibri"/>
                <a:ea typeface="Calibri"/>
                <a:cs typeface="Calibri"/>
                <a:sym typeface="Calibri"/>
              </a:rPr>
              <a:t>ha'Jen</a:t>
            </a:r>
            <a:r>
              <a:rPr lang="es-CO" sz="3200" b="0" i="0" u="none" strike="noStrike" cap="none" dirty="0">
                <a:solidFill>
                  <a:srgbClr val="000000"/>
                </a:solidFill>
                <a:latin typeface="Calibri"/>
                <a:ea typeface="Calibri"/>
                <a:cs typeface="Calibri"/>
                <a:sym typeface="Calibri"/>
              </a:rPr>
              <a:t>", que literalmente traduciríamos como la </a:t>
            </a:r>
            <a:r>
              <a:rPr lang="es-CO" sz="3200" b="1" i="0" u="none" strike="noStrike" cap="none" dirty="0">
                <a:solidFill>
                  <a:srgbClr val="000000"/>
                </a:solidFill>
                <a:latin typeface="Calibri"/>
                <a:ea typeface="Calibri"/>
                <a:cs typeface="Calibri"/>
                <a:sym typeface="Calibri"/>
              </a:rPr>
              <a:t>sabiduría de </a:t>
            </a:r>
            <a:r>
              <a:rPr lang="es-CO" sz="3200" b="1" i="0" u="none" strike="noStrike" cap="none" dirty="0" err="1">
                <a:solidFill>
                  <a:srgbClr val="000000"/>
                </a:solidFill>
                <a:latin typeface="Calibri"/>
                <a:ea typeface="Calibri"/>
                <a:cs typeface="Calibri"/>
                <a:sym typeface="Calibri"/>
              </a:rPr>
              <a:t>jen</a:t>
            </a:r>
            <a:r>
              <a:rPr lang="es-CO" sz="3200" b="0" i="0" u="none" strike="noStrike" cap="none" dirty="0">
                <a:solidFill>
                  <a:srgbClr val="000000"/>
                </a:solidFill>
                <a:latin typeface="Calibri"/>
                <a:ea typeface="Calibri"/>
                <a:cs typeface="Calibri"/>
                <a:sym typeface="Calibri"/>
              </a:rPr>
              <a:t>. </a:t>
            </a:r>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Shape 469"/>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70" name="Shape 47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71" name="Shape 47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200"/>
              <a:buFont typeface="Arial"/>
              <a:buChar char="•"/>
            </a:pPr>
            <a:r>
              <a:rPr lang="es-CO" sz="3200" b="1" i="0" u="none" strike="noStrike" cap="none" dirty="0">
                <a:solidFill>
                  <a:srgbClr val="000000"/>
                </a:solidFill>
                <a:latin typeface="Calibri"/>
                <a:ea typeface="Calibri"/>
                <a:cs typeface="Calibri"/>
                <a:sym typeface="Calibri"/>
              </a:rPr>
              <a:t>Meditación Judía</a:t>
            </a:r>
            <a:endParaRPr/>
          </a:p>
          <a:p>
            <a:pPr marL="342900" marR="0" lvl="0" indent="-342900" algn="l" rtl="0">
              <a:spcBef>
                <a:spcPts val="800"/>
              </a:spcBef>
              <a:spcAft>
                <a:spcPts val="0"/>
              </a:spcAft>
              <a:buClr>
                <a:srgbClr val="000000"/>
              </a:buClr>
              <a:buSzPts val="3200"/>
              <a:buFont typeface="Arial"/>
              <a:buChar char="•"/>
            </a:pPr>
            <a:r>
              <a:rPr lang="es-CO" sz="3200" b="0" i="0" u="none" strike="noStrike" cap="none" dirty="0">
                <a:solidFill>
                  <a:srgbClr val="000000"/>
                </a:solidFill>
                <a:latin typeface="Calibri"/>
                <a:ea typeface="Calibri"/>
                <a:cs typeface="Calibri"/>
                <a:sym typeface="Calibri"/>
              </a:rPr>
              <a:t> </a:t>
            </a:r>
            <a:r>
              <a:rPr lang="es-CO" sz="3200" b="0" i="0" u="none" strike="noStrike" cap="none" dirty="0" err="1">
                <a:solidFill>
                  <a:srgbClr val="000000"/>
                </a:solidFill>
                <a:latin typeface="Calibri"/>
                <a:ea typeface="Calibri"/>
                <a:cs typeface="Calibri"/>
                <a:sym typeface="Calibri"/>
              </a:rPr>
              <a:t>Jen</a:t>
            </a:r>
            <a:r>
              <a:rPr lang="es-CO" sz="3200" b="0" i="0" u="none" strike="noStrike" cap="none" dirty="0">
                <a:solidFill>
                  <a:srgbClr val="000000"/>
                </a:solidFill>
                <a:latin typeface="Calibri"/>
                <a:ea typeface="Calibri"/>
                <a:cs typeface="Calibri"/>
                <a:sym typeface="Calibri"/>
              </a:rPr>
              <a:t> aquí es un acrónimo de otras dos palabras: "Sabiduría Oculta" (</a:t>
            </a:r>
            <a:r>
              <a:rPr lang="es-CO" sz="3200" b="0" i="0" u="none" strike="noStrike" cap="none" dirty="0" err="1">
                <a:solidFill>
                  <a:srgbClr val="000000"/>
                </a:solidFill>
                <a:latin typeface="Calibri"/>
                <a:ea typeface="Calibri"/>
                <a:cs typeface="Calibri"/>
                <a:sym typeface="Calibri"/>
              </a:rPr>
              <a:t>חכמה</a:t>
            </a:r>
            <a:r>
              <a:rPr lang="es-CO" sz="3200" b="0" i="0" u="none" strike="noStrike" cap="none" dirty="0">
                <a:solidFill>
                  <a:srgbClr val="000000"/>
                </a:solidFill>
                <a:latin typeface="Calibri"/>
                <a:ea typeface="Calibri"/>
                <a:cs typeface="Calibri"/>
                <a:sym typeface="Calibri"/>
              </a:rPr>
              <a:t>    </a:t>
            </a:r>
            <a:r>
              <a:rPr lang="es-CO" sz="3200" b="0" i="0" u="none" strike="noStrike" cap="none" dirty="0" err="1">
                <a:solidFill>
                  <a:srgbClr val="000000"/>
                </a:solidFill>
                <a:latin typeface="Calibri"/>
                <a:ea typeface="Calibri"/>
                <a:cs typeface="Calibri"/>
                <a:sym typeface="Calibri"/>
              </a:rPr>
              <a:t>נסתרה</a:t>
            </a:r>
            <a:r>
              <a:rPr lang="es-CO" sz="3200" b="0" i="0" u="none" strike="noStrike" cap="none" dirty="0">
                <a:solidFill>
                  <a:srgbClr val="000000"/>
                </a:solidFill>
                <a:latin typeface="Calibri"/>
                <a:ea typeface="Calibri"/>
                <a:cs typeface="Calibri"/>
                <a:sym typeface="Calibri"/>
              </a:rPr>
              <a:t> -</a:t>
            </a:r>
            <a:r>
              <a:rPr lang="es-CO" sz="3200" b="0" i="0" u="none" strike="noStrike" cap="none" dirty="0" err="1">
                <a:solidFill>
                  <a:srgbClr val="000000"/>
                </a:solidFill>
                <a:latin typeface="Calibri"/>
                <a:ea typeface="Calibri"/>
                <a:cs typeface="Calibri"/>
                <a:sym typeface="Calibri"/>
              </a:rPr>
              <a:t>Jojma</a:t>
            </a:r>
            <a:r>
              <a:rPr lang="es-CO" sz="3200" b="0" i="0" u="none" strike="noStrike" cap="none" dirty="0">
                <a:solidFill>
                  <a:srgbClr val="000000"/>
                </a:solidFill>
                <a:latin typeface="Calibri"/>
                <a:ea typeface="Calibri"/>
                <a:cs typeface="Calibri"/>
                <a:sym typeface="Calibri"/>
              </a:rPr>
              <a:t> </a:t>
            </a:r>
            <a:r>
              <a:rPr lang="es-CO" sz="3200" b="0" i="0" u="none" strike="noStrike" cap="none" dirty="0" err="1">
                <a:solidFill>
                  <a:srgbClr val="000000"/>
                </a:solidFill>
                <a:latin typeface="Calibri"/>
                <a:ea typeface="Calibri"/>
                <a:cs typeface="Calibri"/>
                <a:sym typeface="Calibri"/>
              </a:rPr>
              <a:t>Nistaráh</a:t>
            </a:r>
            <a:r>
              <a:rPr lang="es-CO" sz="3200" b="0" i="0" u="none" strike="noStrike" cap="none" dirty="0">
                <a:solidFill>
                  <a:srgbClr val="000000"/>
                </a:solidFill>
                <a:latin typeface="Calibri"/>
                <a:ea typeface="Calibri"/>
                <a:cs typeface="Calibri"/>
                <a:sym typeface="Calibri"/>
              </a:rPr>
              <a:t>). </a:t>
            </a:r>
            <a:endParaRPr/>
          </a:p>
          <a:p>
            <a:pPr marL="342900" marR="0" lvl="0" indent="-342900" algn="l" rtl="0">
              <a:spcBef>
                <a:spcPts val="800"/>
              </a:spcBef>
              <a:spcAft>
                <a:spcPts val="0"/>
              </a:spcAft>
              <a:buClr>
                <a:srgbClr val="000000"/>
              </a:buClr>
              <a:buSzPts val="3200"/>
              <a:buFont typeface="Arial"/>
              <a:buChar char="•"/>
            </a:pPr>
            <a:r>
              <a:rPr lang="es-CO" sz="3200" b="0" i="0" u="none" strike="noStrike" cap="none" dirty="0">
                <a:solidFill>
                  <a:srgbClr val="000000"/>
                </a:solidFill>
                <a:latin typeface="Calibri"/>
                <a:ea typeface="Calibri"/>
                <a:cs typeface="Calibri"/>
                <a:sym typeface="Calibri"/>
              </a:rPr>
              <a:t>Pero, siguiendo nuestro análisis aquí, la Cabalá se llama </a:t>
            </a:r>
            <a:r>
              <a:rPr lang="es-CO" sz="3200" b="1" i="0" u="none" strike="noStrike" cap="none" dirty="0" err="1">
                <a:solidFill>
                  <a:srgbClr val="000000"/>
                </a:solidFill>
                <a:latin typeface="Calibri"/>
                <a:ea typeface="Calibri"/>
                <a:cs typeface="Calibri"/>
                <a:sym typeface="Calibri"/>
              </a:rPr>
              <a:t>jen</a:t>
            </a:r>
            <a:r>
              <a:rPr lang="es-CO" sz="3200" b="0" i="0" u="none" strike="noStrike" cap="none" dirty="0">
                <a:solidFill>
                  <a:srgbClr val="000000"/>
                </a:solidFill>
                <a:latin typeface="Calibri"/>
                <a:ea typeface="Calibri"/>
                <a:cs typeface="Calibri"/>
                <a:sym typeface="Calibri"/>
              </a:rPr>
              <a:t> porque es la unión de la sabiduría y la profecía.</a:t>
            </a:r>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Shape 477"/>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78" name="Shape 4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79" name="Shape 479"/>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3000"/>
              <a:buFont typeface="Arial"/>
              <a:buChar char="•"/>
            </a:pPr>
            <a:r>
              <a:rPr lang="es-CO" sz="3000" b="1" i="0" u="none" strike="noStrike" cap="none" dirty="0">
                <a:solidFill>
                  <a:srgbClr val="000000"/>
                </a:solidFill>
                <a:latin typeface="Calibri"/>
                <a:ea typeface="Calibri"/>
                <a:cs typeface="Calibri"/>
                <a:sym typeface="Calibri"/>
              </a:rPr>
              <a:t>Cábala contemplativa y práctica</a:t>
            </a:r>
            <a:endParaRPr/>
          </a:p>
          <a:p>
            <a:pPr marL="342900" marR="0" lvl="0" indent="-342900" algn="l" rtl="0">
              <a:spcBef>
                <a:spcPts val="800"/>
              </a:spcBef>
              <a:spcAft>
                <a:spcPts val="0"/>
              </a:spcAft>
              <a:buClr>
                <a:srgbClr val="000000"/>
              </a:buClr>
              <a:buSzPts val="1400"/>
              <a:buFont typeface="Arial"/>
              <a:buChar char="•"/>
            </a:pPr>
            <a:r>
              <a:rPr lang="es-CO" sz="1400" b="0" i="0" u="none" strike="noStrike" cap="none" dirty="0">
                <a:solidFill>
                  <a:srgbClr val="000000"/>
                </a:solidFill>
                <a:latin typeface="Calibri"/>
                <a:ea typeface="Calibri"/>
                <a:cs typeface="Calibri"/>
                <a:sym typeface="Calibri"/>
              </a:rPr>
              <a:t>Enseñanzas del R. Moshe Miller</a:t>
            </a:r>
            <a:endParaRPr/>
          </a:p>
          <a:p>
            <a:pPr marL="342900" marR="0" lvl="0" indent="-342900" algn="l" rtl="0">
              <a:spcBef>
                <a:spcPts val="800"/>
              </a:spcBef>
              <a:spcAft>
                <a:spcPts val="0"/>
              </a:spcAft>
              <a:buClr>
                <a:srgbClr val="000000"/>
              </a:buClr>
              <a:buSzPts val="3000"/>
              <a:buFont typeface="Arial"/>
              <a:buChar char="•"/>
            </a:pPr>
            <a:r>
              <a:rPr lang="es-CO" sz="3000" b="1" i="0" u="none" strike="noStrike" cap="none" dirty="0">
                <a:solidFill>
                  <a:srgbClr val="000000"/>
                </a:solidFill>
                <a:latin typeface="Calibri"/>
                <a:ea typeface="Calibri"/>
                <a:cs typeface="Calibri"/>
                <a:sym typeface="Calibri"/>
              </a:rPr>
              <a:t>Kabbalah </a:t>
            </a:r>
            <a:r>
              <a:rPr lang="es-CO" sz="3000" b="1" i="0" u="none" strike="noStrike" cap="none" dirty="0" err="1">
                <a:solidFill>
                  <a:srgbClr val="000000"/>
                </a:solidFill>
                <a:latin typeface="Calibri"/>
                <a:ea typeface="Calibri"/>
                <a:cs typeface="Calibri"/>
                <a:sym typeface="Calibri"/>
              </a:rPr>
              <a:t>Iyunit</a:t>
            </a:r>
            <a:r>
              <a:rPr lang="es-CO" sz="3000" b="1" i="0" u="none" strike="noStrike" cap="none" dirty="0">
                <a:solidFill>
                  <a:srgbClr val="000000"/>
                </a:solidFill>
                <a:latin typeface="Calibri"/>
                <a:ea typeface="Calibri"/>
                <a:cs typeface="Calibri"/>
                <a:sym typeface="Calibri"/>
              </a:rPr>
              <a:t> y Kabbalah </a:t>
            </a:r>
            <a:r>
              <a:rPr lang="es-CO" sz="3000" b="1" i="0" u="none" strike="noStrike" cap="none" dirty="0" err="1">
                <a:solidFill>
                  <a:srgbClr val="000000"/>
                </a:solidFill>
                <a:latin typeface="Calibri"/>
                <a:ea typeface="Calibri"/>
                <a:cs typeface="Calibri"/>
                <a:sym typeface="Calibri"/>
              </a:rPr>
              <a:t>Maasit</a:t>
            </a:r>
            <a:r>
              <a:rPr lang="es-CO" sz="3000" b="1" i="0" u="none" strike="noStrike" cap="none" dirty="0">
                <a:solidFill>
                  <a:srgbClr val="000000"/>
                </a:solidFill>
                <a:latin typeface="Calibri"/>
                <a:ea typeface="Calibri"/>
                <a:cs typeface="Calibri"/>
                <a:sym typeface="Calibri"/>
              </a:rPr>
              <a:t>-  </a:t>
            </a:r>
            <a:r>
              <a:rPr lang="es-CO" sz="3000" b="1" i="0" u="none" strike="noStrike" cap="none" dirty="0" err="1">
                <a:solidFill>
                  <a:srgbClr val="000000"/>
                </a:solidFill>
                <a:latin typeface="Calibri"/>
                <a:ea typeface="Calibri"/>
                <a:cs typeface="Calibri"/>
                <a:sym typeface="Calibri"/>
              </a:rPr>
              <a:t>קבלה</a:t>
            </a:r>
            <a:r>
              <a:rPr lang="es-CO" sz="3000" b="1" i="0" u="none" strike="noStrike" cap="none" dirty="0">
                <a:solidFill>
                  <a:srgbClr val="000000"/>
                </a:solidFill>
                <a:latin typeface="Calibri"/>
                <a:ea typeface="Calibri"/>
                <a:cs typeface="Calibri"/>
                <a:sym typeface="Calibri"/>
              </a:rPr>
              <a:t> </a:t>
            </a:r>
            <a:r>
              <a:rPr lang="es-CO" sz="3000" b="1" i="0" u="none" strike="noStrike" cap="none" dirty="0" err="1">
                <a:solidFill>
                  <a:srgbClr val="000000"/>
                </a:solidFill>
                <a:latin typeface="Calibri"/>
                <a:ea typeface="Calibri"/>
                <a:cs typeface="Calibri"/>
                <a:sym typeface="Calibri"/>
              </a:rPr>
              <a:t>מעשית</a:t>
            </a:r>
            <a:endParaRPr/>
          </a:p>
          <a:p>
            <a:pPr marL="342900" marR="0" lvl="0" indent="-342900" algn="l" rtl="0">
              <a:spcBef>
                <a:spcPts val="800"/>
              </a:spcBef>
              <a:spcAft>
                <a:spcPts val="0"/>
              </a:spcAft>
              <a:buClr>
                <a:srgbClr val="000000"/>
              </a:buClr>
              <a:buSzPts val="3000"/>
              <a:buFont typeface="Arial"/>
              <a:buChar char="•"/>
            </a:pPr>
            <a:r>
              <a:rPr lang="es-CO" sz="3000" b="0" i="0" u="none" strike="noStrike" cap="none" dirty="0">
                <a:solidFill>
                  <a:srgbClr val="000000"/>
                </a:solidFill>
                <a:latin typeface="Calibri"/>
                <a:ea typeface="Calibri"/>
                <a:cs typeface="Calibri"/>
                <a:sym typeface="Calibri"/>
              </a:rPr>
              <a:t>La Cábala </a:t>
            </a:r>
            <a:r>
              <a:rPr lang="es-CO" sz="3000" b="0" i="0" u="none" strike="noStrike" cap="none" dirty="0" err="1">
                <a:solidFill>
                  <a:srgbClr val="000000"/>
                </a:solidFill>
                <a:latin typeface="Calibri"/>
                <a:ea typeface="Calibri"/>
                <a:cs typeface="Calibri"/>
                <a:sym typeface="Calibri"/>
              </a:rPr>
              <a:t>Iyunit</a:t>
            </a:r>
            <a:r>
              <a:rPr lang="es-CO" sz="3000" b="0" i="0" u="none" strike="noStrike" cap="none" dirty="0">
                <a:solidFill>
                  <a:srgbClr val="000000"/>
                </a:solidFill>
                <a:latin typeface="Calibri"/>
                <a:ea typeface="Calibri"/>
                <a:cs typeface="Calibri"/>
                <a:sym typeface="Calibri"/>
              </a:rPr>
              <a:t> (o "Cábala contemplativa"), la categoría a la que pertenece la mayoría de los textos cabalísticos en circulación hoy en día, intenta explicar el proceso mediante el cual, a través de la voluntad del único infinito Di-s, el reino finito creado se creó y está constantemente dirigido. </a:t>
            </a:r>
            <a:endParaRPr/>
          </a:p>
          <a:p>
            <a:pPr marL="342900" marR="0" lvl="0" indent="-342900" algn="l" rtl="0">
              <a:spcBef>
                <a:spcPts val="800"/>
              </a:spcBef>
              <a:spcAft>
                <a:spcPts val="0"/>
              </a:spcAft>
              <a:buClr>
                <a:srgbClr val="000000"/>
              </a:buClr>
              <a:buSzPts val="3000"/>
              <a:buFont typeface="Arial"/>
              <a:buChar char="•"/>
            </a:pP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marR="0" lvl="0" indent="-342900" algn="l" rtl="0">
              <a:spcBef>
                <a:spcPts val="800"/>
              </a:spcBef>
              <a:spcAft>
                <a:spcPts val="0"/>
              </a:spcAft>
              <a:buClr>
                <a:srgbClr val="000000"/>
              </a:buClr>
              <a:buSzPts val="3200"/>
              <a:buFont typeface="Arial"/>
              <a:buChar char="•"/>
            </a:pPr>
            <a:r>
              <a:rPr lang="es-CO" sz="2800" b="0" i="0" u="none" strike="noStrike" cap="none" dirty="0" smtClean="0">
                <a:solidFill>
                  <a:srgbClr val="000000"/>
                </a:solidFill>
                <a:latin typeface="Calibri"/>
                <a:ea typeface="Calibri"/>
                <a:cs typeface="Calibri"/>
                <a:sym typeface="Calibri"/>
              </a:rPr>
              <a:t>Kabbalah </a:t>
            </a:r>
            <a:r>
              <a:rPr lang="es-CO" sz="2800" b="0" i="0" u="none" strike="noStrike" cap="none" dirty="0" err="1">
                <a:solidFill>
                  <a:srgbClr val="000000"/>
                </a:solidFill>
                <a:latin typeface="Calibri"/>
                <a:ea typeface="Calibri"/>
                <a:cs typeface="Calibri"/>
                <a:sym typeface="Calibri"/>
              </a:rPr>
              <a:t>Iyunit</a:t>
            </a:r>
            <a:r>
              <a:rPr lang="es-CO" sz="2800" b="0" i="0" u="none" strike="noStrike" cap="none" dirty="0">
                <a:solidFill>
                  <a:srgbClr val="000000"/>
                </a:solidFill>
                <a:latin typeface="Calibri"/>
                <a:ea typeface="Calibri"/>
                <a:cs typeface="Calibri"/>
                <a:sym typeface="Calibri"/>
              </a:rPr>
              <a:t> también analiza la naturaleza de la relación entre la Creación y la fuente divina de la cual emerge. </a:t>
            </a:r>
            <a:endParaRPr sz="2800"/>
          </a:p>
          <a:p>
            <a:pPr marL="342900" marR="0" lvl="0" indent="-342900" algn="l" rtl="0">
              <a:spcBef>
                <a:spcPts val="800"/>
              </a:spcBef>
              <a:spcAft>
                <a:spcPts val="0"/>
              </a:spcAft>
              <a:buClr>
                <a:srgbClr val="000000"/>
              </a:buClr>
              <a:buSzPts val="3200"/>
              <a:buFont typeface="Arial"/>
              <a:buChar char="•"/>
            </a:pPr>
            <a:r>
              <a:rPr lang="es-CO" sz="2800" b="0" i="0" u="none" strike="noStrike" cap="none" dirty="0">
                <a:solidFill>
                  <a:srgbClr val="000000"/>
                </a:solidFill>
                <a:latin typeface="Calibri"/>
                <a:ea typeface="Calibri"/>
                <a:cs typeface="Calibri"/>
                <a:sym typeface="Calibri"/>
              </a:rPr>
              <a:t>En un nivel más profundo, Kabbalah </a:t>
            </a:r>
            <a:r>
              <a:rPr lang="es-CO" sz="2800" b="0" i="0" u="none" strike="noStrike" cap="none" dirty="0" err="1">
                <a:solidFill>
                  <a:srgbClr val="000000"/>
                </a:solidFill>
                <a:latin typeface="Calibri"/>
                <a:ea typeface="Calibri"/>
                <a:cs typeface="Calibri"/>
                <a:sym typeface="Calibri"/>
              </a:rPr>
              <a:t>Iyunit</a:t>
            </a:r>
            <a:r>
              <a:rPr lang="es-CO" sz="2800" b="0" i="0" u="none" strike="noStrike" cap="none" dirty="0">
                <a:solidFill>
                  <a:srgbClr val="000000"/>
                </a:solidFill>
                <a:latin typeface="Calibri"/>
                <a:ea typeface="Calibri"/>
                <a:cs typeface="Calibri"/>
                <a:sym typeface="Calibri"/>
              </a:rPr>
              <a:t> explora el complejo carácter de la realidad divina en sí, en particular, la paradoja de la trascendencia de Di-s y la consiguiente incapacidad del pensamiento humano para captarlo, junto con su inmanencia y relación activa con Creación finita.</a:t>
            </a:r>
            <a:endParaRPr sz="2800"/>
          </a:p>
          <a:p>
            <a:pPr marL="342900" marR="0" lvl="0" indent="-139700" algn="l" rtl="0">
              <a:spcBef>
                <a:spcPts val="800"/>
              </a:spcBef>
              <a:spcAft>
                <a:spcPts val="0"/>
              </a:spcAft>
              <a:buClr>
                <a:srgbClr val="000000"/>
              </a:buClr>
              <a:buSzPts val="3200"/>
              <a:buFont typeface="Arial"/>
              <a:buNone/>
            </a:pPr>
            <a:endParaRPr sz="3200" b="0" i="0" u="none" strike="noStrike" cap="none">
              <a:solidFill>
                <a:srgbClr val="000000"/>
              </a:solidFill>
              <a:latin typeface="Calibri"/>
              <a:ea typeface="Calibri"/>
              <a:cs typeface="Calibri"/>
              <a:sym typeface="Calibri"/>
            </a:endParaRPr>
          </a:p>
          <a:p>
            <a:pPr marL="342900" marR="0" lvl="0" indent="-342900" algn="l" rtl="0">
              <a:spcBef>
                <a:spcPts val="800"/>
              </a:spcBef>
              <a:spcAft>
                <a:spcPts val="0"/>
              </a:spcAft>
              <a:buClr>
                <a:srgbClr val="000000"/>
              </a:buClr>
              <a:buSzPts val="3200"/>
              <a:buFont typeface="Arial"/>
              <a:buChar char="•"/>
            </a:pPr>
            <a:endParaRPr sz="3200" b="0" i="0" u="none" strike="noStrike" cap="non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endParaRPr lang="es-CO" sz="2000" b="1" dirty="0" smtClean="0"/>
          </a:p>
          <a:p>
            <a:pPr marL="342900" lvl="0" indent="-342900"/>
            <a:r>
              <a:rPr lang="es-ES" sz="2800" dirty="0" smtClean="0"/>
              <a:t>Un </a:t>
            </a:r>
            <a:r>
              <a:rPr lang="es-ES" sz="2800" dirty="0" smtClean="0"/>
              <a:t>aspecto adicional de la tradición contemplativa es el uso de varias técnicas meditativas para meditar sobre los fundamentos divinos y esotéricos del mundo material. </a:t>
            </a:r>
            <a:endParaRPr lang="es-ES" sz="2800" dirty="0" smtClean="0"/>
          </a:p>
          <a:p>
            <a:pPr marL="342900" lvl="0" indent="-342900"/>
            <a:r>
              <a:rPr lang="es-ES" sz="2800" dirty="0" smtClean="0"/>
              <a:t>Estos </a:t>
            </a:r>
            <a:r>
              <a:rPr lang="es-ES" sz="2800" dirty="0" smtClean="0"/>
              <a:t>incluyen meditaciones sobre permutaciones de letras hebreas y formas en que las </a:t>
            </a:r>
            <a:r>
              <a:rPr lang="es-ES" sz="2800" dirty="0" err="1" smtClean="0"/>
              <a:t>sefirot</a:t>
            </a:r>
            <a:r>
              <a:rPr lang="es-ES" sz="2800" dirty="0" smtClean="0"/>
              <a:t> (fuerzas divinas celestiales) se armonizan e interactúan. </a:t>
            </a:r>
            <a:endParaRPr lang="es-ES" sz="28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dirty="0" smtClean="0"/>
              <a:t>Algunas </a:t>
            </a:r>
            <a:r>
              <a:rPr lang="es-ES" sz="2800" dirty="0" smtClean="0"/>
              <a:t>formas antiguas de meditación cabalística produjeron una experiencia visionaria de las "cámaras" celestiales y de los seres angélicos que las ocupan. </a:t>
            </a:r>
            <a:endParaRPr lang="es-ES" sz="2800" dirty="0" smtClean="0"/>
          </a:p>
          <a:p>
            <a:pPr marL="342900" lvl="0" indent="-342900"/>
            <a:r>
              <a:rPr lang="es-ES" sz="2800" dirty="0" smtClean="0"/>
              <a:t>Esto </a:t>
            </a:r>
            <a:r>
              <a:rPr lang="es-ES" sz="2800" dirty="0" smtClean="0"/>
              <a:t>se conoce como la tradición </a:t>
            </a:r>
            <a:r>
              <a:rPr lang="es-ES" sz="2800" dirty="0" err="1" smtClean="0"/>
              <a:t>Heijalot</a:t>
            </a:r>
            <a:r>
              <a:rPr lang="es-ES" sz="2800" dirty="0" smtClean="0"/>
              <a:t>-de los Palacios.</a:t>
            </a:r>
            <a:endParaRPr sz="3200" b="0" i="0" u="none" strike="noStrike" cap="none">
              <a:solidFill>
                <a:srgbClr val="000000"/>
              </a:solidFill>
              <a:latin typeface="Calibri"/>
              <a:ea typeface="Calibri"/>
              <a:cs typeface="Calibri"/>
              <a:sym typeface="Calibri"/>
            </a:endParaRPr>
          </a:p>
          <a:p>
            <a:pPr marL="342900" lvl="0" indent="-342900"/>
            <a:r>
              <a:rPr lang="es-ES" sz="2800" dirty="0" smtClean="0"/>
              <a:t>Estas técnicas también se usan a veces como un medio para rectificar imperfecciones en el alma, en lugar de producir conocimiento espiritual o elevación.</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dirty="0" smtClean="0"/>
              <a:t>La </a:t>
            </a:r>
            <a:r>
              <a:rPr lang="es-ES" sz="2800" dirty="0" smtClean="0"/>
              <a:t>Cabalá </a:t>
            </a:r>
            <a:r>
              <a:rPr lang="es-ES" sz="2800" dirty="0" err="1" smtClean="0"/>
              <a:t>Iyunit</a:t>
            </a:r>
            <a:r>
              <a:rPr lang="es-ES" sz="2800" dirty="0" smtClean="0"/>
              <a:t> se ha caracterizado así como una "anatomía" descriptiva de la realidad divina. </a:t>
            </a:r>
            <a:endParaRPr lang="es-ES" sz="2800" dirty="0" smtClean="0"/>
          </a:p>
          <a:p>
            <a:pPr marL="342900" lvl="0" indent="-342900"/>
            <a:r>
              <a:rPr lang="es-ES" sz="2800" dirty="0" smtClean="0"/>
              <a:t>La </a:t>
            </a:r>
            <a:r>
              <a:rPr lang="es-ES" sz="2800" dirty="0" smtClean="0"/>
              <a:t>Cabalá se ocupa de las identidades técnicas y "</a:t>
            </a:r>
            <a:r>
              <a:rPr lang="es-ES" sz="2800" dirty="0" smtClean="0"/>
              <a:t>ubicaciones“, </a:t>
            </a:r>
            <a:r>
              <a:rPr lang="es-ES" sz="2800" dirty="0" smtClean="0"/>
              <a:t>y las relaciones entre, los mundos (planos de la realidad), las </a:t>
            </a:r>
            <a:r>
              <a:rPr lang="es-ES" sz="2800" dirty="0" err="1" smtClean="0"/>
              <a:t>sefirot</a:t>
            </a:r>
            <a:r>
              <a:rPr lang="es-ES" sz="2800" dirty="0" smtClean="0"/>
              <a:t> (emanaciones divinas), y el orden en el que evolucionan unos de otros y se afectan mutuamente en la vasta cadena de ser, conocido en la Cabalá como el </a:t>
            </a:r>
            <a:r>
              <a:rPr lang="es-ES" sz="2800" b="1" dirty="0" err="1" smtClean="0"/>
              <a:t>seder</a:t>
            </a:r>
            <a:r>
              <a:rPr lang="es-ES" sz="2800" b="1" dirty="0" smtClean="0"/>
              <a:t> </a:t>
            </a:r>
            <a:r>
              <a:rPr lang="es-ES" sz="2800" b="1" dirty="0" err="1" smtClean="0"/>
              <a:t>hishtalshelut</a:t>
            </a:r>
            <a:r>
              <a:rPr lang="es-ES" sz="2800" b="1" dirty="0" smtClean="0"/>
              <a:t> </a:t>
            </a:r>
            <a:r>
              <a:rPr lang="es-ES" sz="2800" dirty="0" smtClean="0"/>
              <a:t>-</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b="1" dirty="0" smtClean="0"/>
              <a:t>El </a:t>
            </a:r>
            <a:r>
              <a:rPr lang="es-ES" sz="2800" b="1" dirty="0" err="1" smtClean="0"/>
              <a:t>seder</a:t>
            </a:r>
            <a:r>
              <a:rPr lang="es-ES" sz="2800" b="1" dirty="0" smtClean="0"/>
              <a:t> </a:t>
            </a:r>
            <a:r>
              <a:rPr lang="es-ES" sz="2800" b="1" dirty="0" err="1" smtClean="0"/>
              <a:t>hishtalshelut</a:t>
            </a:r>
            <a:r>
              <a:rPr lang="es-ES" sz="2800" b="1" dirty="0" smtClean="0"/>
              <a:t> </a:t>
            </a:r>
            <a:r>
              <a:rPr lang="es-ES" sz="2800" dirty="0" smtClean="0"/>
              <a:t>- el proceso por el cual la energía divina (o "luz", en la terminología cabalística) pasa de los planos espirituales superiores a los inferiores, y finalmente se manifiesta en este plano físico de existencia</a:t>
            </a:r>
            <a:r>
              <a:rPr lang="es-ES" sz="2800" dirty="0" smtClean="0"/>
              <a:t>.</a:t>
            </a:r>
          </a:p>
          <a:p>
            <a:pPr marL="342900" lvl="0" indent="-342900"/>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b="1" dirty="0" smtClean="0"/>
              <a:t>La </a:t>
            </a:r>
            <a:r>
              <a:rPr lang="es-ES" sz="2800" b="1" dirty="0" smtClean="0"/>
              <a:t>Cabalá </a:t>
            </a:r>
            <a:r>
              <a:rPr lang="es-ES" sz="2800" b="1" dirty="0" err="1" smtClean="0"/>
              <a:t>Maasit</a:t>
            </a:r>
            <a:r>
              <a:rPr lang="es-ES" sz="2800" b="1" dirty="0" smtClean="0"/>
              <a:t> (o "Cábala Práctica") </a:t>
            </a:r>
            <a:r>
              <a:rPr lang="es-ES" sz="2800" dirty="0" smtClean="0"/>
              <a:t>involucra técnicas dirigidas específicamente a alterar estados o eventos naturales e incluye técnicas tales como el encantamiento de nombres divinos o la inscripción de tales nombres en amuletos. </a:t>
            </a:r>
            <a:endParaRPr lang="es-ES" sz="2800" dirty="0" smtClean="0"/>
          </a:p>
          <a:p>
            <a:pPr marL="342900" lvl="0" indent="-342900"/>
            <a:r>
              <a:rPr lang="es-ES" sz="2800" dirty="0" smtClean="0"/>
              <a:t>En </a:t>
            </a:r>
            <a:r>
              <a:rPr lang="es-ES" sz="2800" dirty="0" smtClean="0"/>
              <a:t>ocasiones, estos métodos se han utilizado para formar un </a:t>
            </a:r>
            <a:r>
              <a:rPr lang="es-ES" sz="2800" dirty="0" err="1" smtClean="0"/>
              <a:t>golem</a:t>
            </a:r>
            <a:r>
              <a:rPr lang="es-ES" sz="2800" dirty="0" smtClean="0"/>
              <a:t> (humanoide) o alguna otra criatura. </a:t>
            </a:r>
            <a:endParaRPr lang="es-ES" sz="28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dirty="0" smtClean="0"/>
              <a:t>Kabbalah </a:t>
            </a:r>
            <a:r>
              <a:rPr lang="es-ES" sz="2800" dirty="0" err="1" smtClean="0"/>
              <a:t>Maasit</a:t>
            </a:r>
            <a:r>
              <a:rPr lang="es-ES" sz="2800" dirty="0" smtClean="0"/>
              <a:t> está destinado a ser empleado solo por los individuos más santos y más responsables y para ningún otro propósito que el beneficio del hombre o la implementación del plan de Di-s en la creación</a:t>
            </a:r>
            <a:r>
              <a:rPr lang="es-ES" sz="2800" dirty="0" smtClean="0"/>
              <a:t>.</a:t>
            </a:r>
          </a:p>
          <a:p>
            <a:pPr marL="342900" lvl="0" indent="-342900"/>
            <a:r>
              <a:rPr lang="es-ES" sz="2800" dirty="0" smtClean="0"/>
              <a:t>Incluso durante la mitad del siglo XVI en la era del gran cabalista Rabino Isaac Luria, conocido como el santo Ari, hay indicios de que los practicantes no aptos abusan de estas técnicas</a:t>
            </a:r>
            <a:r>
              <a:rPr lang="es-ES" sz="2800" dirty="0" smtClean="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dirty="0" smtClean="0"/>
              <a:t>El </a:t>
            </a:r>
            <a:r>
              <a:rPr lang="es-ES" sz="2800" dirty="0" smtClean="0"/>
              <a:t>santo Ari mismo amonestó a sus discípulos a evitar las artes prácticas de la Cabalá, ya que consideraba tales prácticas inseguras mientras el estado de pureza ritual necesario para el servicio en el Templo Sagrado permanezca inalcanzable</a:t>
            </a:r>
            <a:r>
              <a:rPr lang="es-ES" sz="2800" dirty="0" smtClean="0"/>
              <a:t>.</a:t>
            </a:r>
          </a:p>
          <a:p>
            <a:pPr marL="342900" lvl="0" indent="-342900"/>
            <a:r>
              <a:rPr lang="es-ES" sz="2800" dirty="0" smtClean="0"/>
              <a:t>En esencia, no hay una clara demarcación entre los elementos contemplativos de la Cabalá y aquellos destinados a influir o alterar la existencia</a:t>
            </a:r>
            <a:r>
              <a:rPr lang="es-ES" sz="2800" dirty="0" smtClean="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dirty="0" smtClean="0"/>
              <a:t>Al </a:t>
            </a:r>
            <a:r>
              <a:rPr lang="es-ES" sz="2800" dirty="0" smtClean="0"/>
              <a:t>igual que Kabbalah </a:t>
            </a:r>
            <a:r>
              <a:rPr lang="es-ES" sz="2800" dirty="0" err="1" smtClean="0"/>
              <a:t>Maasit</a:t>
            </a:r>
            <a:r>
              <a:rPr lang="es-ES" sz="2800" dirty="0" smtClean="0"/>
              <a:t>, Kabbalah </a:t>
            </a:r>
            <a:r>
              <a:rPr lang="es-ES" sz="2800" dirty="0" err="1" smtClean="0"/>
              <a:t>Iyunit</a:t>
            </a:r>
            <a:r>
              <a:rPr lang="es-ES" sz="2800" dirty="0" smtClean="0"/>
              <a:t>, a través de su sistema de </a:t>
            </a:r>
            <a:r>
              <a:rPr lang="es-ES" sz="2800" dirty="0" err="1" smtClean="0"/>
              <a:t>kavanot</a:t>
            </a:r>
            <a:r>
              <a:rPr lang="es-ES" sz="2800" dirty="0" smtClean="0"/>
              <a:t> (meditaciones guiadas), puede influir en la configuración de las fuerzas divinas que afectan nuestra realidad</a:t>
            </a:r>
            <a:r>
              <a:rPr lang="es-ES" sz="2800" dirty="0" smtClean="0"/>
              <a:t>.</a:t>
            </a:r>
          </a:p>
          <a:p>
            <a:pPr marL="342900" lvl="0" indent="-342900"/>
            <a:r>
              <a:rPr lang="es-ES" sz="2800" dirty="0" smtClean="0"/>
              <a:t> </a:t>
            </a:r>
            <a:r>
              <a:rPr lang="es-ES" sz="2800" dirty="0" smtClean="0"/>
              <a:t>Al igual que la Cabalá </a:t>
            </a:r>
            <a:r>
              <a:rPr lang="es-ES" sz="2800" dirty="0" err="1" smtClean="0"/>
              <a:t>Iyunit</a:t>
            </a:r>
            <a:r>
              <a:rPr lang="es-ES" sz="2800" dirty="0" smtClean="0"/>
              <a:t>, Kabbalah </a:t>
            </a:r>
            <a:r>
              <a:rPr lang="es-ES" sz="2800" dirty="0" err="1" smtClean="0"/>
              <a:t>Maasit</a:t>
            </a:r>
            <a:r>
              <a:rPr lang="es-ES" sz="2800" dirty="0" smtClean="0"/>
              <a:t> se basa en el conocimiento de la teoría y doctrina cabalísticas.</a:t>
            </a:r>
            <a:endParaRPr sz="2800" i="0" u="none" strike="noStrike" cap="non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spcBef>
                <a:spcPts val="0"/>
              </a:spcBef>
            </a:pPr>
            <a:r>
              <a:rPr lang="es-CO" sz="2000" b="1" dirty="0" smtClean="0"/>
              <a:t>Kabbalah </a:t>
            </a:r>
            <a:r>
              <a:rPr lang="es-CO" sz="2000" b="1" dirty="0" err="1" smtClean="0"/>
              <a:t>Iyunit</a:t>
            </a:r>
            <a:r>
              <a:rPr lang="es-CO" sz="2000" b="1" dirty="0" smtClean="0"/>
              <a:t>-Contemplativa y Kabbalah </a:t>
            </a:r>
            <a:r>
              <a:rPr lang="es-CO" sz="2000" b="1" dirty="0" err="1" smtClean="0"/>
              <a:t>Maasit</a:t>
            </a:r>
            <a:r>
              <a:rPr lang="es-CO" sz="2000" b="1" dirty="0" smtClean="0"/>
              <a:t>-Práctica</a:t>
            </a:r>
          </a:p>
          <a:p>
            <a:pPr marL="342900" lvl="0" indent="-342900"/>
            <a:r>
              <a:rPr lang="es-ES" sz="2800" dirty="0" smtClean="0"/>
              <a:t>Por </a:t>
            </a:r>
            <a:r>
              <a:rPr lang="es-ES" sz="2800" dirty="0" smtClean="0"/>
              <a:t>supuesto, el objetivo principal de la Cabalá (incluida la Cábala </a:t>
            </a:r>
            <a:r>
              <a:rPr lang="es-ES" sz="2800" dirty="0" err="1" smtClean="0"/>
              <a:t>Iyunit</a:t>
            </a:r>
            <a:r>
              <a:rPr lang="es-ES" sz="2800" dirty="0" smtClean="0"/>
              <a:t>) es práctico: revelar en este mundo la divinidad manifestada en los planos ocultos de la realidad. </a:t>
            </a:r>
            <a:endParaRPr lang="es-ES" sz="2800" dirty="0" smtClean="0"/>
          </a:p>
          <a:p>
            <a:pPr marL="342900" lvl="0" indent="-342900"/>
            <a:r>
              <a:rPr lang="es-ES" sz="2800" dirty="0" smtClean="0"/>
              <a:t>La </a:t>
            </a:r>
            <a:r>
              <a:rPr lang="es-ES" sz="2800" dirty="0" smtClean="0"/>
              <a:t>intención última de ambos tipos de Cabalá es hacer que el individuo -y luego todos los aspectos de la realidad- estén en armonía con el propósito divino para el cual fueron creados inicialmente.</a:t>
            </a:r>
            <a:endParaRPr sz="2800" i="0" u="none" strike="noStrike" cap="non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smtClean="0"/>
              <a:t>CLASES DE CABALA 4</a:t>
            </a:r>
            <a:endParaRPr sz="4400" b="0" i="0" u="none" strike="noStrike" cap="none">
              <a:solidFill>
                <a:srgbClr val="000000"/>
              </a:solidFill>
              <a:latin typeface="Calibri"/>
              <a:ea typeface="Calibri"/>
              <a:cs typeface="Calibri"/>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r>
              <a:rPr lang="es-ES" sz="2000" b="1" dirty="0" smtClean="0"/>
              <a:t>De Rabbeinu Yaakov Abujatzeira</a:t>
            </a:r>
          </a:p>
          <a:p>
            <a:pPr marL="342900" lvl="0" indent="-342900"/>
            <a:r>
              <a:rPr lang="es-ES" sz="2800" b="1" dirty="0" err="1" smtClean="0"/>
              <a:t>Próx</a:t>
            </a:r>
            <a:r>
              <a:rPr lang="es-ES" sz="2800" b="1" dirty="0" smtClean="0"/>
              <a:t>: Misterios </a:t>
            </a:r>
            <a:r>
              <a:rPr lang="es-ES" sz="2800" b="1" dirty="0" smtClean="0"/>
              <a:t>y </a:t>
            </a:r>
            <a:r>
              <a:rPr lang="es-ES" sz="2800" b="1" dirty="0" smtClean="0"/>
              <a:t>Transmisión de la Kabalá</a:t>
            </a:r>
            <a:endParaRPr lang="es-ES" sz="2800" b="1" dirty="0" smtClean="0"/>
          </a:p>
          <a:p>
            <a:pPr marL="342900" lvl="0" indent="-342900"/>
            <a:r>
              <a:rPr lang="es-ES" sz="2800" dirty="0" smtClean="0"/>
              <a:t>Debemos escuchar la </a:t>
            </a:r>
            <a:r>
              <a:rPr lang="es-ES" sz="2800" dirty="0" smtClean="0"/>
              <a:t>Kabalá </a:t>
            </a:r>
            <a:r>
              <a:rPr lang="es-ES" sz="2800" dirty="0" smtClean="0"/>
              <a:t>como si la hubiéramos visto nosotros mismos.</a:t>
            </a:r>
          </a:p>
          <a:p>
            <a:pPr marL="342900" lvl="0" indent="-342900"/>
            <a:r>
              <a:rPr lang="es-ES" sz="2800" dirty="0" smtClean="0"/>
              <a:t>"Como hemos escuchado, así lo hemos visto". (Salmos 48: 9)</a:t>
            </a:r>
          </a:p>
          <a:p>
            <a:pPr marL="342900" lvl="0" indent="-342900"/>
            <a:r>
              <a:rPr lang="es-ES" sz="2800" dirty="0" smtClean="0"/>
              <a:t>Las </a:t>
            </a:r>
            <a:r>
              <a:rPr lang="es-ES" sz="2800" dirty="0" smtClean="0"/>
              <a:t>palabras de los misterios </a:t>
            </a:r>
            <a:r>
              <a:rPr lang="es-ES" sz="2800" dirty="0" smtClean="0"/>
              <a:t>kabalísticos </a:t>
            </a:r>
            <a:r>
              <a:rPr lang="es-ES" sz="2800" dirty="0" smtClean="0"/>
              <a:t>de la Torá son asuntos celestiales que ningún ojo ha visto además de los de Di-s. Son cosas maravillosas</a:t>
            </a:r>
            <a:endParaRPr sz="2800" i="0" u="none" strike="noStrike" cap="non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Calibri"/>
                <a:ea typeface="Calibri"/>
                <a:cs typeface="Calibri"/>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Calibri"/>
                <a:ea typeface="Calibri"/>
                <a:cs typeface="Calibri"/>
                <a:sym typeface="Calibri"/>
              </a:rPr>
              <a:t>Dr. </a:t>
            </a:r>
            <a:r>
              <a:rPr lang="es-CO" sz="2000" b="0" i="0" u="none" strike="noStrike" cap="none" dirty="0" err="1">
                <a:solidFill>
                  <a:schemeClr val="dk1"/>
                </a:solidFill>
                <a:latin typeface="Calibri"/>
                <a:ea typeface="Calibri"/>
                <a:cs typeface="Calibri"/>
                <a:sym typeface="Calibri"/>
              </a:rPr>
              <a:t>Yael</a:t>
            </a:r>
            <a:r>
              <a:rPr lang="es-CO" sz="2000" b="0" i="0" u="none" strike="noStrike" cap="none" dirty="0">
                <a:solidFill>
                  <a:schemeClr val="dk1"/>
                </a:solidFill>
                <a:latin typeface="Calibri"/>
                <a:ea typeface="Calibri"/>
                <a:cs typeface="Calibri"/>
                <a:sym typeface="Calibri"/>
              </a:rPr>
              <a:t> </a:t>
            </a:r>
            <a:r>
              <a:rPr lang="es-CO" sz="2000" b="0" i="0" u="none" strike="noStrike" cap="none" dirty="0" err="1">
                <a:solidFill>
                  <a:schemeClr val="dk1"/>
                </a:solidFill>
                <a:latin typeface="Calibri"/>
                <a:ea typeface="Calibri"/>
                <a:cs typeface="Calibri"/>
                <a:sym typeface="Calibri"/>
              </a:rPr>
              <a:t>Ziegler</a:t>
            </a:r>
            <a:r>
              <a:rPr lang="es-CO" sz="2000" b="0" i="0" u="none" strike="noStrike" cap="none" dirty="0">
                <a:solidFill>
                  <a:schemeClr val="dk1"/>
                </a:solidFill>
                <a:latin typeface="Calibri"/>
                <a:ea typeface="Calibri"/>
                <a:cs typeface="Calibri"/>
                <a:sym typeface="Calibri"/>
              </a:rPr>
              <a:t>.</a:t>
            </a:r>
            <a:endParaRPr/>
          </a:p>
          <a:p>
            <a:pPr marL="0" lvl="0" indent="0">
              <a:lnSpc>
                <a:spcPct val="90000"/>
              </a:lnSpc>
              <a:spcBef>
                <a:spcPts val="500"/>
              </a:spcBef>
              <a:buClr>
                <a:schemeClr val="dk1"/>
              </a:buClr>
              <a:buSzPts val="1000"/>
            </a:pPr>
            <a:r>
              <a:rPr lang="es-CO" sz="1000" dirty="0" smtClean="0">
                <a:solidFill>
                  <a:schemeClr val="dk1"/>
                </a:solidFill>
                <a:hlinkClick r:id="rId5"/>
              </a:rPr>
              <a:t>https://</a:t>
            </a:r>
            <a:r>
              <a:rPr lang="es-CO" sz="1000" dirty="0" smtClean="0">
                <a:solidFill>
                  <a:schemeClr val="dk1"/>
                </a:solidFill>
                <a:hlinkClick r:id="rId5"/>
              </a:rPr>
              <a:t>www.chabad.org/kabbalah/article_cdo/aid/380373/jewish/Mysteries-and-Truth.htm</a:t>
            </a:r>
            <a:endParaRPr lang="es-CO" sz="1000" dirty="0" smtClean="0">
              <a:solidFill>
                <a:schemeClr val="dk1"/>
              </a:solidFill>
            </a:endParaRPr>
          </a:p>
          <a:p>
            <a:pPr marL="0" lvl="0" indent="0">
              <a:lnSpc>
                <a:spcPct val="90000"/>
              </a:lnSpc>
              <a:spcBef>
                <a:spcPts val="500"/>
              </a:spcBef>
              <a:buClr>
                <a:schemeClr val="dk1"/>
              </a:buClr>
              <a:buSzPts val="1000"/>
            </a:pPr>
            <a:r>
              <a:rPr lang="es-CO" sz="3200" b="0" i="0" u="none" strike="noStrike" cap="none" dirty="0" smtClean="0">
                <a:solidFill>
                  <a:srgbClr val="898989"/>
                </a:solidFill>
                <a:latin typeface="Calibri"/>
                <a:ea typeface="Calibri"/>
                <a:cs typeface="Calibri"/>
                <a:sym typeface="Calibri"/>
              </a:rPr>
              <a:t>Derechos </a:t>
            </a:r>
            <a:r>
              <a:rPr lang="es-CO" sz="3200" b="0" i="0" u="none" strike="noStrike" cap="none" dirty="0">
                <a:solidFill>
                  <a:srgbClr val="898989"/>
                </a:solidFill>
                <a:latin typeface="Calibri"/>
                <a:ea typeface="Calibri"/>
                <a:cs typeface="Calibri"/>
                <a:sym typeface="Calibri"/>
              </a:rPr>
              <a:t>Reservados Shalom Haverim </a:t>
            </a:r>
            <a:r>
              <a:rPr lang="es-CO" sz="3200" b="0" i="0" u="none" strike="noStrike" cap="none" dirty="0" err="1">
                <a:solidFill>
                  <a:srgbClr val="898989"/>
                </a:solidFill>
                <a:latin typeface="Calibri"/>
                <a:ea typeface="Calibri"/>
                <a:cs typeface="Calibri"/>
                <a:sym typeface="Calibri"/>
              </a:rPr>
              <a:t>Org</a:t>
            </a:r>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Calibri"/>
                <a:ea typeface="Calibri"/>
                <a:cs typeface="Calibri"/>
                <a:sym typeface="Calibri"/>
              </a:rPr>
              <a:t>Director: -</a:t>
            </a:r>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Calibri"/>
                <a:ea typeface="Calibri"/>
                <a:cs typeface="Calibri"/>
                <a:sym typeface="Calibri"/>
              </a:rPr>
              <a:t>ELIYAHU BAYONA BEN YOSEF</a:t>
            </a:r>
            <a:endParaRPr/>
          </a:p>
          <a:p>
            <a:pPr marL="0" marR="0" lvl="0" indent="0" algn="ctr" rtl="0">
              <a:lnSpc>
                <a:spcPct val="90000"/>
              </a:lnSpc>
              <a:spcBef>
                <a:spcPts val="400"/>
              </a:spcBef>
              <a:spcAft>
                <a:spcPts val="0"/>
              </a:spcAft>
              <a:buClr>
                <a:srgbClr val="898989"/>
              </a:buClr>
              <a:buSzPts val="1800"/>
              <a:buFont typeface="Arial"/>
              <a:buNone/>
            </a:pPr>
            <a:r>
              <a:rPr lang="es-CO" sz="1800" dirty="0"/>
              <a:t>8</a:t>
            </a:r>
            <a:r>
              <a:rPr lang="es-CO" sz="1800" b="0" i="0" u="none" strike="noStrike" cap="none" dirty="0" smtClean="0">
                <a:solidFill>
                  <a:srgbClr val="898989"/>
                </a:solidFill>
                <a:latin typeface="Calibri"/>
                <a:ea typeface="Calibri"/>
                <a:cs typeface="Calibri"/>
                <a:sym typeface="Calibri"/>
              </a:rPr>
              <a:t> </a:t>
            </a:r>
            <a:r>
              <a:rPr lang="es-CO" sz="1800" b="0" i="0" u="none" strike="noStrike" cap="none" dirty="0">
                <a:solidFill>
                  <a:srgbClr val="898989"/>
                </a:solidFill>
                <a:latin typeface="Calibri"/>
                <a:ea typeface="Calibri"/>
                <a:cs typeface="Calibri"/>
                <a:sym typeface="Calibri"/>
              </a:rPr>
              <a:t>de </a:t>
            </a:r>
            <a:r>
              <a:rPr lang="es-CO" sz="1800" b="0" i="0" u="none" strike="noStrike" cap="none" dirty="0" smtClean="0">
                <a:solidFill>
                  <a:srgbClr val="898989"/>
                </a:solidFill>
                <a:latin typeface="Calibri"/>
                <a:ea typeface="Calibri"/>
                <a:cs typeface="Calibri"/>
                <a:sym typeface="Calibri"/>
              </a:rPr>
              <a:t>Siván 5778  </a:t>
            </a:r>
            <a:r>
              <a:rPr lang="es-CO" sz="1800" b="0" i="0" u="none" strike="noStrike" cap="none" dirty="0">
                <a:solidFill>
                  <a:srgbClr val="898989"/>
                </a:solidFill>
                <a:latin typeface="Calibri"/>
                <a:ea typeface="Calibri"/>
                <a:cs typeface="Calibri"/>
                <a:sym typeface="Calibri"/>
              </a:rPr>
              <a:t>–  </a:t>
            </a:r>
            <a:r>
              <a:rPr lang="es-CO" sz="1800" b="0" i="0" u="none" strike="noStrike" cap="none" dirty="0" smtClean="0">
                <a:solidFill>
                  <a:srgbClr val="898989"/>
                </a:solidFill>
                <a:latin typeface="Calibri"/>
                <a:ea typeface="Calibri"/>
                <a:cs typeface="Calibri"/>
                <a:sym typeface="Calibri"/>
              </a:rPr>
              <a:t>Mayo 22, </a:t>
            </a:r>
            <a:r>
              <a:rPr lang="es-CO" sz="1800" b="0" i="0" u="none" strike="noStrike" cap="none" dirty="0">
                <a:solidFill>
                  <a:srgbClr val="898989"/>
                </a:solidFill>
                <a:latin typeface="Calibri"/>
                <a:ea typeface="Calibri"/>
                <a:cs typeface="Calibri"/>
                <a:sym typeface="Calibri"/>
              </a:rPr>
              <a:t>2018 Monsey New York</a:t>
            </a:r>
            <a:endParaRPr sz="1800" b="0" i="0" u="none" strike="noStrike" cap="none">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TotalTime>
  <Words>1797</Words>
  <PresentationFormat>Presentación en pantalla (4:3)</PresentationFormat>
  <Paragraphs>145</Paragraphs>
  <Slides>27</Slides>
  <Notes>27</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Office Theme</vt:lpstr>
      <vt:lpstr> </vt:lpstr>
      <vt:lpstr>CLASES DE CABALA 2</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CLASES DE CABALA 4</vt:lpstr>
      <vt:lpstr>Diapositiva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23</cp:revision>
  <dcterms:modified xsi:type="dcterms:W3CDTF">2018-05-23T02:27:06Z</dcterms:modified>
</cp:coreProperties>
</file>