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3"/>
  </p:notesMasterIdLst>
  <p:sldIdLst>
    <p:sldId id="256" r:id="rId2"/>
    <p:sldId id="257" r:id="rId3"/>
    <p:sldId id="258" r:id="rId4"/>
    <p:sldId id="354" r:id="rId5"/>
    <p:sldId id="355" r:id="rId6"/>
    <p:sldId id="356" r:id="rId7"/>
    <p:sldId id="357" r:id="rId8"/>
    <p:sldId id="358" r:id="rId9"/>
    <p:sldId id="359" r:id="rId10"/>
    <p:sldId id="360" r:id="rId11"/>
    <p:sldId id="361" r:id="rId12"/>
    <p:sldId id="362" r:id="rId13"/>
    <p:sldId id="363" r:id="rId14"/>
    <p:sldId id="364" r:id="rId15"/>
    <p:sldId id="365" r:id="rId16"/>
    <p:sldId id="366" r:id="rId17"/>
    <p:sldId id="367" r:id="rId18"/>
    <p:sldId id="368" r:id="rId19"/>
    <p:sldId id="369" r:id="rId20"/>
    <p:sldId id="370" r:id="rId21"/>
    <p:sldId id="371" r:id="rId22"/>
    <p:sldId id="380" r:id="rId23"/>
    <p:sldId id="372" r:id="rId24"/>
    <p:sldId id="373" r:id="rId25"/>
    <p:sldId id="374" r:id="rId26"/>
    <p:sldId id="375" r:id="rId27"/>
    <p:sldId id="376" r:id="rId28"/>
    <p:sldId id="377" r:id="rId29"/>
    <p:sldId id="378" r:id="rId30"/>
    <p:sldId id="379" r:id="rId31"/>
    <p:sldId id="306" r:id="rId3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86" d="100"/>
          <a:sy n="86" d="100"/>
        </p:scale>
        <p:origin x="-706" y="389"/>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s://www.chabad.org/kabbalah/article_cdo/aid/380373/jewish/Mysteries-and-Truth.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a:solidFill>
                  <a:srgbClr val="000000"/>
                </a:solidFill>
                <a:latin typeface="Calibri"/>
                <a:ea typeface="Calibri"/>
                <a:cs typeface="Calibri"/>
                <a:sym typeface="Calibri"/>
              </a:rPr>
              <a:t> </a:t>
            </a:r>
            <a:endParaRPr/>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a:solidFill>
                <a:srgbClr val="000000"/>
              </a:solidFill>
              <a:latin typeface="Calibri"/>
              <a:ea typeface="Calibri"/>
              <a:cs typeface="Calibri"/>
              <a:sym typeface="Calibri"/>
            </a:endParaRPr>
          </a:p>
          <a:p>
            <a:pPr marL="342900" lvl="0" indent="-342900" algn="ctr"/>
            <a:r>
              <a:rPr lang="es-CO" sz="3200" dirty="0" smtClean="0"/>
              <a:t>CLASES DE KABALÁH </a:t>
            </a:r>
            <a:r>
              <a:rPr lang="es-CO" sz="3200" dirty="0" smtClean="0"/>
              <a:t>8</a:t>
            </a:r>
            <a:endParaRPr lang="es-CO" sz="3200" dirty="0" smtClean="0"/>
          </a:p>
          <a:p>
            <a:pPr marL="342900" lvl="0" indent="-342900" algn="ctr"/>
            <a:r>
              <a:rPr lang="es-CO" sz="2800" b="1" dirty="0" smtClean="0"/>
              <a:t>Secretos Ocultos – Los 10 Dedos</a:t>
            </a:r>
            <a:endParaRPr lang="es-CO" sz="2800" b="1" dirty="0" smtClean="0"/>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Calibri"/>
                <a:ea typeface="Calibri"/>
                <a:cs typeface="Calibri"/>
                <a:sym typeface="Calibri"/>
              </a:rPr>
              <a:t>Por: Eliyahu </a:t>
            </a:r>
            <a:r>
              <a:rPr lang="es-CO" sz="3200" b="0" i="0" u="none" strike="noStrike" cap="none" dirty="0" err="1">
                <a:solidFill>
                  <a:srgbClr val="000000"/>
                </a:solidFill>
                <a:latin typeface="Calibri"/>
                <a:ea typeface="Calibri"/>
                <a:cs typeface="Calibri"/>
                <a:sym typeface="Calibri"/>
              </a:rPr>
              <a:t>BaYonah</a:t>
            </a:r>
            <a:endParaRPr sz="3200" b="0" i="0" u="none" strike="noStrike" cap="none">
              <a:solidFill>
                <a:srgbClr val="000000"/>
              </a:solidFill>
              <a:latin typeface="Calibri"/>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Director Shalom Haverim </a:t>
            </a:r>
            <a:r>
              <a:rPr lang="es-CO" sz="3200" b="0" i="0" u="none" strike="noStrike" cap="none" dirty="0" err="1">
                <a:solidFill>
                  <a:srgbClr val="000000"/>
                </a:solidFill>
                <a:latin typeface="Calibri"/>
                <a:ea typeface="Calibri"/>
                <a:cs typeface="Calibri"/>
                <a:sym typeface="Calibri"/>
              </a:rPr>
              <a:t>Org</a:t>
            </a:r>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New York</a:t>
            </a:r>
            <a:endParaRPr sz="3200" b="0" i="0" u="none" strike="noStrike" cap="none">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dirty="0" smtClean="0"/>
              <a:t>CLASES DE KABALÁH 6</a:t>
            </a:r>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103" name="Shape 103" descr="Image result for rameses to succoth"/>
          <p:cNvPicPr preferRelativeResize="0"/>
          <p:nvPr/>
        </p:nvPicPr>
        <p:blipFill rotWithShape="1">
          <a:blip r:embed="rId4">
            <a:alphaModFix/>
          </a:blip>
          <a:srcRect/>
          <a:stretch/>
        </p:blipFill>
        <p:spPr>
          <a:xfrm>
            <a:off x="533400" y="1524000"/>
            <a:ext cx="8312150" cy="4067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dirty="0" smtClean="0"/>
              <a:t>CLASES DE KABALÁH 6</a:t>
            </a: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comprender qué es y qué no es Cabalá, debemos conocer primero principios básicos de Toráh.</a:t>
            </a:r>
            <a:endParaRPr sz="220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una mejor comprensión de la Toráh, nuestros Sabios han divido su estudio en 4 Niveles que </a:t>
            </a:r>
            <a:r>
              <a:rPr lang="es-CO" sz="2200" i="0" u="none" strike="noStrike" cap="none" dirty="0" smtClean="0">
                <a:solidFill>
                  <a:srgbClr val="000000"/>
                </a:solidFill>
                <a:latin typeface="Adobe Myungjo Std M" pitchFamily="18" charset="-128"/>
                <a:ea typeface="Adobe Myungjo Std M" pitchFamily="18" charset="-128"/>
                <a:sym typeface="Calibri"/>
              </a:rPr>
              <a:t> </a:t>
            </a:r>
            <a:r>
              <a:rPr lang="es-CO" sz="2200" i="0" u="none" strike="noStrike" cap="none" dirty="0">
                <a:solidFill>
                  <a:srgbClr val="000000"/>
                </a:solidFill>
                <a:latin typeface="Adobe Myungjo Std M" pitchFamily="18" charset="-128"/>
                <a:ea typeface="Adobe Myungjo Std M" pitchFamily="18" charset="-128"/>
                <a:sym typeface="Calibri"/>
              </a:rPr>
              <a:t>nemotécnicamente se les denomina PARDES </a:t>
            </a:r>
            <a:r>
              <a:rPr lang="es-CO" sz="2200" i="0" u="none" strike="noStrike" cap="none" dirty="0" err="1">
                <a:solidFill>
                  <a:srgbClr val="000000"/>
                </a:solidFill>
                <a:latin typeface="Adobe Myungjo Std M" pitchFamily="18" charset="-128"/>
                <a:ea typeface="Adobe Myungjo Std M" pitchFamily="18" charset="-128"/>
                <a:sym typeface="Calibri"/>
              </a:rPr>
              <a:t>פרדס</a:t>
            </a:r>
            <a:r>
              <a:rPr lang="es-CO" sz="2200" i="0" u="none" strike="noStrike" cap="none" dirty="0">
                <a:solidFill>
                  <a:srgbClr val="000000"/>
                </a:solidFill>
                <a:latin typeface="Adobe Myungjo Std M" pitchFamily="18" charset="-128"/>
                <a:ea typeface="Adobe Myungjo Std M" pitchFamily="18" charset="-128"/>
                <a:sym typeface="Calibri"/>
              </a:rPr>
              <a:t> :</a:t>
            </a:r>
            <a:endParaRPr sz="220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P= פ Peshat –significado plano, básico</a:t>
            </a:r>
            <a:endParaRPr sz="240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R= ר Remes –Significado insinuado</a:t>
            </a:r>
            <a:endParaRPr sz="240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D= ד </a:t>
            </a:r>
            <a:r>
              <a:rPr lang="es-CO" sz="2400" i="0" u="none" strike="noStrike" cap="none" dirty="0" err="1">
                <a:solidFill>
                  <a:srgbClr val="000000"/>
                </a:solidFill>
                <a:latin typeface="Adobe Myungjo Std M" pitchFamily="18" charset="-128"/>
                <a:ea typeface="Adobe Myungjo Std M" pitchFamily="18" charset="-128"/>
                <a:cs typeface="Aharoni" pitchFamily="2" charset="-79"/>
                <a:sym typeface="Calibri"/>
              </a:rPr>
              <a:t>Derash</a:t>
            </a: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 –Significado interpretativo</a:t>
            </a:r>
            <a:endParaRPr sz="240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S= ס Sod –Secreto –Significado esotérico, místico</a:t>
            </a:r>
            <a:endParaRPr sz="2400">
              <a:latin typeface="Adobe Myungjo Std M" pitchFamily="18" charset="-128"/>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smtClean="0"/>
              <a:t>Secretos Ocultos</a:t>
            </a:r>
            <a:endParaRPr lang="es-ES" sz="1800" b="1" dirty="0" smtClean="0"/>
          </a:p>
          <a:p>
            <a:r>
              <a:rPr lang="es-CO" sz="1800" dirty="0" smtClean="0"/>
              <a:t>De acuerdo a lo expuesto por </a:t>
            </a:r>
            <a:r>
              <a:rPr lang="es-CO" sz="1800" dirty="0" err="1" smtClean="0"/>
              <a:t>Yerachmiel</a:t>
            </a:r>
            <a:r>
              <a:rPr lang="es-CO" sz="1800" dirty="0" smtClean="0"/>
              <a:t> Tilles</a:t>
            </a:r>
            <a:endParaRPr lang="en-US" sz="1800" dirty="0" smtClean="0"/>
          </a:p>
          <a:p>
            <a:r>
              <a:rPr lang="es-CO" sz="2800" b="1" dirty="0" smtClean="0"/>
              <a:t>Kabbalah kosher para no judíos?</a:t>
            </a:r>
            <a:endParaRPr lang="en-US" sz="2800" b="1" dirty="0" smtClean="0"/>
          </a:p>
          <a:p>
            <a:r>
              <a:rPr lang="es-CO" sz="2600" dirty="0" smtClean="0"/>
              <a:t>El Gran Rabino de Safed </a:t>
            </a:r>
            <a:r>
              <a:rPr lang="es-CO" sz="2600" dirty="0" smtClean="0"/>
              <a:t>declaró </a:t>
            </a:r>
            <a:r>
              <a:rPr lang="es-CO" sz="2600" dirty="0" smtClean="0"/>
              <a:t>que el estudio de la Cabalá por parte de los no judíos es un acontecimiento positivo.</a:t>
            </a:r>
            <a:endParaRPr lang="en-US" sz="2600" dirty="0" smtClean="0"/>
          </a:p>
          <a:p>
            <a:r>
              <a:rPr lang="es-CO" sz="2600" dirty="0" smtClean="0"/>
              <a:t>Rabino Shmuel Eliyahu, rabino jefe de Safed, la ciudad que una vez fue el centro mundial de estudio de la Cábala, dice que el estudio de la Cábala por los </a:t>
            </a:r>
            <a:r>
              <a:rPr lang="es-CO" sz="2600" dirty="0" smtClean="0"/>
              <a:t>no-Judíos </a:t>
            </a:r>
            <a:r>
              <a:rPr lang="es-CO" sz="2600" dirty="0" smtClean="0"/>
              <a:t>puede ser "positiva", pero sólo si se hace de la manera adecuada. </a:t>
            </a:r>
            <a:endParaRPr lang="es-CO" sz="26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Kabbalah kosher para no judíos?</a:t>
            </a:r>
            <a:endParaRPr lang="en-US" sz="1800" b="1" dirty="0" smtClean="0"/>
          </a:p>
          <a:p>
            <a:r>
              <a:rPr lang="es-CO" sz="2800" dirty="0" smtClean="0"/>
              <a:t>El Rabino Shmuel, quien es actualmente </a:t>
            </a:r>
            <a:r>
              <a:rPr lang="es-CO" sz="2800" dirty="0" smtClean="0"/>
              <a:t>el rabino jefe de Safed durante más de una década, </a:t>
            </a:r>
            <a:r>
              <a:rPr lang="es-CO" sz="2800" dirty="0" smtClean="0"/>
              <a:t>es </a:t>
            </a:r>
            <a:r>
              <a:rPr lang="es-CO" sz="2800" dirty="0" smtClean="0"/>
              <a:t>el hijo del fallecido rabino </a:t>
            </a:r>
            <a:r>
              <a:rPr lang="es-CO" sz="2800" dirty="0" err="1" smtClean="0"/>
              <a:t>Mordechai</a:t>
            </a:r>
            <a:r>
              <a:rPr lang="es-CO" sz="2800" dirty="0" smtClean="0"/>
              <a:t> Eliyahu, </a:t>
            </a:r>
            <a:r>
              <a:rPr lang="es-CO" sz="2800" dirty="0" smtClean="0"/>
              <a:t>una </a:t>
            </a:r>
            <a:r>
              <a:rPr lang="es-CO" sz="2800" dirty="0" smtClean="0"/>
              <a:t>de </a:t>
            </a:r>
            <a:r>
              <a:rPr lang="es-CO" sz="2800" dirty="0" smtClean="0"/>
              <a:t>las autoridades </a:t>
            </a:r>
            <a:r>
              <a:rPr lang="es-CO" sz="2800" dirty="0" smtClean="0"/>
              <a:t>legales y </a:t>
            </a:r>
            <a:r>
              <a:rPr lang="es-CO" sz="2800" dirty="0" smtClean="0"/>
              <a:t>cabalistas judías </a:t>
            </a:r>
            <a:r>
              <a:rPr lang="es-CO" sz="2800" dirty="0" smtClean="0"/>
              <a:t>sefardíes </a:t>
            </a:r>
            <a:r>
              <a:rPr lang="es-CO" sz="2800" dirty="0" smtClean="0"/>
              <a:t>que viven más importantes, </a:t>
            </a:r>
            <a:r>
              <a:rPr lang="es-CO" sz="2800" dirty="0" smtClean="0"/>
              <a:t>y un ex gran rabino de Israel.</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Kabbalah kosher para no judíos?</a:t>
            </a:r>
            <a:endParaRPr lang="en-US" sz="1800" b="1" dirty="0" smtClean="0"/>
          </a:p>
          <a:p>
            <a:r>
              <a:rPr lang="es-CO" sz="2800" dirty="0" smtClean="0"/>
              <a:t>Durante </a:t>
            </a:r>
            <a:r>
              <a:rPr lang="es-CO" sz="2800" dirty="0" smtClean="0"/>
              <a:t>una entrevista </a:t>
            </a:r>
            <a:r>
              <a:rPr lang="es-CO" sz="2800" dirty="0" smtClean="0"/>
              <a:t>dijo </a:t>
            </a:r>
            <a:r>
              <a:rPr lang="es-CO" sz="2800" dirty="0" smtClean="0"/>
              <a:t>el rabino Shmuel Eliyahu, "Creo que el estudio del Zohar por los gentiles, como en el fenómeno común que vemos hoy en día con los músicos no judíos y artistas que estudian la Cábala, es un fenómeno positivo - como siempre y cuando se haga de la manera </a:t>
            </a:r>
            <a:r>
              <a:rPr lang="es-CO" sz="2800" dirty="0" smtClean="0"/>
              <a:t>correcta". </a:t>
            </a:r>
          </a:p>
          <a:p>
            <a:r>
              <a:rPr lang="es-CO" sz="2800" dirty="0" smtClean="0"/>
              <a:t>Explicó </a:t>
            </a:r>
            <a:r>
              <a:rPr lang="es-CO" sz="2800" dirty="0" smtClean="0"/>
              <a:t>que no debería ser solo una cuestión de curiosidad, sino de una búsqueda genuina de la "Torá de la vida".</a:t>
            </a:r>
            <a:endParaRPr lang="en-US" sz="2800" dirty="0" smtClean="0"/>
          </a:p>
          <a:p>
            <a:pPr>
              <a:buNone/>
            </a:pP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Kabbalah kosher para no judíos?</a:t>
            </a:r>
            <a:endParaRPr lang="en-US" sz="1800" b="1" dirty="0" smtClean="0"/>
          </a:p>
          <a:p>
            <a:r>
              <a:rPr lang="es-CO" sz="2800" dirty="0" smtClean="0"/>
              <a:t>Ver </a:t>
            </a:r>
            <a:r>
              <a:rPr lang="es-CO" sz="2800" dirty="0" smtClean="0"/>
              <a:t>personas que buscan espiritualidad es un desarrollo positivo e importante </a:t>
            </a:r>
            <a:r>
              <a:rPr lang="es-CO" sz="2800" dirty="0" smtClean="0"/>
              <a:t>...</a:t>
            </a:r>
          </a:p>
          <a:p>
            <a:r>
              <a:rPr lang="es-CO" sz="2800" dirty="0" smtClean="0"/>
              <a:t>El rabino Eliyahu abordó el asunto a la luz del salto en las ventas de libros de </a:t>
            </a:r>
            <a:r>
              <a:rPr lang="es-CO" sz="2800" dirty="0" smtClean="0"/>
              <a:t>Kabalá. </a:t>
            </a:r>
          </a:p>
          <a:p>
            <a:r>
              <a:rPr lang="es-CO" sz="2800" dirty="0" smtClean="0"/>
              <a:t>Según </a:t>
            </a:r>
            <a:r>
              <a:rPr lang="es-CO" sz="2800" dirty="0" smtClean="0"/>
              <a:t>Meir Bar-El, Director Adjunto de la Asociación de Fabricantes de Israel, las exportaciones de dichos libros se han triplicado en los últimos años debido al despertar mundial al estudio de </a:t>
            </a:r>
            <a:r>
              <a:rPr lang="es-CO" sz="2800" dirty="0" smtClean="0"/>
              <a:t>Kabalá.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Kabbalah kosher para no judíos?</a:t>
            </a:r>
            <a:endParaRPr lang="en-US" sz="1800" b="1" dirty="0" smtClean="0"/>
          </a:p>
          <a:p>
            <a:r>
              <a:rPr lang="es-CO" sz="2800" dirty="0" smtClean="0"/>
              <a:t>Informó </a:t>
            </a:r>
            <a:r>
              <a:rPr lang="es-CO" sz="2800" dirty="0" smtClean="0"/>
              <a:t>que se exportaron textos de </a:t>
            </a:r>
            <a:r>
              <a:rPr lang="es-CO" sz="2800" dirty="0" smtClean="0"/>
              <a:t>Kabalá </a:t>
            </a:r>
            <a:r>
              <a:rPr lang="es-CO" sz="2800" dirty="0" smtClean="0"/>
              <a:t>por valor de treinta y cinco millones de dólares </a:t>
            </a:r>
            <a:r>
              <a:rPr lang="es-CO" sz="2800" dirty="0" smtClean="0"/>
              <a:t>a </a:t>
            </a:r>
            <a:r>
              <a:rPr lang="es-CO" sz="2800" dirty="0" smtClean="0"/>
              <a:t>todo el mundo desde Israel en 2005, y que las exportaciones totales de libros sagrados judíos en 2005 crecieron un 119% respecto del año anterior y totalizaron el 70% de todas las exportaciones de libros de Israel. </a:t>
            </a:r>
            <a:endParaRPr lang="es-CO" sz="28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Kabbalah kosher para no judíos?</a:t>
            </a:r>
            <a:endParaRPr lang="en-US" sz="1800" b="1" dirty="0" smtClean="0"/>
          </a:p>
          <a:p>
            <a:r>
              <a:rPr lang="es-CO" sz="2800" dirty="0" smtClean="0"/>
              <a:t>Incluso </a:t>
            </a:r>
            <a:r>
              <a:rPr lang="es-CO" sz="2800" dirty="0" smtClean="0"/>
              <a:t>dijo que no hay suficientes impresores profesionales en Israel para satisfacer la demanda continua de libros sagrados de Israel y que se necesitan más cursos de capacitación</a:t>
            </a:r>
            <a:r>
              <a:rPr lang="es-CO" sz="2800" dirty="0" smtClean="0"/>
              <a:t>.</a:t>
            </a:r>
          </a:p>
          <a:p>
            <a:r>
              <a:rPr lang="es-CO" sz="2800" dirty="0" smtClean="0"/>
              <a:t>"Esto es exactamente lo que Elías el Profeta dijo a Rabí </a:t>
            </a:r>
            <a:r>
              <a:rPr lang="es-CO" sz="2800" dirty="0" smtClean="0"/>
              <a:t>Shimón </a:t>
            </a:r>
            <a:r>
              <a:rPr lang="es-CO" sz="2800" dirty="0" smtClean="0"/>
              <a:t>Bar </a:t>
            </a:r>
            <a:r>
              <a:rPr lang="es-CO" sz="2800" dirty="0" smtClean="0"/>
              <a:t>Yohai (autor del Zohar, </a:t>
            </a:r>
            <a:r>
              <a:rPr lang="es-CO" sz="2800" dirty="0" smtClean="0"/>
              <a:t>alrededor del siglo primero </a:t>
            </a:r>
            <a:r>
              <a:rPr lang="es-CO" sz="2800" dirty="0" smtClean="0"/>
              <a:t>EC</a:t>
            </a:r>
            <a:r>
              <a:rPr lang="es-CO" sz="2800" dirty="0" smtClean="0"/>
              <a:t>) y su grupo cuando comenzaron a escribir el Zohar</a:t>
            </a:r>
            <a:r>
              <a:rPr lang="es-CO" sz="2800" dirty="0" smtClean="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Kabbalah kosher para no judíos?</a:t>
            </a:r>
            <a:endParaRPr lang="en-US" sz="1800" b="1" dirty="0" smtClean="0"/>
          </a:p>
          <a:p>
            <a:r>
              <a:rPr lang="es-CO" sz="2800" dirty="0" smtClean="0"/>
              <a:t>Dijo </a:t>
            </a:r>
            <a:r>
              <a:rPr lang="es-CO" sz="2800" dirty="0" smtClean="0"/>
              <a:t>el rabino Eliyahu ", que en el transcurso del tiempo, la gente va a empezar a hacer </a:t>
            </a:r>
            <a:r>
              <a:rPr lang="es-CO" sz="2800" dirty="0" smtClean="0"/>
              <a:t>su modo de vida de este trabajo</a:t>
            </a:r>
            <a:r>
              <a:rPr lang="es-CO" sz="2800" dirty="0" smtClean="0"/>
              <a:t>. </a:t>
            </a:r>
            <a:endParaRPr lang="es-CO" sz="2800" dirty="0" smtClean="0"/>
          </a:p>
          <a:p>
            <a:r>
              <a:rPr lang="es-CO" sz="2800" dirty="0" smtClean="0"/>
              <a:t>Por </a:t>
            </a:r>
            <a:r>
              <a:rPr lang="es-CO" sz="2800" dirty="0" smtClean="0"/>
              <a:t>supuesto, Elijah se estaba refiriendo al hecho de que tendría un efecto espiritual en aquellos que lo estudian, pero también se puede entender de esta manera ".</a:t>
            </a:r>
            <a:endParaRPr lang="en-US" sz="2800" dirty="0" smtClean="0"/>
          </a:p>
          <a:p>
            <a:pPr>
              <a:buNone/>
            </a:pP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Kabbalah kosher para no judíos?</a:t>
            </a:r>
            <a:endParaRPr lang="en-US" sz="1800" b="1" dirty="0" smtClean="0"/>
          </a:p>
          <a:p>
            <a:r>
              <a:rPr lang="es-CO" sz="2800" dirty="0" smtClean="0"/>
              <a:t>"</a:t>
            </a:r>
            <a:r>
              <a:rPr lang="es-CO" sz="2800" dirty="0" smtClean="0"/>
              <a:t>Se cuenta acerca del rey David", dijo el rabino, "que cuando quería acercar a las personas a una auténtica vida de Torá, les enseñaba los secretos de la Torá. </a:t>
            </a:r>
            <a:endParaRPr lang="es-CO" sz="2800" dirty="0" smtClean="0"/>
          </a:p>
          <a:p>
            <a:r>
              <a:rPr lang="es-CO" sz="2800" dirty="0" smtClean="0"/>
              <a:t>En </a:t>
            </a:r>
            <a:r>
              <a:rPr lang="es-CO" sz="2800" dirty="0" smtClean="0"/>
              <a:t>general, ver a las personas que buscan espiritualidad es algo positivo y desarrollo importante ".</a:t>
            </a:r>
            <a:endParaRPr lang="en-US" sz="2800" dirty="0" smtClean="0"/>
          </a:p>
          <a:p>
            <a:endParaRPr lang="en-US" sz="2800" dirty="0" smtClean="0"/>
          </a:p>
          <a:p>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smtClean="0"/>
              <a:t>Secretos Ocultos</a:t>
            </a:r>
            <a:endParaRPr lang="es-ES" sz="1800" b="1" dirty="0" smtClean="0"/>
          </a:p>
          <a:p>
            <a:r>
              <a:rPr lang="es-CO" sz="2800" b="1" dirty="0" smtClean="0"/>
              <a:t>Resurrección en Israel</a:t>
            </a:r>
            <a:endParaRPr lang="en-US" sz="2800" b="1" dirty="0" smtClean="0"/>
          </a:p>
          <a:p>
            <a:r>
              <a:rPr lang="es-CO" sz="1800" dirty="0" smtClean="0"/>
              <a:t>Por </a:t>
            </a:r>
            <a:r>
              <a:rPr lang="es-CO" sz="1800" dirty="0" smtClean="0"/>
              <a:t>el rabino </a:t>
            </a:r>
            <a:r>
              <a:rPr lang="es-CO" sz="1800" dirty="0" err="1" smtClean="0"/>
              <a:t>Nathan</a:t>
            </a:r>
            <a:r>
              <a:rPr lang="es-CO" sz="1800" dirty="0" smtClean="0"/>
              <a:t> </a:t>
            </a:r>
            <a:r>
              <a:rPr lang="es-CO" sz="1800" dirty="0" err="1" smtClean="0"/>
              <a:t>Schapira</a:t>
            </a:r>
            <a:r>
              <a:rPr lang="es-CO" sz="1800" dirty="0" smtClean="0"/>
              <a:t>; traducción y comentario de David </a:t>
            </a:r>
            <a:r>
              <a:rPr lang="es-CO" sz="1800" dirty="0" err="1" smtClean="0"/>
              <a:t>Slavin</a:t>
            </a:r>
            <a:endParaRPr lang="en-US" sz="1800" dirty="0" smtClean="0"/>
          </a:p>
          <a:p>
            <a:r>
              <a:rPr lang="es-CO" sz="2800" dirty="0" smtClean="0"/>
              <a:t> </a:t>
            </a:r>
            <a:r>
              <a:rPr lang="es-CO" sz="2800" dirty="0" smtClean="0"/>
              <a:t>En </a:t>
            </a:r>
            <a:r>
              <a:rPr lang="es-CO" sz="2800" dirty="0" smtClean="0"/>
              <a:t>Israel, la Resurrección de los Muertos ocurrirá 40 años antes que el resto del mundo.</a:t>
            </a:r>
            <a:endParaRPr lang="en-US" sz="2800" dirty="0" smtClean="0"/>
          </a:p>
          <a:p>
            <a:r>
              <a:rPr lang="es-CO" sz="2800" dirty="0" smtClean="0"/>
              <a:t>Tenemos la tradición de que la Resurrección de los Muertos en Israel procederá a la Resurrección de los Muertos del resto del mundo en un lapso de cuarenta años</a:t>
            </a:r>
            <a:r>
              <a:rPr lang="es-CO" sz="2800" dirty="0" smtClean="0"/>
              <a:t>.</a:t>
            </a:r>
            <a:endParaRPr lang="en-US" sz="2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6</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Resurrección en Israel</a:t>
            </a:r>
            <a:endParaRPr lang="en-US" sz="1800" b="1" dirty="0" smtClean="0"/>
          </a:p>
          <a:p>
            <a:r>
              <a:rPr lang="es-CO" sz="2800" dirty="0" smtClean="0"/>
              <a:t>Sin </a:t>
            </a:r>
            <a:r>
              <a:rPr lang="es-CO" sz="2800" dirty="0" smtClean="0"/>
              <a:t>embargo, cualquiera que haya fallecido (y haya sido enterrado) fuera de Israel y solo tenga un miembro de la familia </a:t>
            </a:r>
            <a:r>
              <a:rPr lang="es-CO" sz="2800" dirty="0" smtClean="0"/>
              <a:t>(aquel por el </a:t>
            </a:r>
            <a:r>
              <a:rPr lang="es-CO" sz="2800" dirty="0" smtClean="0"/>
              <a:t>que uno tendría que sentarse </a:t>
            </a:r>
            <a:r>
              <a:rPr lang="es-CO" sz="2800" dirty="0" smtClean="0"/>
              <a:t>a hacer shivá) </a:t>
            </a:r>
            <a:r>
              <a:rPr lang="es-CO" sz="2800" dirty="0" smtClean="0"/>
              <a:t>que reside en Israel en el momento del </a:t>
            </a:r>
            <a:r>
              <a:rPr lang="es-CO" sz="2800" dirty="0" smtClean="0"/>
              <a:t>Mashiaj, </a:t>
            </a:r>
            <a:r>
              <a:rPr lang="es-CO" sz="2800" dirty="0" smtClean="0"/>
              <a:t>ese pariente israelí tiene el poder de revivir a todos sus parientes que fueron enterrados en el extranjero</a:t>
            </a:r>
            <a:r>
              <a:rPr lang="es-CO" sz="2800" dirty="0" smtClean="0"/>
              <a:t>.</a:t>
            </a:r>
            <a:endParaRPr lang="en-US" sz="28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Resurrección en Israel</a:t>
            </a:r>
            <a:endParaRPr lang="en-US" sz="1800" b="1" dirty="0" smtClean="0"/>
          </a:p>
          <a:p>
            <a:r>
              <a:rPr lang="es-CO" sz="2800" dirty="0" smtClean="0"/>
              <a:t>Este </a:t>
            </a:r>
            <a:r>
              <a:rPr lang="es-CO" sz="2800" dirty="0" smtClean="0"/>
              <a:t>concepto se basa en el Talmud en Pesajim (68a), que dice: "En el futuro, los justos resucitarán a los muertos". </a:t>
            </a:r>
            <a:endParaRPr lang="es-CO" sz="2800" dirty="0" smtClean="0"/>
          </a:p>
          <a:p>
            <a:r>
              <a:rPr lang="es-CO" sz="2800" dirty="0" smtClean="0"/>
              <a:t>El </a:t>
            </a:r>
            <a:r>
              <a:rPr lang="es-CO" sz="2800" dirty="0" smtClean="0"/>
              <a:t>Talmud deriva eso de los versos "Así dice </a:t>
            </a:r>
            <a:r>
              <a:rPr lang="es-CO" sz="2800" dirty="0" smtClean="0"/>
              <a:t>Di-s, </a:t>
            </a:r>
            <a:r>
              <a:rPr lang="es-CO" sz="2800" dirty="0" smtClean="0"/>
              <a:t>'sin embargo, los ancianos de Jerusalén deben devolver a cada uno sosteniendo sus bastones'" </a:t>
            </a:r>
            <a:r>
              <a:rPr lang="es-CO" sz="2800" dirty="0" smtClean="0"/>
              <a:t>basado en Zacarías </a:t>
            </a:r>
            <a:r>
              <a:rPr lang="es-CO" sz="2800" dirty="0" smtClean="0"/>
              <a:t>8: </a:t>
            </a:r>
            <a:r>
              <a:rPr lang="es-CO" sz="2800" dirty="0" smtClean="0"/>
              <a:t>4 </a:t>
            </a:r>
            <a:r>
              <a:rPr lang="es-CO" sz="2800" dirty="0" smtClean="0"/>
              <a:t>y desde "Colocaré mi bastón sobre el muchacho y lo resucitaré". "(Reyes II 4 29).</a:t>
            </a:r>
            <a:endParaRPr lang="en-US" sz="2800" dirty="0" smtClean="0"/>
          </a:p>
          <a:p>
            <a:endParaRPr lang="en-US" sz="2800" dirty="0" smtClean="0"/>
          </a:p>
          <a:p>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Resurrección en Israel</a:t>
            </a:r>
            <a:endParaRPr lang="en-US" sz="1800" b="1" dirty="0" smtClean="0"/>
          </a:p>
          <a:p>
            <a:r>
              <a:rPr lang="es-CO" sz="2800" dirty="0" smtClean="0"/>
              <a:t>Esta es una profecía sobre la restauración de Jerusalén: Zacarías 8:4</a:t>
            </a:r>
            <a:endParaRPr lang="en-US" sz="2800" dirty="0" smtClean="0"/>
          </a:p>
          <a:p>
            <a:r>
              <a:rPr lang="es-CO" sz="2800" dirty="0" err="1" smtClean="0"/>
              <a:t>Ko</a:t>
            </a:r>
            <a:r>
              <a:rPr lang="es-CO" sz="2800" dirty="0" smtClean="0"/>
              <a:t> amar Adonai </a:t>
            </a:r>
            <a:r>
              <a:rPr lang="es-CO" sz="2800" dirty="0" err="1" smtClean="0"/>
              <a:t>Tzebaot</a:t>
            </a:r>
            <a:r>
              <a:rPr lang="es-CO" sz="2800" dirty="0" smtClean="0"/>
              <a:t> </a:t>
            </a:r>
            <a:r>
              <a:rPr lang="es-CO" sz="2800" dirty="0" err="1" smtClean="0"/>
              <a:t>od</a:t>
            </a:r>
            <a:r>
              <a:rPr lang="es-CO" sz="2800" dirty="0" smtClean="0"/>
              <a:t> </a:t>
            </a:r>
            <a:r>
              <a:rPr lang="es-CO" sz="2800" dirty="0" err="1" smtClean="0"/>
              <a:t>yeshebú</a:t>
            </a:r>
            <a:r>
              <a:rPr lang="es-CO" sz="2800" dirty="0" smtClean="0"/>
              <a:t> </a:t>
            </a:r>
            <a:r>
              <a:rPr lang="es-CO" sz="2800" dirty="0" err="1" smtClean="0"/>
              <a:t>zequenim</a:t>
            </a:r>
            <a:r>
              <a:rPr lang="es-CO" sz="2800" dirty="0" smtClean="0"/>
              <a:t> </a:t>
            </a:r>
            <a:r>
              <a:rPr lang="es-CO" sz="2800" dirty="0" err="1" smtClean="0"/>
              <a:t>uzequenot</a:t>
            </a:r>
            <a:r>
              <a:rPr lang="es-CO" sz="2800" dirty="0" smtClean="0"/>
              <a:t> </a:t>
            </a:r>
            <a:r>
              <a:rPr lang="es-CO" sz="2800" dirty="0" err="1" smtClean="0"/>
              <a:t>birjobot</a:t>
            </a:r>
            <a:r>
              <a:rPr lang="es-CO" sz="2800" dirty="0" smtClean="0"/>
              <a:t> </a:t>
            </a:r>
            <a:r>
              <a:rPr lang="es-CO" sz="2800" dirty="0" err="1" smtClean="0"/>
              <a:t>Yerushalayim</a:t>
            </a:r>
            <a:r>
              <a:rPr lang="es-CO" sz="2800" dirty="0" smtClean="0"/>
              <a:t> </a:t>
            </a:r>
            <a:r>
              <a:rPr lang="es-CO" sz="2800" dirty="0" err="1" smtClean="0"/>
              <a:t>veish</a:t>
            </a:r>
            <a:r>
              <a:rPr lang="es-CO" sz="2800" dirty="0" smtClean="0"/>
              <a:t> </a:t>
            </a:r>
            <a:r>
              <a:rPr lang="es-CO" sz="2800" dirty="0" err="1" smtClean="0"/>
              <a:t>mishantó</a:t>
            </a:r>
            <a:r>
              <a:rPr lang="es-CO" sz="2800" dirty="0" smtClean="0"/>
              <a:t> </a:t>
            </a:r>
            <a:r>
              <a:rPr lang="es-CO" sz="2800" dirty="0" err="1" smtClean="0"/>
              <a:t>beyado</a:t>
            </a:r>
            <a:r>
              <a:rPr lang="es-CO" sz="2800" dirty="0" smtClean="0"/>
              <a:t> </a:t>
            </a:r>
            <a:r>
              <a:rPr lang="es-CO" sz="2800" dirty="0" err="1" smtClean="0"/>
              <a:t>merob</a:t>
            </a:r>
            <a:r>
              <a:rPr lang="es-CO" sz="2800" dirty="0" smtClean="0"/>
              <a:t> </a:t>
            </a:r>
            <a:r>
              <a:rPr lang="es-CO" sz="2800" dirty="0" err="1" smtClean="0"/>
              <a:t>yamim</a:t>
            </a:r>
            <a:r>
              <a:rPr lang="es-CO" sz="2800" dirty="0" smtClean="0"/>
              <a:t>.</a:t>
            </a:r>
          </a:p>
          <a:p>
            <a:r>
              <a:rPr lang="es-CO" sz="2800" dirty="0" smtClean="0"/>
              <a:t>Así ha dicho El Eterno de los ejércitos: Todavía morarán ancianos y ancianas en las calles de Jerusalén, cada cual con bordón en su mano por la multitud de los días.</a:t>
            </a:r>
            <a:endParaRPr lang="en-US" sz="2800" dirty="0" smtClean="0"/>
          </a:p>
          <a:p>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Resurrección en Israel</a:t>
            </a:r>
            <a:endParaRPr lang="en-US" sz="1800" b="1" dirty="0" smtClean="0"/>
          </a:p>
          <a:p>
            <a:r>
              <a:rPr lang="es-CO" sz="2800" dirty="0" smtClean="0"/>
              <a:t>Los </a:t>
            </a:r>
            <a:r>
              <a:rPr lang="es-CO" sz="2800" dirty="0" smtClean="0"/>
              <a:t>términos "justo" y "ancianos" están asociados con la resurrección. </a:t>
            </a:r>
            <a:endParaRPr lang="es-CO" sz="2800" dirty="0" smtClean="0"/>
          </a:p>
          <a:p>
            <a:r>
              <a:rPr lang="es-CO" sz="2800" dirty="0" smtClean="0"/>
              <a:t>Esto </a:t>
            </a:r>
            <a:r>
              <a:rPr lang="es-CO" sz="2800" dirty="0" smtClean="0"/>
              <a:t>nos sugiere la idea de que todos los que viven en Israel son llamados "justos". </a:t>
            </a:r>
            <a:endParaRPr lang="es-CO" sz="2800" dirty="0" smtClean="0"/>
          </a:p>
          <a:p>
            <a:r>
              <a:rPr lang="es-CO" sz="2800" dirty="0" smtClean="0"/>
              <a:t>Esto </a:t>
            </a:r>
            <a:r>
              <a:rPr lang="es-CO" sz="2800" dirty="0" smtClean="0"/>
              <a:t>también es visto por la asociación en el versículo "Y tu nación es completamente justa, ellos siempre heredarán la tierra". (Isaías 60:21</a:t>
            </a:r>
            <a:r>
              <a:rPr lang="es-CO" sz="2800" dirty="0" smtClean="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Resurrección en Israel</a:t>
            </a:r>
            <a:endParaRPr lang="en-US" sz="1800" b="1" dirty="0" smtClean="0"/>
          </a:p>
          <a:p>
            <a:r>
              <a:rPr lang="es-CO" sz="2800" dirty="0" smtClean="0"/>
              <a:t>Sin </a:t>
            </a:r>
            <a:r>
              <a:rPr lang="es-CO" sz="2800" dirty="0" smtClean="0"/>
              <a:t>embargo, el poder principal de la capacidad de realizar la Resurrección está en manos de aquellos que son llamados "ancianos", los eruditos de la Torá, como está implícito en el versículo "Y respetarás los rostros de los ancianos" ". </a:t>
            </a:r>
            <a:endParaRPr lang="es-CO" sz="2800" dirty="0" smtClean="0"/>
          </a:p>
          <a:p>
            <a:r>
              <a:rPr lang="es-CO" sz="2800" dirty="0" smtClean="0"/>
              <a:t>Sobre </a:t>
            </a:r>
            <a:r>
              <a:rPr lang="es-CO" sz="2800" dirty="0" smtClean="0"/>
              <a:t>ese verso, el Talmud ha explicado que "un anciano es aquel que ha adquirido sabiduría" </a:t>
            </a:r>
            <a:r>
              <a:rPr lang="es-CO" sz="2800" dirty="0" smtClean="0"/>
              <a:t>(Kidushin </a:t>
            </a:r>
            <a:r>
              <a:rPr lang="es-CO" sz="2800" dirty="0" smtClean="0"/>
              <a:t>32b).</a:t>
            </a:r>
            <a:endParaRPr lang="en-US" sz="2800" dirty="0" smtClean="0"/>
          </a:p>
          <a:p>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Olvidar y Recordar</a:t>
            </a:r>
            <a:endParaRPr lang="en-US" sz="1800" b="1" dirty="0" smtClean="0"/>
          </a:p>
          <a:p>
            <a:r>
              <a:rPr lang="es-CO" sz="2800" dirty="0" smtClean="0"/>
              <a:t>•</a:t>
            </a:r>
            <a:r>
              <a:rPr lang="es-CO" sz="2800" dirty="0" smtClean="0"/>
              <a:t>Por qué decimos que 101 </a:t>
            </a:r>
            <a:r>
              <a:rPr lang="es-CO" sz="2800" dirty="0" smtClean="0"/>
              <a:t>veces debemos repetir para no olvidar?</a:t>
            </a:r>
            <a:endParaRPr lang="en-US" sz="2800" dirty="0" smtClean="0"/>
          </a:p>
          <a:p>
            <a:r>
              <a:rPr lang="es-CO" sz="2800" dirty="0" smtClean="0"/>
              <a:t>•La palabra hebrea para "olvidar" es </a:t>
            </a:r>
            <a:r>
              <a:rPr lang="es-CO" sz="2800" b="1" dirty="0" err="1" smtClean="0"/>
              <a:t>shakaj</a:t>
            </a:r>
            <a:r>
              <a:rPr lang="es-CO" sz="2800" dirty="0" smtClean="0"/>
              <a:t>, que tiene el valor numérico de 328 (</a:t>
            </a:r>
            <a:r>
              <a:rPr lang="es-CO" sz="2800" dirty="0" err="1" smtClean="0"/>
              <a:t>shakaj</a:t>
            </a:r>
            <a:r>
              <a:rPr lang="es-CO" sz="2800" dirty="0" smtClean="0"/>
              <a:t> se deletrea </a:t>
            </a:r>
            <a:r>
              <a:rPr lang="es-CO" sz="2800" dirty="0" err="1" smtClean="0"/>
              <a:t>shin</a:t>
            </a:r>
            <a:r>
              <a:rPr lang="es-CO" sz="2800" dirty="0" smtClean="0"/>
              <a:t>, </a:t>
            </a:r>
            <a:r>
              <a:rPr lang="es-CO" sz="2800" dirty="0" err="1" smtClean="0"/>
              <a:t>kuf</a:t>
            </a:r>
            <a:r>
              <a:rPr lang="es-CO" sz="2800" dirty="0" smtClean="0"/>
              <a:t>, jet </a:t>
            </a:r>
            <a:endParaRPr lang="es-CO" sz="2800" dirty="0" smtClean="0"/>
          </a:p>
          <a:p>
            <a:r>
              <a:rPr lang="es-CO" sz="2800" dirty="0" smtClean="0"/>
              <a:t>-</a:t>
            </a:r>
            <a:r>
              <a:rPr lang="es-CO" sz="2800" dirty="0" err="1" smtClean="0"/>
              <a:t>shin</a:t>
            </a:r>
            <a:r>
              <a:rPr lang="es-CO" sz="2800" dirty="0" smtClean="0"/>
              <a:t>= 300, </a:t>
            </a:r>
            <a:r>
              <a:rPr lang="es-CO" sz="2800" dirty="0" err="1" smtClean="0"/>
              <a:t>kuf</a:t>
            </a:r>
            <a:r>
              <a:rPr lang="es-CO" sz="2800" dirty="0" smtClean="0"/>
              <a:t>= 20, jet = 8, para un total de 328). </a:t>
            </a:r>
            <a:endParaRPr lang="en-US" sz="2800" dirty="0" smtClean="0"/>
          </a:p>
          <a:p>
            <a:r>
              <a:rPr lang="es-CO" sz="2800" dirty="0" smtClean="0"/>
              <a:t>•La palabra hebrea para "recordar" es </a:t>
            </a:r>
            <a:r>
              <a:rPr lang="es-CO" sz="2800" dirty="0" err="1" smtClean="0"/>
              <a:t>Zakar</a:t>
            </a:r>
            <a:r>
              <a:rPr lang="es-CO" sz="2800" dirty="0" smtClean="0"/>
              <a:t>, lo que equivale a 227 (</a:t>
            </a:r>
            <a:r>
              <a:rPr lang="es-CO" sz="2800" dirty="0" err="1" smtClean="0"/>
              <a:t>Zakar</a:t>
            </a:r>
            <a:r>
              <a:rPr lang="es-CO" sz="2800" dirty="0" smtClean="0"/>
              <a:t> se escribe </a:t>
            </a:r>
            <a:r>
              <a:rPr lang="es-CO" sz="2800" dirty="0" err="1" smtClean="0"/>
              <a:t>zain</a:t>
            </a:r>
            <a:r>
              <a:rPr lang="es-CO" sz="2800" dirty="0" smtClean="0"/>
              <a:t>, </a:t>
            </a:r>
            <a:r>
              <a:rPr lang="es-CO" sz="2800" dirty="0" err="1" smtClean="0"/>
              <a:t>kuf</a:t>
            </a:r>
            <a:r>
              <a:rPr lang="es-CO" sz="2800" dirty="0" smtClean="0"/>
              <a:t>, </a:t>
            </a:r>
            <a:r>
              <a:rPr lang="es-CO" sz="2800" dirty="0" smtClean="0"/>
              <a:t>resh</a:t>
            </a:r>
          </a:p>
          <a:p>
            <a:r>
              <a:rPr lang="es-CO" sz="2800" dirty="0" smtClean="0"/>
              <a:t>-</a:t>
            </a:r>
            <a:r>
              <a:rPr lang="es-CO" sz="2800" dirty="0" err="1" smtClean="0"/>
              <a:t>zain</a:t>
            </a:r>
            <a:r>
              <a:rPr lang="es-CO" sz="2800" dirty="0" smtClean="0"/>
              <a:t>= 7, </a:t>
            </a:r>
            <a:r>
              <a:rPr lang="es-CO" sz="2800" dirty="0" err="1" smtClean="0"/>
              <a:t>kuf</a:t>
            </a:r>
            <a:r>
              <a:rPr lang="es-CO" sz="2800" dirty="0" smtClean="0"/>
              <a:t>= 20, resh= 200, para un total de 227). </a:t>
            </a:r>
            <a:endParaRPr lang="en-US" sz="28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1800" b="1" dirty="0" smtClean="0"/>
              <a:t>Olvidar y Recordar</a:t>
            </a:r>
            <a:endParaRPr lang="en-US" sz="1800" b="1" dirty="0" smtClean="0"/>
          </a:p>
          <a:p>
            <a:r>
              <a:rPr lang="es-CO" sz="2800" dirty="0" smtClean="0"/>
              <a:t>= </a:t>
            </a:r>
            <a:r>
              <a:rPr lang="es-CO" sz="2800" dirty="0" smtClean="0"/>
              <a:t>7, </a:t>
            </a:r>
            <a:r>
              <a:rPr lang="es-CO" sz="2800" dirty="0" err="1" smtClean="0"/>
              <a:t>kuf</a:t>
            </a:r>
            <a:r>
              <a:rPr lang="es-CO" sz="2800" dirty="0" smtClean="0"/>
              <a:t>= 20, resh= 200, para un total de 227). </a:t>
            </a:r>
            <a:endParaRPr lang="en-US" sz="2800" dirty="0" smtClean="0"/>
          </a:p>
          <a:p>
            <a:r>
              <a:rPr lang="es-CO" sz="2800" dirty="0" smtClean="0"/>
              <a:t>• La diferencia entre </a:t>
            </a:r>
            <a:r>
              <a:rPr lang="es-CO" sz="2800" dirty="0" err="1" smtClean="0"/>
              <a:t>shakaj</a:t>
            </a:r>
            <a:r>
              <a:rPr lang="es-CO" sz="2800" dirty="0" smtClean="0"/>
              <a:t>, olvidar y </a:t>
            </a:r>
            <a:r>
              <a:rPr lang="es-CO" sz="2800" dirty="0" err="1" smtClean="0"/>
              <a:t>Zakar</a:t>
            </a:r>
            <a:r>
              <a:rPr lang="es-CO" sz="2800" dirty="0" smtClean="0"/>
              <a:t>, recordar, es de 101. </a:t>
            </a:r>
            <a:endParaRPr lang="en-US" sz="2800" dirty="0" smtClean="0"/>
          </a:p>
          <a:p>
            <a:r>
              <a:rPr lang="es-CO" sz="2800" dirty="0" smtClean="0"/>
              <a:t>•Si queremos borrar la diferencia entre olvidar la Torá que aprendemos y recordarla, tenemos que revisarla 101 veces!</a:t>
            </a:r>
            <a:endParaRPr lang="en-US" sz="2800" dirty="0" smtClean="0"/>
          </a:p>
          <a:p>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800" b="1" dirty="0" smtClean="0"/>
              <a:t>El </a:t>
            </a:r>
            <a:r>
              <a:rPr lang="es-CO" sz="2800" b="1" dirty="0" smtClean="0"/>
              <a:t>secreto de los diez dedos</a:t>
            </a:r>
            <a:endParaRPr lang="en-US" sz="2800" b="1" dirty="0" smtClean="0"/>
          </a:p>
          <a:p>
            <a:r>
              <a:rPr lang="es-CO" sz="2000" dirty="0" smtClean="0"/>
              <a:t>De las enseñanzas del rabino </a:t>
            </a:r>
            <a:r>
              <a:rPr lang="es-CO" sz="2000" dirty="0" err="1" smtClean="0"/>
              <a:t>Shimon</a:t>
            </a:r>
            <a:r>
              <a:rPr lang="es-CO" sz="2000" dirty="0" smtClean="0"/>
              <a:t> bar </a:t>
            </a:r>
            <a:r>
              <a:rPr lang="es-CO" sz="2000" dirty="0" err="1" smtClean="0"/>
              <a:t>Yochai</a:t>
            </a:r>
            <a:r>
              <a:rPr lang="es-CO" sz="2000" dirty="0" smtClean="0"/>
              <a:t>; traducción y comentario de Shmuel-Simcha </a:t>
            </a:r>
            <a:r>
              <a:rPr lang="es-CO" sz="2000" dirty="0" err="1" smtClean="0"/>
              <a:t>Treister</a:t>
            </a:r>
            <a:r>
              <a:rPr lang="es-CO" sz="2000" dirty="0" smtClean="0"/>
              <a:t>, basado en </a:t>
            </a:r>
            <a:r>
              <a:rPr lang="es-CO" sz="2000" dirty="0" err="1" smtClean="0"/>
              <a:t>Metok</a:t>
            </a:r>
            <a:r>
              <a:rPr lang="es-CO" sz="2000" dirty="0" smtClean="0"/>
              <a:t> </a:t>
            </a:r>
            <a:r>
              <a:rPr lang="es-CO" sz="2000" dirty="0" err="1" smtClean="0"/>
              <a:t>MiDevash</a:t>
            </a:r>
            <a:endParaRPr lang="en-US" sz="2000" dirty="0" smtClean="0"/>
          </a:p>
          <a:p>
            <a:r>
              <a:rPr lang="es-CO" sz="2600" dirty="0" smtClean="0"/>
              <a:t> </a:t>
            </a:r>
            <a:r>
              <a:rPr lang="es-CO" sz="2600" dirty="0" smtClean="0"/>
              <a:t>Uno </a:t>
            </a:r>
            <a:r>
              <a:rPr lang="es-CO" sz="2600" dirty="0" smtClean="0"/>
              <a:t>debe tener cuidado de dirigir el gran potencial espiritual invertido en las manos.</a:t>
            </a:r>
            <a:endParaRPr lang="en-US" sz="2600" dirty="0" smtClean="0"/>
          </a:p>
          <a:p>
            <a:r>
              <a:rPr lang="es-CO" sz="2600" dirty="0" smtClean="0"/>
              <a:t>En una discusión sobre el momento apropiado para levantar las manos hasta el nivel de la cabeza o más arriba, el rabino </a:t>
            </a:r>
            <a:r>
              <a:rPr lang="es-CO" sz="2600" dirty="0" err="1" smtClean="0"/>
              <a:t>Hezkiah</a:t>
            </a:r>
            <a:r>
              <a:rPr lang="es-CO" sz="2600" dirty="0" smtClean="0"/>
              <a:t> enseña que si una persona lo hace mientras no está en oración, sus diez dedos despiertan las fuerzas acusadoras en los mundos espirituales. </a:t>
            </a:r>
            <a:endParaRPr lang="es-CO" sz="26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Sin </a:t>
            </a:r>
            <a:r>
              <a:rPr lang="es-CO" sz="2800" dirty="0" smtClean="0"/>
              <a:t>embargo, cuando se utiliza correctamente, el posicionamiento de las manos en la oración tiene el potencial de canalizar abundante sustento divino en este mundo</a:t>
            </a:r>
            <a:r>
              <a:rPr lang="es-CO" sz="2800" dirty="0" smtClean="0"/>
              <a:t>.</a:t>
            </a:r>
          </a:p>
          <a:p>
            <a:r>
              <a:rPr lang="es-CO" sz="2800" dirty="0" smtClean="0"/>
              <a:t>Se les pide a estos diez poderes espirituales que reciban las bendiciones de lo Alto y las transfieran de Abajo para bendecir al que está bendiciendo ... (Zohar 67b</a:t>
            </a:r>
            <a:r>
              <a:rPr lang="es-CO" sz="2800" dirty="0" smtClean="0"/>
              <a:t>)</a:t>
            </a:r>
          </a:p>
          <a:p>
            <a:r>
              <a:rPr lang="es-CO" sz="2800" dirty="0" err="1" smtClean="0"/>
              <a:t>Keter</a:t>
            </a:r>
            <a:r>
              <a:rPr lang="es-CO" sz="2800" dirty="0" smtClean="0"/>
              <a:t>-</a:t>
            </a:r>
            <a:r>
              <a:rPr lang="es-CO" sz="2800" dirty="0" err="1" smtClean="0"/>
              <a:t>jojma</a:t>
            </a:r>
            <a:r>
              <a:rPr lang="es-CO" sz="2800" dirty="0" smtClean="0"/>
              <a:t>-bina-</a:t>
            </a:r>
            <a:r>
              <a:rPr lang="es-CO" sz="2800" dirty="0" err="1" smtClean="0"/>
              <a:t>jesed</a:t>
            </a:r>
            <a:r>
              <a:rPr lang="es-CO" sz="2800" dirty="0" smtClean="0"/>
              <a:t>-</a:t>
            </a:r>
            <a:r>
              <a:rPr lang="es-CO" sz="2800" dirty="0" err="1" smtClean="0"/>
              <a:t>gevura</a:t>
            </a:r>
            <a:r>
              <a:rPr lang="es-CO" sz="2800" dirty="0" smtClean="0"/>
              <a:t>-tiferet-</a:t>
            </a:r>
            <a:r>
              <a:rPr lang="es-CO" sz="2800" dirty="0" err="1" smtClean="0"/>
              <a:t>netzaj</a:t>
            </a:r>
            <a:r>
              <a:rPr lang="es-CO" sz="2800" dirty="0" smtClean="0"/>
              <a:t>-</a:t>
            </a:r>
            <a:r>
              <a:rPr lang="es-CO" sz="2800" dirty="0" err="1" smtClean="0"/>
              <a:t>hod</a:t>
            </a:r>
            <a:r>
              <a:rPr lang="es-CO" sz="2800" dirty="0" smtClean="0"/>
              <a:t>-</a:t>
            </a:r>
            <a:r>
              <a:rPr lang="es-CO" sz="2800" dirty="0" err="1" smtClean="0"/>
              <a:t>yesod</a:t>
            </a:r>
            <a:r>
              <a:rPr lang="es-CO" sz="2800" dirty="0" smtClean="0"/>
              <a:t>-</a:t>
            </a:r>
            <a:r>
              <a:rPr lang="es-CO" sz="2800" dirty="0" err="1" smtClean="0"/>
              <a:t>maljut</a:t>
            </a:r>
            <a:endParaRPr lang="en-US" sz="28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a:t>
            </a:r>
            <a:r>
              <a:rPr lang="es-CO" sz="2000" b="1" dirty="0" smtClean="0"/>
              <a:t>dedos</a:t>
            </a:r>
          </a:p>
          <a:p>
            <a:endParaRPr lang="en-US" sz="2000" b="1" dirty="0" smtClean="0"/>
          </a:p>
          <a:p>
            <a:endParaRPr lang="es-CO" sz="2800" dirty="0" smtClean="0"/>
          </a:p>
          <a:p>
            <a:endParaRPr lang="es-CO" sz="2800" dirty="0" smtClean="0"/>
          </a:p>
          <a:p>
            <a:endParaRPr lang="es-CO" sz="2800" dirty="0" smtClean="0"/>
          </a:p>
          <a:p>
            <a:endParaRPr lang="es-CO" sz="2800" dirty="0" smtClean="0"/>
          </a:p>
          <a:p>
            <a:endParaRPr lang="es-CO" sz="2800" dirty="0" smtClean="0"/>
          </a:p>
        </p:txBody>
      </p:sp>
      <p:graphicFrame>
        <p:nvGraphicFramePr>
          <p:cNvPr id="5" name="4 Tabla"/>
          <p:cNvGraphicFramePr>
            <a:graphicFrameLocks noGrp="1"/>
          </p:cNvGraphicFramePr>
          <p:nvPr/>
        </p:nvGraphicFramePr>
        <p:xfrm>
          <a:off x="1364202" y="2107214"/>
          <a:ext cx="6096000" cy="370840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s-CO" sz="1400" dirty="0" err="1" smtClean="0"/>
                        <a:t>Keter</a:t>
                      </a:r>
                      <a:endParaRPr lang="en-US" dirty="0"/>
                    </a:p>
                  </a:txBody>
                  <a:tcPr/>
                </a:tc>
                <a:tc>
                  <a:txBody>
                    <a:bodyPr/>
                    <a:lstStyle/>
                    <a:p>
                      <a:r>
                        <a:rPr lang="es-CO" dirty="0" smtClean="0"/>
                        <a:t>Corona</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err="1" smtClean="0"/>
                        <a:t>Jojma</a:t>
                      </a:r>
                      <a:endParaRPr lang="en-US" dirty="0" smtClean="0"/>
                    </a:p>
                  </a:txBody>
                  <a:tcPr/>
                </a:tc>
                <a:tc>
                  <a:txBody>
                    <a:bodyPr/>
                    <a:lstStyle/>
                    <a:p>
                      <a:r>
                        <a:rPr lang="es-CO" dirty="0" smtClean="0"/>
                        <a:t>Sabiduría</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smtClean="0"/>
                        <a:t>bina</a:t>
                      </a:r>
                      <a:endParaRPr lang="en-US" dirty="0" smtClean="0"/>
                    </a:p>
                  </a:txBody>
                  <a:tcPr/>
                </a:tc>
                <a:tc>
                  <a:txBody>
                    <a:bodyPr/>
                    <a:lstStyle/>
                    <a:p>
                      <a:r>
                        <a:rPr lang="es-CO" dirty="0" smtClean="0"/>
                        <a:t>Conocimiento</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smtClean="0"/>
                        <a:t>Jesed</a:t>
                      </a:r>
                      <a:endParaRPr lang="en-US" dirty="0" smtClean="0"/>
                    </a:p>
                  </a:txBody>
                  <a:tcPr/>
                </a:tc>
                <a:tc>
                  <a:txBody>
                    <a:bodyPr/>
                    <a:lstStyle/>
                    <a:p>
                      <a:r>
                        <a:rPr lang="es-CO" dirty="0" smtClean="0"/>
                        <a:t>Bondad</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err="1" smtClean="0"/>
                        <a:t>gevura</a:t>
                      </a:r>
                      <a:endParaRPr lang="en-US" dirty="0" smtClean="0"/>
                    </a:p>
                  </a:txBody>
                  <a:tcPr/>
                </a:tc>
                <a:tc>
                  <a:txBody>
                    <a:bodyPr/>
                    <a:lstStyle/>
                    <a:p>
                      <a:r>
                        <a:rPr lang="es-CO" dirty="0" smtClean="0"/>
                        <a:t>Fortaleza, Retención</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smtClean="0"/>
                        <a:t>tiferet</a:t>
                      </a:r>
                      <a:endParaRPr lang="en-US" dirty="0" smtClean="0"/>
                    </a:p>
                  </a:txBody>
                  <a:tcPr/>
                </a:tc>
                <a:tc>
                  <a:txBody>
                    <a:bodyPr/>
                    <a:lstStyle/>
                    <a:p>
                      <a:r>
                        <a:rPr lang="es-CO" dirty="0" smtClean="0"/>
                        <a:t>Belleza</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smtClean="0"/>
                        <a:t>Netzaj</a:t>
                      </a:r>
                      <a:endParaRPr lang="en-US" dirty="0" smtClean="0"/>
                    </a:p>
                  </a:txBody>
                  <a:tcPr/>
                </a:tc>
                <a:tc>
                  <a:txBody>
                    <a:bodyPr/>
                    <a:lstStyle/>
                    <a:p>
                      <a:r>
                        <a:rPr lang="es-CO" dirty="0" smtClean="0"/>
                        <a:t>Eternidad</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err="1" smtClean="0"/>
                        <a:t>hod</a:t>
                      </a:r>
                      <a:endParaRPr lang="en-US" dirty="0" smtClean="0"/>
                    </a:p>
                  </a:txBody>
                  <a:tcPr/>
                </a:tc>
                <a:tc>
                  <a:txBody>
                    <a:bodyPr/>
                    <a:lstStyle/>
                    <a:p>
                      <a:r>
                        <a:rPr lang="es-CO" dirty="0" smtClean="0"/>
                        <a:t>Esplendor</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err="1" smtClean="0"/>
                        <a:t>yesod</a:t>
                      </a:r>
                      <a:endParaRPr lang="en-US" dirty="0" smtClean="0"/>
                    </a:p>
                  </a:txBody>
                  <a:tcPr/>
                </a:tc>
                <a:tc>
                  <a:txBody>
                    <a:bodyPr/>
                    <a:lstStyle/>
                    <a:p>
                      <a:r>
                        <a:rPr lang="es-CO" dirty="0" smtClean="0"/>
                        <a:t>Fundación</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400" dirty="0" err="1" smtClean="0"/>
                        <a:t>maljut</a:t>
                      </a:r>
                      <a:endParaRPr lang="en-US" dirty="0" smtClean="0"/>
                    </a:p>
                  </a:txBody>
                  <a:tcPr/>
                </a:tc>
                <a:tc>
                  <a:txBody>
                    <a:bodyPr/>
                    <a:lstStyle/>
                    <a:p>
                      <a:r>
                        <a:rPr lang="es-CO" dirty="0" smtClean="0"/>
                        <a:t>Reinado</a:t>
                      </a:r>
                      <a:endParaRPr lang="en-US" dirty="0"/>
                    </a:p>
                  </a:txBody>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Estas </a:t>
            </a:r>
            <a:r>
              <a:rPr lang="es-CO" sz="2800" dirty="0" smtClean="0"/>
              <a:t>bendiciones, que se reflejan en los diez dedos de las manos, son también como los diez dichos con los que se creó el mundo. </a:t>
            </a:r>
            <a:endParaRPr lang="es-CO" sz="2800" dirty="0" smtClean="0"/>
          </a:p>
          <a:p>
            <a:r>
              <a:rPr lang="es-CO" sz="2800" dirty="0" smtClean="0"/>
              <a:t>Estos </a:t>
            </a:r>
            <a:r>
              <a:rPr lang="es-CO" sz="2800" dirty="0" smtClean="0"/>
              <a:t>10 dichos también se reflejan en la expansión de 10 letras del nombre de </a:t>
            </a:r>
            <a:r>
              <a:rPr lang="es-CO" sz="2800" dirty="0" smtClean="0"/>
              <a:t>Di-s que </a:t>
            </a:r>
            <a:r>
              <a:rPr lang="es-CO" sz="2800" dirty="0" smtClean="0"/>
              <a:t>suman 45 y potencian a </a:t>
            </a:r>
            <a:r>
              <a:rPr lang="es-CO" sz="2800" dirty="0" err="1" smtClean="0"/>
              <a:t>Zeir</a:t>
            </a:r>
            <a:r>
              <a:rPr lang="es-CO" sz="2800" dirty="0" smtClean="0"/>
              <a:t> </a:t>
            </a:r>
            <a:r>
              <a:rPr lang="es-CO" sz="2800" dirty="0" err="1" smtClean="0"/>
              <a:t>Anpin</a:t>
            </a:r>
            <a:r>
              <a:rPr lang="es-CO" sz="2800" dirty="0" smtClean="0"/>
              <a:t>. </a:t>
            </a:r>
            <a:endParaRPr lang="es-CO" sz="2800" dirty="0" smtClean="0"/>
          </a:p>
          <a:p>
            <a:r>
              <a:rPr lang="es-CO" sz="2800" dirty="0" err="1" smtClean="0"/>
              <a:t>Zeir</a:t>
            </a:r>
            <a:r>
              <a:rPr lang="es-CO" sz="2800" dirty="0" smtClean="0"/>
              <a:t> </a:t>
            </a:r>
            <a:r>
              <a:rPr lang="es-CO" sz="2800" dirty="0" err="1" smtClean="0"/>
              <a:t>Anpin</a:t>
            </a:r>
            <a:r>
              <a:rPr lang="es-CO" sz="2800" dirty="0" smtClean="0"/>
              <a:t> – Aspecto revelado de Di-s que comprime los atributos emocionales de las Sefirot (Jesed-</a:t>
            </a:r>
            <a:r>
              <a:rPr lang="es-CO" sz="2800" dirty="0" err="1" smtClean="0"/>
              <a:t>Gevura</a:t>
            </a:r>
            <a:r>
              <a:rPr lang="es-CO" sz="2800" dirty="0" smtClean="0"/>
              <a:t>-Tiferet-</a:t>
            </a:r>
            <a:r>
              <a:rPr lang="es-CO" sz="2800" dirty="0" err="1" smtClean="0"/>
              <a:t>Netsaj</a:t>
            </a:r>
            <a:r>
              <a:rPr lang="es-CO" sz="2800" dirty="0" smtClean="0"/>
              <a:t>-Hod-Yesod)</a:t>
            </a:r>
            <a:endParaRPr lang="es-CO" sz="2800"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Desde </a:t>
            </a:r>
            <a:r>
              <a:rPr lang="es-CO" sz="2800" dirty="0" smtClean="0"/>
              <a:t>este nivel, el poder recae en los diez dedos de una persona que levanta sus manos en oración.</a:t>
            </a:r>
            <a:endParaRPr lang="en-US" sz="2800" dirty="0" smtClean="0"/>
          </a:p>
          <a:p>
            <a:r>
              <a:rPr lang="es-CO" sz="2800" dirty="0" smtClean="0"/>
              <a:t>Cuando se levantan en oración, los dedos despiertan la influencia de esta cadena de fuerza santa ...</a:t>
            </a:r>
            <a:endParaRPr lang="en-US" sz="2800" dirty="0" smtClean="0"/>
          </a:p>
          <a:p>
            <a:r>
              <a:rPr lang="es-CO" sz="2800" dirty="0" smtClean="0"/>
              <a:t>Entonces todas las </a:t>
            </a:r>
            <a:r>
              <a:rPr lang="es-CO" sz="2800" dirty="0" smtClean="0"/>
              <a:t>Sefirot de las kelipot que </a:t>
            </a:r>
            <a:r>
              <a:rPr lang="es-CO" sz="2800" dirty="0" smtClean="0"/>
              <a:t>se conectan a las extremidades de los dedos se hacen </a:t>
            </a:r>
            <a:r>
              <a:rPr lang="es-CO" sz="2800" dirty="0" smtClean="0"/>
              <a:t>subordinadas </a:t>
            </a:r>
            <a:r>
              <a:rPr lang="es-CO" sz="2800" dirty="0" smtClean="0"/>
              <a:t>al Santo Rey</a:t>
            </a:r>
            <a:r>
              <a:rPr lang="es-CO" sz="2800" dirty="0" smtClean="0"/>
              <a:t>.</a:t>
            </a:r>
            <a:endParaRPr lang="en-US" sz="28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El </a:t>
            </a:r>
            <a:r>
              <a:rPr lang="es-CO" sz="2800" dirty="0" smtClean="0"/>
              <a:t>lugar donde el cuerpo se encuentra con el mundo externo </a:t>
            </a:r>
            <a:r>
              <a:rPr lang="es-CO" sz="2800" dirty="0" smtClean="0"/>
              <a:t>de las </a:t>
            </a:r>
            <a:r>
              <a:rPr lang="es-CO" sz="2800" dirty="0" smtClean="0"/>
              <a:t>kelipot y les da un "agarre para los pies" está en la extremidad de los dedos. </a:t>
            </a:r>
            <a:endParaRPr lang="es-CO" sz="2800" dirty="0" smtClean="0"/>
          </a:p>
          <a:p>
            <a:r>
              <a:rPr lang="es-CO" sz="2800" dirty="0" smtClean="0"/>
              <a:t>Los </a:t>
            </a:r>
            <a:r>
              <a:rPr lang="es-CO" sz="2800" dirty="0" smtClean="0"/>
              <a:t>dedos de las manos y los pies son las extremidades más alejadas del asiento del alma en la mente y el corazón del hombre. </a:t>
            </a:r>
            <a:endParaRPr lang="es-CO" sz="2800" dirty="0" smtClean="0"/>
          </a:p>
          <a:p>
            <a:r>
              <a:rPr lang="es-CO" sz="2800" dirty="0" smtClean="0"/>
              <a:t>Las </a:t>
            </a:r>
            <a:r>
              <a:rPr lang="es-CO" sz="2800" dirty="0" smtClean="0"/>
              <a:t>uñas, en el borde exterior de nuestro propio mundo físico, acumulan suciedad en ese mundo. </a:t>
            </a:r>
            <a:endParaRPr lang="es-CO" sz="28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La </a:t>
            </a:r>
            <a:r>
              <a:rPr lang="es-CO" sz="2800" dirty="0" smtClean="0"/>
              <a:t>conexión de esta suciedad refleja el deseo de los impíos de alimentarse de lo Santo en la dimensión espiritual.</a:t>
            </a:r>
            <a:endParaRPr lang="en-US" sz="2800" dirty="0" smtClean="0"/>
          </a:p>
          <a:p>
            <a:r>
              <a:rPr lang="es-CO" sz="2800" dirty="0" smtClean="0"/>
              <a:t>Este es el secreto detrás de la flexión de los dedos hacia la llama parpadeante de la vela de Havdalá en la ceremonia que marca el final de Shabat y el comienzo de la semana "secular". </a:t>
            </a:r>
            <a:endParaRPr lang="es-CO" sz="28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En </a:t>
            </a:r>
            <a:r>
              <a:rPr lang="es-CO" sz="2800" dirty="0" smtClean="0"/>
              <a:t>este momento, doblamos las uñas hacia la llama y miramos el reflejo de la llama en las uñas mientras pronunciamos la bendición "... </a:t>
            </a:r>
            <a:r>
              <a:rPr lang="es-CO" sz="2800" dirty="0" err="1" smtClean="0"/>
              <a:t>Borei</a:t>
            </a:r>
            <a:r>
              <a:rPr lang="es-CO" sz="2800" dirty="0" smtClean="0"/>
              <a:t> </a:t>
            </a:r>
            <a:r>
              <a:rPr lang="es-CO" sz="2800" dirty="0" err="1" smtClean="0"/>
              <a:t>m'orei</a:t>
            </a:r>
            <a:r>
              <a:rPr lang="es-CO" sz="2800" dirty="0" smtClean="0"/>
              <a:t> </a:t>
            </a:r>
            <a:r>
              <a:rPr lang="es-CO" sz="2800" dirty="0" err="1" smtClean="0"/>
              <a:t>ha'esh</a:t>
            </a:r>
            <a:r>
              <a:rPr lang="es-CO" sz="2800" dirty="0" smtClean="0"/>
              <a:t>" ["... Él que crea la luz del fuego"]. </a:t>
            </a:r>
            <a:endParaRPr lang="es-CO" sz="2800" dirty="0" smtClean="0"/>
          </a:p>
          <a:p>
            <a:r>
              <a:rPr lang="es-CO" sz="2800" dirty="0" smtClean="0"/>
              <a:t>Espiritualmente</a:t>
            </a:r>
            <a:r>
              <a:rPr lang="es-CO" sz="2800" dirty="0" smtClean="0"/>
              <a:t>, la luz de la vela representa la Shejiná y las uñas la </a:t>
            </a:r>
            <a:r>
              <a:rPr lang="es-CO" sz="2800" dirty="0" smtClean="0"/>
              <a:t>kelipá. </a:t>
            </a:r>
          </a:p>
          <a:p>
            <a:r>
              <a:rPr lang="es-CO" sz="2800" dirty="0" smtClean="0"/>
              <a:t>Miramos </a:t>
            </a:r>
            <a:r>
              <a:rPr lang="es-CO" sz="2800" dirty="0" smtClean="0"/>
              <a:t>la representación de estas fuerzas y vemos la llama de lo sagrado reflejada en ellas</a:t>
            </a:r>
            <a:r>
              <a:rPr lang="es-CO" sz="2800" dirty="0" smtClean="0"/>
              <a:t>.</a:t>
            </a:r>
          </a:p>
          <a:p>
            <a:pPr>
              <a:buNone/>
            </a:pP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Nosotros </a:t>
            </a:r>
            <a:r>
              <a:rPr lang="es-CO" sz="2800" dirty="0" smtClean="0"/>
              <a:t>"doblamos" estas fuerzas al Santo, lo que significa que son anuladas antes que su poder. </a:t>
            </a:r>
            <a:endParaRPr lang="es-CO" sz="2800" dirty="0" smtClean="0"/>
          </a:p>
          <a:p>
            <a:r>
              <a:rPr lang="es-CO" sz="2800" dirty="0" smtClean="0"/>
              <a:t>Recitamos </a:t>
            </a:r>
            <a:r>
              <a:rPr lang="es-CO" sz="2800" dirty="0" smtClean="0"/>
              <a:t>una bendición sobre la luz reflejada en ellos, lo que significa que todo refleja el poder de lo sagrado, incluso en lo que parece más lejano.</a:t>
            </a:r>
            <a:endParaRPr lang="en-US" sz="2800" dirty="0" smtClean="0"/>
          </a:p>
          <a:p>
            <a:endParaRPr lang="es-CO" sz="2800" dirty="0" smtClean="0"/>
          </a:p>
          <a:p>
            <a:endParaRPr lang="en-US" sz="2800" dirty="0" smtClean="0"/>
          </a:p>
          <a:p>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El mismo concepto, que los dedos son el lugar donde se conectan las fuerzas impuras, está detrás de la idea de lavarse las manos al levantarse por la mañana. </a:t>
            </a:r>
            <a:endParaRPr lang="es-CO" sz="2800" dirty="0" smtClean="0"/>
          </a:p>
          <a:p>
            <a:r>
              <a:rPr lang="es-CO" sz="2800" dirty="0" smtClean="0"/>
              <a:t>La </a:t>
            </a:r>
            <a:r>
              <a:rPr lang="es-CO" sz="2800" dirty="0" smtClean="0"/>
              <a:t>fuerza purificadora del agua se vierte primero desde la mano derecha sobre la mano izquierda, representando el poder de </a:t>
            </a:r>
            <a:r>
              <a:rPr lang="es-CO" sz="2800" dirty="0" smtClean="0"/>
              <a:t>Jésed </a:t>
            </a:r>
            <a:r>
              <a:rPr lang="es-CO" sz="2800" dirty="0" smtClean="0"/>
              <a:t>sobre </a:t>
            </a:r>
            <a:r>
              <a:rPr lang="es-CO" sz="2800" dirty="0" smtClean="0"/>
              <a:t>gevurá.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KABALÁH </a:t>
            </a:r>
            <a:r>
              <a:rPr lang="es-CO" dirty="0" smtClean="0"/>
              <a:t>8</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000" b="1" dirty="0" smtClean="0"/>
              <a:t>El </a:t>
            </a:r>
            <a:r>
              <a:rPr lang="es-CO" sz="2000" b="1" dirty="0" smtClean="0"/>
              <a:t>secreto de los diez dedos</a:t>
            </a:r>
            <a:endParaRPr lang="en-US" sz="2000" b="1" dirty="0" smtClean="0"/>
          </a:p>
          <a:p>
            <a:r>
              <a:rPr lang="es-CO" sz="2800" dirty="0" smtClean="0"/>
              <a:t>Esto </a:t>
            </a:r>
            <a:r>
              <a:rPr lang="es-CO" sz="2800" dirty="0" smtClean="0"/>
              <a:t>significa la eliminación del residuo de las fuerzas externas que se manifestaron en </a:t>
            </a:r>
            <a:r>
              <a:rPr lang="es-CO" sz="2800" dirty="0" smtClean="0"/>
              <a:t>nuestra dormida y </a:t>
            </a:r>
            <a:r>
              <a:rPr lang="es-CO" sz="2800" dirty="0" smtClean="0"/>
              <a:t>estado de sueño. </a:t>
            </a:r>
            <a:endParaRPr lang="es-CO" sz="2800" dirty="0" smtClean="0"/>
          </a:p>
          <a:p>
            <a:r>
              <a:rPr lang="es-CO" sz="2800" dirty="0" smtClean="0"/>
              <a:t>También </a:t>
            </a:r>
            <a:r>
              <a:rPr lang="es-CO" sz="2800" dirty="0" smtClean="0"/>
              <a:t>impregna nuestra conciencia con la idea de que </a:t>
            </a:r>
            <a:r>
              <a:rPr lang="es-CO" sz="2800" i="1" dirty="0" smtClean="0"/>
              <a:t>las manos son una extensión de nuestra alma Santa </a:t>
            </a:r>
            <a:r>
              <a:rPr lang="es-CO" sz="2800" dirty="0" smtClean="0"/>
              <a:t>y las prepara para crecer en pureza, en oración y súplica.</a:t>
            </a:r>
            <a:endParaRPr lang="en-US" sz="2800" dirty="0" smtClean="0"/>
          </a:p>
          <a:p>
            <a:r>
              <a:rPr lang="es-CO" sz="2800" dirty="0" smtClean="0"/>
              <a:t>[Adaptado de RaMaK y Mikdash Melech]</a:t>
            </a:r>
            <a:endParaRPr lang="en-US" sz="2800" dirty="0" smtClean="0"/>
          </a:p>
          <a:p>
            <a:endParaRPr lang="es-CO" sz="2800" dirty="0" smtClean="0"/>
          </a:p>
          <a:p>
            <a:endParaRPr lang="en-US" sz="2800" dirty="0" smtClean="0"/>
          </a:p>
          <a:p>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Calibri"/>
                <a:ea typeface="Calibri"/>
                <a:cs typeface="Calibri"/>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Calibri"/>
                <a:ea typeface="Calibri"/>
                <a:cs typeface="Calibri"/>
                <a:sym typeface="Calibri"/>
              </a:rPr>
              <a:t>Dr. </a:t>
            </a:r>
            <a:r>
              <a:rPr lang="es-CO" sz="2000" b="0" i="0" u="none" strike="noStrike" cap="none" dirty="0" err="1">
                <a:solidFill>
                  <a:schemeClr val="dk1"/>
                </a:solidFill>
                <a:latin typeface="Calibri"/>
                <a:ea typeface="Calibri"/>
                <a:cs typeface="Calibri"/>
                <a:sym typeface="Calibri"/>
              </a:rPr>
              <a:t>Yael</a:t>
            </a:r>
            <a:r>
              <a:rPr lang="es-CO" sz="2000" b="0" i="0" u="none" strike="noStrike" cap="none" dirty="0">
                <a:solidFill>
                  <a:schemeClr val="dk1"/>
                </a:solidFill>
                <a:latin typeface="Calibri"/>
                <a:ea typeface="Calibri"/>
                <a:cs typeface="Calibri"/>
                <a:sym typeface="Calibri"/>
              </a:rPr>
              <a:t> </a:t>
            </a:r>
            <a:r>
              <a:rPr lang="es-CO" sz="2000" b="0" i="0" u="none" strike="noStrike" cap="none" dirty="0" err="1">
                <a:solidFill>
                  <a:schemeClr val="dk1"/>
                </a:solidFill>
                <a:latin typeface="Calibri"/>
                <a:ea typeface="Calibri"/>
                <a:cs typeface="Calibri"/>
                <a:sym typeface="Calibri"/>
              </a:rPr>
              <a:t>Ziegler</a:t>
            </a:r>
            <a:r>
              <a:rPr lang="es-CO" sz="2000" b="0" i="0" u="none" strike="noStrike" cap="none" dirty="0">
                <a:solidFill>
                  <a:schemeClr val="dk1"/>
                </a:solidFill>
                <a:latin typeface="Calibri"/>
                <a:ea typeface="Calibri"/>
                <a:cs typeface="Calibri"/>
                <a:sym typeface="Calibri"/>
              </a:rPr>
              <a:t>.</a:t>
            </a:r>
            <a:endParaRPr/>
          </a:p>
          <a:p>
            <a:pPr marL="0" lvl="0" indent="0">
              <a:lnSpc>
                <a:spcPct val="90000"/>
              </a:lnSpc>
              <a:spcBef>
                <a:spcPts val="500"/>
              </a:spcBef>
              <a:buClr>
                <a:schemeClr val="dk1"/>
              </a:buClr>
              <a:buSzPts val="1000"/>
            </a:pPr>
            <a:r>
              <a:rPr lang="es-CO" sz="1000" dirty="0" smtClean="0">
                <a:solidFill>
                  <a:schemeClr val="dk1"/>
                </a:solidFill>
                <a:hlinkClick r:id="rId5"/>
              </a:rPr>
              <a:t>https://www.chabad.org/kabbalah/article_cdo/aid/380373/jewish/Mysteries-and-Truth.htm</a:t>
            </a:r>
            <a:endParaRPr lang="es-CO" sz="1000" dirty="0" smtClean="0">
              <a:solidFill>
                <a:schemeClr val="dk1"/>
              </a:solidFill>
            </a:endParaRPr>
          </a:p>
          <a:p>
            <a:pPr marL="0" lvl="0" indent="0">
              <a:lnSpc>
                <a:spcPct val="90000"/>
              </a:lnSpc>
              <a:spcBef>
                <a:spcPts val="500"/>
              </a:spcBef>
              <a:buClr>
                <a:schemeClr val="dk1"/>
              </a:buClr>
              <a:buSzPts val="1000"/>
            </a:pPr>
            <a:r>
              <a:rPr lang="es-CO" sz="3200" b="0" i="0" u="none" strike="noStrike" cap="none" dirty="0" smtClean="0">
                <a:solidFill>
                  <a:srgbClr val="898989"/>
                </a:solidFill>
                <a:latin typeface="Calibri"/>
                <a:ea typeface="Calibri"/>
                <a:cs typeface="Calibri"/>
                <a:sym typeface="Calibri"/>
              </a:rPr>
              <a:t>Derechos </a:t>
            </a:r>
            <a:r>
              <a:rPr lang="es-CO" sz="3200" b="0" i="0" u="none" strike="noStrike" cap="none" dirty="0">
                <a:solidFill>
                  <a:srgbClr val="898989"/>
                </a:solidFill>
                <a:latin typeface="Calibri"/>
                <a:ea typeface="Calibri"/>
                <a:cs typeface="Calibri"/>
                <a:sym typeface="Calibri"/>
              </a:rPr>
              <a:t>Reservados Shalom Haverim </a:t>
            </a:r>
            <a:r>
              <a:rPr lang="es-CO" sz="3200" b="0" i="0" u="none" strike="noStrike" cap="none" dirty="0" err="1">
                <a:solidFill>
                  <a:srgbClr val="898989"/>
                </a:solidFill>
                <a:latin typeface="Calibri"/>
                <a:ea typeface="Calibri"/>
                <a:cs typeface="Calibri"/>
                <a:sym typeface="Calibri"/>
              </a:rPr>
              <a:t>Org</a:t>
            </a:r>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Calibri"/>
                <a:ea typeface="Calibri"/>
                <a:cs typeface="Calibri"/>
                <a:sym typeface="Calibri"/>
              </a:rPr>
              <a:t>Director: -</a:t>
            </a:r>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Calibri"/>
                <a:ea typeface="Calibri"/>
                <a:cs typeface="Calibri"/>
                <a:sym typeface="Calibri"/>
              </a:rPr>
              <a:t>ELIYAHU BAYONA BEN YOSEF</a:t>
            </a:r>
            <a:endParaRPr/>
          </a:p>
          <a:p>
            <a:pPr marL="0" marR="0" lvl="0" indent="0" algn="ctr" rtl="0">
              <a:lnSpc>
                <a:spcPct val="90000"/>
              </a:lnSpc>
              <a:spcBef>
                <a:spcPts val="400"/>
              </a:spcBef>
              <a:spcAft>
                <a:spcPts val="0"/>
              </a:spcAft>
              <a:buClr>
                <a:srgbClr val="898989"/>
              </a:buClr>
              <a:buSzPts val="1800"/>
              <a:buFont typeface="Arial"/>
              <a:buNone/>
            </a:pPr>
            <a:r>
              <a:rPr lang="es-CO" sz="1800" b="0" i="0" u="none" strike="noStrike" cap="none" dirty="0" smtClean="0">
                <a:solidFill>
                  <a:srgbClr val="898989"/>
                </a:solidFill>
                <a:latin typeface="Calibri"/>
                <a:ea typeface="Calibri"/>
                <a:cs typeface="Calibri"/>
                <a:sym typeface="Calibri"/>
              </a:rPr>
              <a:t>13 </a:t>
            </a:r>
            <a:r>
              <a:rPr lang="es-CO" sz="1800" b="0" i="0" u="none" strike="noStrike" cap="none" dirty="0">
                <a:solidFill>
                  <a:srgbClr val="898989"/>
                </a:solidFill>
                <a:latin typeface="Calibri"/>
                <a:ea typeface="Calibri"/>
                <a:cs typeface="Calibri"/>
                <a:sym typeface="Calibri"/>
              </a:rPr>
              <a:t>de </a:t>
            </a:r>
            <a:r>
              <a:rPr lang="es-CO" sz="1800" b="0" i="0" u="none" strike="noStrike" cap="none" dirty="0" smtClean="0">
                <a:solidFill>
                  <a:srgbClr val="898989"/>
                </a:solidFill>
                <a:latin typeface="Calibri"/>
                <a:ea typeface="Calibri"/>
                <a:cs typeface="Calibri"/>
                <a:sym typeface="Calibri"/>
              </a:rPr>
              <a:t>Tamuz 5778  </a:t>
            </a:r>
            <a:r>
              <a:rPr lang="es-CO" sz="1800" b="0" i="0" u="none" strike="noStrike" cap="none" dirty="0">
                <a:solidFill>
                  <a:srgbClr val="898989"/>
                </a:solidFill>
                <a:latin typeface="Calibri"/>
                <a:ea typeface="Calibri"/>
                <a:cs typeface="Calibri"/>
                <a:sym typeface="Calibri"/>
              </a:rPr>
              <a:t>–  </a:t>
            </a:r>
            <a:r>
              <a:rPr lang="es-CO" sz="1800" b="0" i="0" u="none" strike="noStrike" cap="none" dirty="0" smtClean="0">
                <a:solidFill>
                  <a:srgbClr val="898989"/>
                </a:solidFill>
                <a:latin typeface="Calibri"/>
                <a:ea typeface="Calibri"/>
                <a:cs typeface="Calibri"/>
                <a:sym typeface="Calibri"/>
              </a:rPr>
              <a:t>Junio </a:t>
            </a:r>
            <a:r>
              <a:rPr lang="es-CO" sz="1800" b="0" i="0" u="none" strike="noStrike" cap="none" dirty="0" smtClean="0">
                <a:solidFill>
                  <a:srgbClr val="898989"/>
                </a:solidFill>
                <a:latin typeface="Calibri"/>
                <a:ea typeface="Calibri"/>
                <a:cs typeface="Calibri"/>
                <a:sym typeface="Calibri"/>
              </a:rPr>
              <a:t>26, </a:t>
            </a:r>
            <a:r>
              <a:rPr lang="es-CO" sz="1800" b="0" i="0" u="none" strike="noStrike" cap="none" dirty="0">
                <a:solidFill>
                  <a:srgbClr val="898989"/>
                </a:solidFill>
                <a:latin typeface="Calibri"/>
                <a:ea typeface="Calibri"/>
                <a:cs typeface="Calibri"/>
                <a:sym typeface="Calibri"/>
              </a:rPr>
              <a:t>2018 Monsey New York</a:t>
            </a:r>
            <a:endParaRPr sz="1800" b="0" i="0" u="none" strike="noStrike" cap="none">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5653</TotalTime>
  <Words>2079</Words>
  <PresentationFormat>Presentación en pantalla (4:3)</PresentationFormat>
  <Paragraphs>198</Paragraphs>
  <Slides>31</Slides>
  <Notes>31</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Office Theme</vt:lpstr>
      <vt:lpstr> </vt:lpstr>
      <vt:lpstr>CLASES DE KABALÁH 6</vt:lpstr>
      <vt:lpstr>CLASES DE KABALÁH 6</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6</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CLASES DE KABALÁH 8</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57</cp:revision>
  <dcterms:modified xsi:type="dcterms:W3CDTF">2018-06-27T20:56:59Z</dcterms:modified>
</cp:coreProperties>
</file>