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354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3" r:id="rId17"/>
    <p:sldId id="392" r:id="rId18"/>
    <p:sldId id="406" r:id="rId19"/>
    <p:sldId id="394" r:id="rId20"/>
    <p:sldId id="396" r:id="rId21"/>
    <p:sldId id="397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306" r:id="rId3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5" d="100"/>
          <a:sy n="95" d="100"/>
        </p:scale>
        <p:origin x="66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194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656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9473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215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9416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025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6218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058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1276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102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47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2536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202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7227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264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398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8270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0534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090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66507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8318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847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0122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884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s://www.chabad.org/kabbalah/article_cdo/aid/380342/jewish/Ten-Powers-of-the-Soul.ht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/>
              <a:t>CLASES DE KABALÁH 9</a:t>
            </a:r>
          </a:p>
          <a:p>
            <a:pPr marL="342900" lvl="0" indent="-342900" algn="ctr"/>
            <a:r>
              <a:rPr lang="es-CO" sz="2800" b="1" dirty="0"/>
              <a:t>Los 10 Poderes del Alma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Por: Eliyahu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BaYonah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Director Shalom Haverim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dirty="0"/>
              <a:t>CLASES DE KABALÁH 6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Shape 103" descr="Image result for rameses to succot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1524000"/>
            <a:ext cx="8312150" cy="406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dirty="0"/>
              <a:t>CLASES DE KABALÁH 6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>
              <a:latin typeface="Adobe Myungjo Std M" pitchFamily="18" charset="-128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</a:t>
            </a:r>
            <a:r>
              <a:rPr lang="es-CO" sz="2200" i="0" u="none" strike="noStrike" cap="none" dirty="0" err="1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פרדס</a:t>
            </a: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 :</a:t>
            </a:r>
            <a:endParaRPr sz="2200">
              <a:latin typeface="Adobe Myungjo Std M" pitchFamily="18" charset="-128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D= ד </a:t>
            </a:r>
            <a:r>
              <a:rPr lang="es-CO" sz="2400" i="0" u="none" strike="noStrike" cap="none" dirty="0" err="1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Derash</a:t>
            </a: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 –Significado interpretativo</a:t>
            </a:r>
            <a:endParaRPr sz="240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CO" sz="1800" dirty="0"/>
              <a:t>De acuerdo a lo expuesto por </a:t>
            </a:r>
            <a:r>
              <a:rPr lang="es-CO" sz="1800" dirty="0" err="1"/>
              <a:t>Moshe</a:t>
            </a:r>
            <a:r>
              <a:rPr lang="es-CO" sz="1800" dirty="0"/>
              <a:t> Miller</a:t>
            </a:r>
            <a:endParaRPr lang="en-US" sz="1800" dirty="0"/>
          </a:p>
          <a:p>
            <a:r>
              <a:rPr lang="es-CO" b="1" dirty="0"/>
              <a:t>Conoce a las </a:t>
            </a:r>
            <a:r>
              <a:rPr lang="es-CO" b="1" dirty="0" err="1"/>
              <a:t>sefirot</a:t>
            </a:r>
            <a:r>
              <a:rPr lang="es-CO" b="1" dirty="0"/>
              <a:t> en su relación con el alma.</a:t>
            </a:r>
            <a:br>
              <a:rPr lang="en-US" dirty="0"/>
            </a:br>
            <a:r>
              <a:rPr lang="en-US" dirty="0"/>
              <a:t>De las </a:t>
            </a:r>
            <a:r>
              <a:rPr lang="en-US" dirty="0" err="1"/>
              <a:t>diez</a:t>
            </a:r>
            <a:r>
              <a:rPr lang="en-US" dirty="0"/>
              <a:t> sefirot, el alma </a:t>
            </a:r>
            <a:r>
              <a:rPr lang="en-US" dirty="0" err="1"/>
              <a:t>deriva</a:t>
            </a:r>
            <a:r>
              <a:rPr lang="en-US" dirty="0"/>
              <a:t> sus </a:t>
            </a:r>
            <a:r>
              <a:rPr lang="en-US" dirty="0" err="1"/>
              <a:t>correspondientes</a:t>
            </a:r>
            <a:r>
              <a:rPr lang="en-US" dirty="0"/>
              <a:t> </a:t>
            </a:r>
            <a:r>
              <a:rPr lang="en-US" dirty="0" err="1"/>
              <a:t>diez</a:t>
            </a:r>
            <a:r>
              <a:rPr lang="en-US" dirty="0"/>
              <a:t> </a:t>
            </a:r>
            <a:r>
              <a:rPr lang="en-US" dirty="0" err="1"/>
              <a:t>poderes</a:t>
            </a:r>
            <a:r>
              <a:rPr lang="en-US" dirty="0"/>
              <a:t> del alma, </a:t>
            </a:r>
            <a:r>
              <a:rPr lang="en-US" dirty="0" err="1"/>
              <a:t>todos</a:t>
            </a:r>
            <a:r>
              <a:rPr lang="en-US" dirty="0"/>
              <a:t> los </a:t>
            </a:r>
            <a:r>
              <a:rPr lang="en-US" dirty="0" err="1"/>
              <a:t>cuales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nombres</a:t>
            </a:r>
            <a:r>
              <a:rPr lang="en-US" dirty="0"/>
              <a:t> </a:t>
            </a:r>
            <a:r>
              <a:rPr lang="en-US" dirty="0" err="1"/>
              <a:t>idénticos</a:t>
            </a:r>
            <a:r>
              <a:rPr lang="en-US" dirty="0"/>
              <a:t> a las sefirot.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El alma se </a:t>
            </a:r>
            <a:r>
              <a:rPr lang="en-US" dirty="0" err="1"/>
              <a:t>expresa</a:t>
            </a:r>
            <a:r>
              <a:rPr lang="en-US" dirty="0"/>
              <a:t> y se </a:t>
            </a:r>
            <a:r>
              <a:rPr lang="en-US" dirty="0" err="1"/>
              <a:t>manifiesta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sus </a:t>
            </a:r>
            <a:r>
              <a:rPr lang="en-US" dirty="0" err="1"/>
              <a:t>poderes</a:t>
            </a:r>
            <a:r>
              <a:rPr lang="en-US" dirty="0"/>
              <a:t>, de los </a:t>
            </a:r>
            <a:r>
              <a:rPr lang="en-US" dirty="0" err="1"/>
              <a:t>cuales</a:t>
            </a:r>
            <a:r>
              <a:rPr lang="en-US" dirty="0"/>
              <a:t> hay dos </a:t>
            </a:r>
            <a:r>
              <a:rPr lang="en-US" dirty="0" err="1"/>
              <a:t>categorías</a:t>
            </a:r>
            <a:r>
              <a:rPr lang="en-US" dirty="0"/>
              <a:t> </a:t>
            </a:r>
            <a:r>
              <a:rPr lang="en-US" dirty="0" err="1"/>
              <a:t>generales</a:t>
            </a:r>
            <a:r>
              <a:rPr lang="en-US" dirty="0"/>
              <a:t>: </a:t>
            </a:r>
          </a:p>
          <a:p>
            <a:r>
              <a:rPr lang="en-US" dirty="0"/>
              <a:t>los </a:t>
            </a:r>
            <a:r>
              <a:rPr lang="en-US" dirty="0" err="1"/>
              <a:t>poderes</a:t>
            </a:r>
            <a:r>
              <a:rPr lang="en-US" dirty="0"/>
              <a:t> </a:t>
            </a:r>
            <a:r>
              <a:rPr lang="en-US" dirty="0" err="1"/>
              <a:t>trascendentes</a:t>
            </a:r>
            <a:r>
              <a:rPr lang="en-US" dirty="0"/>
              <a:t> o que </a:t>
            </a:r>
            <a:r>
              <a:rPr lang="en-US" dirty="0" err="1"/>
              <a:t>abarcan</a:t>
            </a:r>
            <a:r>
              <a:rPr lang="en-US" dirty="0"/>
              <a:t>,</a:t>
            </a:r>
          </a:p>
          <a:p>
            <a:r>
              <a:rPr lang="en-US" dirty="0"/>
              <a:t> y los </a:t>
            </a:r>
            <a:r>
              <a:rPr lang="en-US" dirty="0" err="1"/>
              <a:t>poderes</a:t>
            </a:r>
            <a:r>
              <a:rPr lang="en-US" dirty="0"/>
              <a:t> </a:t>
            </a:r>
            <a:r>
              <a:rPr lang="en-US" dirty="0" err="1"/>
              <a:t>particulares</a:t>
            </a:r>
            <a:r>
              <a:rPr lang="en-US" dirty="0"/>
              <a:t> o </a:t>
            </a:r>
            <a:r>
              <a:rPr lang="en-US" dirty="0" err="1"/>
              <a:t>inmanentes</a:t>
            </a:r>
            <a:r>
              <a:rPr lang="en-US" dirty="0"/>
              <a:t> (que </a:t>
            </a:r>
            <a:r>
              <a:rPr lang="en-US" dirty="0" err="1"/>
              <a:t>corresponden</a:t>
            </a:r>
            <a:r>
              <a:rPr lang="en-US" dirty="0"/>
              <a:t> al </a:t>
            </a:r>
            <a:r>
              <a:rPr lang="en-US" dirty="0" err="1"/>
              <a:t>keter</a:t>
            </a:r>
            <a:r>
              <a:rPr lang="en-US" dirty="0"/>
              <a:t> </a:t>
            </a:r>
            <a:r>
              <a:rPr lang="en-US" dirty="0" err="1"/>
              <a:t>trascendente</a:t>
            </a:r>
            <a:r>
              <a:rPr lang="en-US" dirty="0"/>
              <a:t> y las sefirot </a:t>
            </a:r>
            <a:r>
              <a:rPr lang="en-US" dirty="0" err="1"/>
              <a:t>inmanentes</a:t>
            </a:r>
            <a:r>
              <a:rPr lang="en-US" dirty="0"/>
              <a:t> </a:t>
            </a:r>
            <a:r>
              <a:rPr lang="en-US" dirty="0" err="1"/>
              <a:t>restantes</a:t>
            </a:r>
            <a:r>
              <a:rPr lang="en-US" dirty="0"/>
              <a:t>, </a:t>
            </a:r>
            <a:r>
              <a:rPr lang="en-US" dirty="0" err="1"/>
              <a:t>respectivamente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34338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CO" dirty="0"/>
              <a:t>Los poderes </a:t>
            </a:r>
            <a:r>
              <a:rPr lang="es-CO" b="1" dirty="0"/>
              <a:t>trascendentes o </a:t>
            </a:r>
            <a:r>
              <a:rPr lang="es-CO" b="1" dirty="0" err="1"/>
              <a:t>superconscientes</a:t>
            </a:r>
            <a:r>
              <a:rPr lang="es-CO" b="1" dirty="0"/>
              <a:t> </a:t>
            </a:r>
            <a:r>
              <a:rPr lang="es-CO" dirty="0"/>
              <a:t>del alma se denominan deleite (</a:t>
            </a:r>
            <a:r>
              <a:rPr lang="es-CO" b="1" dirty="0" err="1"/>
              <a:t>on</a:t>
            </a:r>
            <a:r>
              <a:rPr lang="en-US" b="1" dirty="0" err="1"/>
              <a:t>eg</a:t>
            </a:r>
            <a:r>
              <a:rPr lang="en-US" dirty="0"/>
              <a:t>) y </a:t>
            </a:r>
            <a:r>
              <a:rPr lang="en-US" dirty="0" err="1"/>
              <a:t>voluntad</a:t>
            </a:r>
            <a:r>
              <a:rPr lang="en-US" dirty="0"/>
              <a:t> (</a:t>
            </a:r>
            <a:r>
              <a:rPr lang="es-CO" b="1" dirty="0" err="1"/>
              <a:t>ratzon</a:t>
            </a:r>
            <a:r>
              <a:rPr lang="en-US" dirty="0"/>
              <a:t>), </a:t>
            </a:r>
            <a:r>
              <a:rPr lang="en-US" dirty="0" err="1"/>
              <a:t>correspondientes</a:t>
            </a:r>
            <a:r>
              <a:rPr lang="en-US" dirty="0"/>
              <a:t> a las </a:t>
            </a:r>
            <a:r>
              <a:rPr lang="en-US" dirty="0" err="1"/>
              <a:t>dimensiones</a:t>
            </a:r>
            <a:r>
              <a:rPr lang="en-US" dirty="0"/>
              <a:t> </a:t>
            </a:r>
            <a:r>
              <a:rPr lang="en-US" dirty="0" err="1"/>
              <a:t>internas</a:t>
            </a:r>
            <a:r>
              <a:rPr lang="en-US" dirty="0"/>
              <a:t> y </a:t>
            </a:r>
            <a:r>
              <a:rPr lang="en-US" dirty="0" err="1"/>
              <a:t>externas</a:t>
            </a:r>
            <a:r>
              <a:rPr lang="en-US" dirty="0"/>
              <a:t> de </a:t>
            </a:r>
            <a:r>
              <a:rPr lang="en-US" dirty="0" err="1"/>
              <a:t>keter</a:t>
            </a:r>
            <a:r>
              <a:rPr lang="en-US" dirty="0"/>
              <a:t> </a:t>
            </a:r>
            <a:r>
              <a:rPr lang="en-US" dirty="0" err="1"/>
              <a:t>mencionadas</a:t>
            </a:r>
            <a:r>
              <a:rPr lang="en-US" dirty="0"/>
              <a:t> </a:t>
            </a:r>
            <a:r>
              <a:rPr lang="es-CO" dirty="0"/>
              <a:t>anteriormente</a:t>
            </a:r>
            <a:r>
              <a:rPr lang="en-US" dirty="0"/>
              <a:t>.</a:t>
            </a:r>
          </a:p>
          <a:p>
            <a:r>
              <a:rPr lang="en-US" dirty="0"/>
              <a:t>Los </a:t>
            </a:r>
            <a:r>
              <a:rPr lang="en-US" dirty="0" err="1"/>
              <a:t>poderes</a:t>
            </a:r>
            <a:r>
              <a:rPr lang="en-US" dirty="0"/>
              <a:t> </a:t>
            </a:r>
            <a:r>
              <a:rPr lang="en-US" b="1" dirty="0" err="1"/>
              <a:t>particulares</a:t>
            </a:r>
            <a:r>
              <a:rPr lang="en-US" b="1" dirty="0"/>
              <a:t> o </a:t>
            </a:r>
            <a:r>
              <a:rPr lang="en-US" b="1" dirty="0" err="1"/>
              <a:t>inmanentes</a:t>
            </a:r>
            <a:r>
              <a:rPr lang="en-US" b="1" dirty="0"/>
              <a:t> </a:t>
            </a:r>
            <a:r>
              <a:rPr lang="en-US" dirty="0"/>
              <a:t>se </a:t>
            </a:r>
            <a:r>
              <a:rPr lang="en-US" dirty="0" err="1"/>
              <a:t>subdividen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 err="1"/>
              <a:t>intelecto</a:t>
            </a:r>
            <a:r>
              <a:rPr lang="en-US" dirty="0"/>
              <a:t> y </a:t>
            </a:r>
            <a:r>
              <a:rPr lang="en-US" b="1" dirty="0" err="1"/>
              <a:t>emociones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6037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Los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poderes</a:t>
            </a:r>
            <a:r>
              <a:rPr lang="en-US" dirty="0"/>
              <a:t> </a:t>
            </a:r>
            <a:r>
              <a:rPr lang="en-US" dirty="0" err="1"/>
              <a:t>intelectuales</a:t>
            </a:r>
            <a:r>
              <a:rPr lang="en-US" dirty="0"/>
              <a:t> son </a:t>
            </a:r>
          </a:p>
          <a:p>
            <a:r>
              <a:rPr lang="en-US" b="1" dirty="0" err="1"/>
              <a:t>Jojmá</a:t>
            </a:r>
            <a:r>
              <a:rPr lang="en-US" dirty="0"/>
              <a:t>, </a:t>
            </a:r>
            <a:r>
              <a:rPr lang="en-US" dirty="0" err="1"/>
              <a:t>sabiduría</a:t>
            </a:r>
            <a:r>
              <a:rPr lang="en-US" dirty="0"/>
              <a:t> o </a:t>
            </a:r>
            <a:r>
              <a:rPr lang="en-US" dirty="0" err="1"/>
              <a:t>intelecto</a:t>
            </a:r>
            <a:r>
              <a:rPr lang="en-US" dirty="0"/>
              <a:t> </a:t>
            </a:r>
            <a:r>
              <a:rPr lang="en-US" dirty="0" err="1"/>
              <a:t>creativo</a:t>
            </a:r>
            <a:r>
              <a:rPr lang="en-US" dirty="0"/>
              <a:t>; </a:t>
            </a:r>
          </a:p>
          <a:p>
            <a:r>
              <a:rPr lang="en-US" b="1" dirty="0"/>
              <a:t>Bina</a:t>
            </a:r>
            <a:r>
              <a:rPr lang="en-US" dirty="0"/>
              <a:t>, </a:t>
            </a:r>
            <a:r>
              <a:rPr lang="en-US" dirty="0" err="1"/>
              <a:t>entendimiento</a:t>
            </a:r>
            <a:r>
              <a:rPr lang="en-US" dirty="0"/>
              <a:t> o </a:t>
            </a:r>
            <a:r>
              <a:rPr lang="en-US" dirty="0" err="1"/>
              <a:t>intelecto</a:t>
            </a:r>
            <a:r>
              <a:rPr lang="en-US" dirty="0"/>
              <a:t> </a:t>
            </a:r>
            <a:r>
              <a:rPr lang="en-US" dirty="0" err="1"/>
              <a:t>evolutivo</a:t>
            </a:r>
            <a:r>
              <a:rPr lang="en-US" dirty="0"/>
              <a:t>;</a:t>
            </a:r>
          </a:p>
          <a:p>
            <a:r>
              <a:rPr lang="en-US" dirty="0"/>
              <a:t> y </a:t>
            </a:r>
            <a:r>
              <a:rPr lang="en-US" b="1" dirty="0" err="1"/>
              <a:t>Daat</a:t>
            </a:r>
            <a:r>
              <a:rPr lang="en-US" dirty="0"/>
              <a:t>, que es </a:t>
            </a:r>
            <a:r>
              <a:rPr lang="en-US" dirty="0" err="1"/>
              <a:t>conocimiento</a:t>
            </a:r>
            <a:r>
              <a:rPr lang="en-US" dirty="0"/>
              <a:t> o </a:t>
            </a:r>
            <a:r>
              <a:rPr lang="en-US" dirty="0" err="1"/>
              <a:t>conclusión</a:t>
            </a:r>
            <a:r>
              <a:rPr lang="en-US" dirty="0"/>
              <a:t>, </a:t>
            </a:r>
            <a:r>
              <a:rPr lang="en-US" dirty="0" err="1"/>
              <a:t>sintetizando</a:t>
            </a:r>
            <a:r>
              <a:rPr lang="en-US" dirty="0"/>
              <a:t> el </a:t>
            </a:r>
            <a:r>
              <a:rPr lang="en-US" dirty="0" err="1"/>
              <a:t>intelecto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249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ES" b="1" dirty="0" err="1"/>
              <a:t>Jojma</a:t>
            </a:r>
            <a:br>
              <a:rPr lang="es-ES" dirty="0"/>
            </a:br>
            <a:r>
              <a:rPr lang="en-US" dirty="0" err="1"/>
              <a:t>Jojmá</a:t>
            </a:r>
            <a:r>
              <a:rPr lang="en-US" dirty="0"/>
              <a:t> es el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creativo</a:t>
            </a:r>
            <a:r>
              <a:rPr lang="en-US" dirty="0"/>
              <a:t> y </a:t>
            </a:r>
            <a:r>
              <a:rPr lang="en-US" dirty="0" err="1"/>
              <a:t>generalmente</a:t>
            </a:r>
            <a:r>
              <a:rPr lang="en-US" dirty="0"/>
              <a:t> </a:t>
            </a:r>
            <a:r>
              <a:rPr lang="en-US" dirty="0" err="1"/>
              <a:t>impredecible</a:t>
            </a:r>
            <a:r>
              <a:rPr lang="en-US" dirty="0"/>
              <a:t> del alma que se </a:t>
            </a:r>
            <a:r>
              <a:rPr lang="en-US" dirty="0" err="1"/>
              <a:t>manifiesta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ideas </a:t>
            </a:r>
            <a:r>
              <a:rPr lang="en-US" dirty="0" err="1"/>
              <a:t>espontáneas</a:t>
            </a:r>
            <a:r>
              <a:rPr lang="en-US" dirty="0"/>
              <a:t> o </a:t>
            </a:r>
            <a:r>
              <a:rPr lang="en-US" dirty="0" err="1"/>
              <a:t>inspiración</a:t>
            </a:r>
            <a:r>
              <a:rPr lang="en-US" dirty="0"/>
              <a:t>: un </a:t>
            </a:r>
            <a:r>
              <a:rPr lang="en-US" dirty="0" err="1"/>
              <a:t>destello</a:t>
            </a:r>
            <a:r>
              <a:rPr lang="en-US" dirty="0"/>
              <a:t> </a:t>
            </a:r>
            <a:r>
              <a:rPr lang="en-US" dirty="0" err="1"/>
              <a:t>intuitivo</a:t>
            </a:r>
            <a:r>
              <a:rPr lang="en-US" dirty="0"/>
              <a:t> de </a:t>
            </a:r>
            <a:r>
              <a:rPr lang="en-US" dirty="0" err="1"/>
              <a:t>iluminación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que </a:t>
            </a:r>
            <a:r>
              <a:rPr lang="en-US" dirty="0" err="1"/>
              <a:t>aún</a:t>
            </a:r>
            <a:r>
              <a:rPr lang="en-US" dirty="0"/>
              <a:t> no ha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procesado</a:t>
            </a:r>
            <a:r>
              <a:rPr lang="en-US" dirty="0"/>
              <a:t> o </a:t>
            </a:r>
            <a:r>
              <a:rPr lang="en-US" dirty="0" err="1"/>
              <a:t>desarrollado</a:t>
            </a:r>
            <a:r>
              <a:rPr lang="en-US" dirty="0"/>
              <a:t> por el </a:t>
            </a:r>
            <a:r>
              <a:rPr lang="en-US" dirty="0" err="1"/>
              <a:t>poder</a:t>
            </a:r>
            <a:r>
              <a:rPr lang="en-US" dirty="0"/>
              <a:t> de </a:t>
            </a:r>
            <a:r>
              <a:rPr lang="en-US" dirty="0" err="1"/>
              <a:t>comprensión</a:t>
            </a:r>
            <a:r>
              <a:rPr lang="en-US" dirty="0"/>
              <a:t> de </a:t>
            </a:r>
            <a:r>
              <a:rPr lang="en-US" dirty="0" err="1"/>
              <a:t>bina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408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El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creativo</a:t>
            </a:r>
            <a:r>
              <a:rPr lang="en-US" dirty="0"/>
              <a:t> que </a:t>
            </a:r>
            <a:r>
              <a:rPr lang="en-US" dirty="0" err="1"/>
              <a:t>ilumina</a:t>
            </a:r>
            <a:r>
              <a:rPr lang="en-US" dirty="0"/>
              <a:t> </a:t>
            </a:r>
            <a:r>
              <a:rPr lang="en-US" dirty="0" err="1"/>
              <a:t>Jojma</a:t>
            </a:r>
            <a:r>
              <a:rPr lang="en-US" dirty="0"/>
              <a:t> </a:t>
            </a:r>
            <a:r>
              <a:rPr lang="en-US" dirty="0" err="1"/>
              <a:t>proviene</a:t>
            </a:r>
            <a:r>
              <a:rPr lang="en-US" dirty="0"/>
              <a:t> del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oculto</a:t>
            </a:r>
            <a:r>
              <a:rPr lang="en-US" dirty="0"/>
              <a:t> de </a:t>
            </a:r>
            <a:r>
              <a:rPr lang="en-US" dirty="0" err="1"/>
              <a:t>keter</a:t>
            </a:r>
            <a:r>
              <a:rPr lang="en-US" dirty="0"/>
              <a:t> - "y </a:t>
            </a:r>
            <a:r>
              <a:rPr lang="en-US" dirty="0" err="1"/>
              <a:t>Jojmá</a:t>
            </a:r>
            <a:r>
              <a:rPr lang="en-US" dirty="0"/>
              <a:t> emerge de la nada" (Job 28:12), es </a:t>
            </a:r>
            <a:r>
              <a:rPr lang="en-US" dirty="0" err="1"/>
              <a:t>decir</a:t>
            </a:r>
            <a:r>
              <a:rPr lang="en-US" dirty="0"/>
              <a:t>, del </a:t>
            </a:r>
            <a:r>
              <a:rPr lang="en-US" dirty="0" err="1"/>
              <a:t>keter</a:t>
            </a:r>
            <a:r>
              <a:rPr lang="en-US" dirty="0"/>
              <a:t> </a:t>
            </a:r>
            <a:r>
              <a:rPr lang="en-US" dirty="0" err="1"/>
              <a:t>oculto</a:t>
            </a:r>
            <a:r>
              <a:rPr lang="en-US" dirty="0"/>
              <a:t>. </a:t>
            </a:r>
          </a:p>
          <a:p>
            <a:r>
              <a:rPr lang="en-US" dirty="0"/>
              <a:t>La </a:t>
            </a:r>
            <a:r>
              <a:rPr lang="en-US" dirty="0" err="1"/>
              <a:t>razón</a:t>
            </a:r>
            <a:r>
              <a:rPr lang="en-US" dirty="0"/>
              <a:t> por la </a:t>
            </a:r>
            <a:r>
              <a:rPr lang="en-US" dirty="0" err="1"/>
              <a:t>cual</a:t>
            </a:r>
            <a:r>
              <a:rPr lang="en-US" dirty="0"/>
              <a:t> </a:t>
            </a:r>
            <a:r>
              <a:rPr lang="en-US" dirty="0" err="1"/>
              <a:t>Jojmá</a:t>
            </a:r>
            <a:r>
              <a:rPr lang="en-US" dirty="0"/>
              <a:t> es </a:t>
            </a:r>
            <a:r>
              <a:rPr lang="en-US" dirty="0" err="1"/>
              <a:t>capaz</a:t>
            </a:r>
            <a:r>
              <a:rPr lang="en-US" dirty="0"/>
              <a:t> de </a:t>
            </a:r>
            <a:r>
              <a:rPr lang="en-US" dirty="0" err="1"/>
              <a:t>actuar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r>
              <a:rPr lang="en-US" dirty="0" err="1"/>
              <a:t>receptáculo</a:t>
            </a:r>
            <a:r>
              <a:rPr lang="en-US" dirty="0"/>
              <a:t> para el </a:t>
            </a:r>
            <a:r>
              <a:rPr lang="en-US" dirty="0" err="1"/>
              <a:t>destello</a:t>
            </a:r>
            <a:r>
              <a:rPr lang="en-US" dirty="0"/>
              <a:t> de la </a:t>
            </a:r>
            <a:r>
              <a:rPr lang="en-US" dirty="0" err="1"/>
              <a:t>revelación</a:t>
            </a:r>
            <a:r>
              <a:rPr lang="en-US" dirty="0"/>
              <a:t> </a:t>
            </a:r>
            <a:r>
              <a:rPr lang="en-US" dirty="0" err="1"/>
              <a:t>divina</a:t>
            </a:r>
            <a:r>
              <a:rPr lang="en-US" dirty="0"/>
              <a:t> es que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esencia</a:t>
            </a:r>
            <a:r>
              <a:rPr lang="en-US" dirty="0"/>
              <a:t> </a:t>
            </a:r>
            <a:r>
              <a:rPr lang="en-US" dirty="0" err="1"/>
              <a:t>interna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la "nada".</a:t>
            </a:r>
          </a:p>
        </p:txBody>
      </p:sp>
    </p:spTree>
    <p:extLst>
      <p:ext uri="{BB962C8B-B14F-4D97-AF65-F5344CB8AC3E}">
        <p14:creationId xmlns:p14="http://schemas.microsoft.com/office/powerpoint/2010/main" val="3718141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Es </a:t>
            </a:r>
            <a:r>
              <a:rPr lang="en-US" dirty="0" err="1"/>
              <a:t>decir</a:t>
            </a:r>
            <a:r>
              <a:rPr lang="en-US" dirty="0"/>
              <a:t>, la </a:t>
            </a:r>
            <a:r>
              <a:rPr lang="en-US" dirty="0" err="1"/>
              <a:t>esencia</a:t>
            </a:r>
            <a:r>
              <a:rPr lang="en-US" dirty="0"/>
              <a:t> </a:t>
            </a:r>
            <a:r>
              <a:rPr lang="en-US" dirty="0" err="1"/>
              <a:t>interna</a:t>
            </a:r>
            <a:r>
              <a:rPr lang="en-US" dirty="0"/>
              <a:t> de </a:t>
            </a:r>
            <a:r>
              <a:rPr lang="en-US" dirty="0" err="1"/>
              <a:t>Jojmá</a:t>
            </a:r>
            <a:r>
              <a:rPr lang="en-US" dirty="0"/>
              <a:t> es la auto </a:t>
            </a:r>
            <a:r>
              <a:rPr lang="en-US" dirty="0" err="1"/>
              <a:t>anulación</a:t>
            </a:r>
            <a:r>
              <a:rPr lang="en-US" dirty="0"/>
              <a:t> (</a:t>
            </a:r>
            <a:r>
              <a:rPr lang="en-US" b="1" dirty="0" err="1"/>
              <a:t>bitul</a:t>
            </a:r>
            <a:r>
              <a:rPr lang="en-US" dirty="0"/>
              <a:t>).</a:t>
            </a:r>
          </a:p>
          <a:p>
            <a:r>
              <a:rPr lang="en-US" dirty="0" err="1"/>
              <a:t>Esta</a:t>
            </a:r>
            <a:r>
              <a:rPr lang="en-US" dirty="0"/>
              <a:t> es la </a:t>
            </a:r>
            <a:r>
              <a:rPr lang="en-US" dirty="0" err="1"/>
              <a:t>razón</a:t>
            </a:r>
            <a:r>
              <a:rPr lang="en-US" dirty="0"/>
              <a:t> por la </a:t>
            </a:r>
            <a:r>
              <a:rPr lang="en-US" dirty="0" err="1"/>
              <a:t>cual</a:t>
            </a:r>
            <a:r>
              <a:rPr lang="en-US" dirty="0"/>
              <a:t> el Zohar </a:t>
            </a:r>
            <a:r>
              <a:rPr lang="en-US" dirty="0" err="1"/>
              <a:t>caracteriza</a:t>
            </a:r>
            <a:r>
              <a:rPr lang="en-US" dirty="0"/>
              <a:t> la </a:t>
            </a:r>
            <a:r>
              <a:rPr lang="en-US" dirty="0" err="1"/>
              <a:t>naturaleza</a:t>
            </a:r>
            <a:r>
              <a:rPr lang="en-US" dirty="0"/>
              <a:t> de </a:t>
            </a:r>
            <a:r>
              <a:rPr lang="en-US" dirty="0" err="1"/>
              <a:t>Jojmá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 una de las </a:t>
            </a:r>
            <a:r>
              <a:rPr lang="en-US" dirty="0" err="1"/>
              <a:t>permutaciones</a:t>
            </a:r>
            <a:r>
              <a:rPr lang="en-US" dirty="0"/>
              <a:t> de la palabra </a:t>
            </a:r>
            <a:r>
              <a:rPr lang="en-US" dirty="0" err="1"/>
              <a:t>Jojmá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misma</a:t>
            </a:r>
            <a:r>
              <a:rPr lang="en-US" dirty="0"/>
              <a:t> - </a:t>
            </a:r>
            <a:r>
              <a:rPr lang="en-US" b="1" dirty="0" err="1"/>
              <a:t>koaj</a:t>
            </a:r>
            <a:r>
              <a:rPr lang="en-US" b="1" dirty="0"/>
              <a:t> ma </a:t>
            </a:r>
            <a:r>
              <a:rPr lang="en-US" dirty="0"/>
              <a:t>- el "</a:t>
            </a:r>
            <a:r>
              <a:rPr lang="en-US" dirty="0" err="1"/>
              <a:t>potencial</a:t>
            </a:r>
            <a:r>
              <a:rPr lang="en-US" dirty="0"/>
              <a:t> de ser '</a:t>
            </a:r>
            <a:r>
              <a:rPr lang="en-US" dirty="0" err="1"/>
              <a:t>qué</a:t>
            </a:r>
            <a:r>
              <a:rPr lang="en-US" dirty="0"/>
              <a:t>' (es </a:t>
            </a:r>
            <a:r>
              <a:rPr lang="en-US" dirty="0" err="1"/>
              <a:t>decir</a:t>
            </a:r>
            <a:r>
              <a:rPr lang="en-US" dirty="0"/>
              <a:t>, </a:t>
            </a:r>
            <a:r>
              <a:rPr lang="en-US" dirty="0" err="1"/>
              <a:t>indefinido</a:t>
            </a:r>
            <a:r>
              <a:rPr lang="en-US" dirty="0"/>
              <a:t> y por lo tanto </a:t>
            </a:r>
            <a:r>
              <a:rPr lang="en-US" dirty="0" err="1"/>
              <a:t>ilimitado</a:t>
            </a:r>
            <a:r>
              <a:rPr lang="en-US" dirty="0"/>
              <a:t>)". </a:t>
            </a:r>
          </a:p>
        </p:txBody>
      </p:sp>
    </p:spTree>
    <p:extLst>
      <p:ext uri="{BB962C8B-B14F-4D97-AF65-F5344CB8AC3E}">
        <p14:creationId xmlns:p14="http://schemas.microsoft.com/office/powerpoint/2010/main" val="250650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bitul</a:t>
            </a:r>
            <a:r>
              <a:rPr lang="en-US" dirty="0"/>
              <a:t>, una persona no </a:t>
            </a:r>
            <a:r>
              <a:rPr lang="en-US" dirty="0" err="1"/>
              <a:t>experimentará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propio</a:t>
            </a:r>
            <a:r>
              <a:rPr lang="en-US" dirty="0"/>
              <a:t> ser </a:t>
            </a:r>
            <a:r>
              <a:rPr lang="en-US" dirty="0" err="1"/>
              <a:t>como</a:t>
            </a:r>
            <a:r>
              <a:rPr lang="en-US" dirty="0"/>
              <a:t> una </a:t>
            </a:r>
            <a:r>
              <a:rPr lang="en-US" dirty="0" err="1"/>
              <a:t>creación</a:t>
            </a:r>
            <a:r>
              <a:rPr lang="en-US" dirty="0"/>
              <a:t> </a:t>
            </a:r>
            <a:r>
              <a:rPr lang="en-US" dirty="0" err="1"/>
              <a:t>independiente</a:t>
            </a:r>
            <a:r>
              <a:rPr lang="en-US" dirty="0"/>
              <a:t>. </a:t>
            </a:r>
          </a:p>
          <a:p>
            <a:r>
              <a:rPr lang="en-US" dirty="0"/>
              <a:t>Por el </a:t>
            </a:r>
            <a:r>
              <a:rPr lang="en-US" dirty="0" err="1"/>
              <a:t>contrario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conciencia</a:t>
            </a:r>
            <a:r>
              <a:rPr lang="en-US" dirty="0"/>
              <a:t> se </a:t>
            </a:r>
            <a:r>
              <a:rPr lang="en-US" dirty="0" err="1"/>
              <a:t>centra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omnipresencia</a:t>
            </a:r>
            <a:r>
              <a:rPr lang="en-US" dirty="0"/>
              <a:t> de Di-s.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796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b="1" dirty="0"/>
              <a:t>Bina</a:t>
            </a:r>
            <a:br>
              <a:rPr lang="en-US" b="1" dirty="0"/>
            </a:br>
            <a:r>
              <a:rPr lang="en-US" b="1" dirty="0" err="1"/>
              <a:t>Bina</a:t>
            </a:r>
            <a:r>
              <a:rPr lang="en-US" dirty="0"/>
              <a:t>, </a:t>
            </a:r>
            <a:r>
              <a:rPr lang="en-US" dirty="0" err="1"/>
              <a:t>generalmente</a:t>
            </a:r>
            <a:r>
              <a:rPr lang="en-US" dirty="0"/>
              <a:t> </a:t>
            </a:r>
            <a:r>
              <a:rPr lang="en-US" dirty="0" err="1"/>
              <a:t>traducida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"</a:t>
            </a:r>
            <a:r>
              <a:rPr lang="en-US" dirty="0" err="1"/>
              <a:t>comprensión</a:t>
            </a:r>
            <a:r>
              <a:rPr lang="en-US" dirty="0"/>
              <a:t>", es la </a:t>
            </a:r>
            <a:r>
              <a:rPr lang="en-US" dirty="0" err="1"/>
              <a:t>facultad</a:t>
            </a:r>
            <a:r>
              <a:rPr lang="en-US" dirty="0"/>
              <a:t> </a:t>
            </a:r>
            <a:r>
              <a:rPr lang="en-US" dirty="0" err="1"/>
              <a:t>cognitiva</a:t>
            </a:r>
            <a:r>
              <a:rPr lang="en-US" dirty="0"/>
              <a:t> que </a:t>
            </a:r>
            <a:r>
              <a:rPr lang="en-US" dirty="0" err="1"/>
              <a:t>desarrolla</a:t>
            </a:r>
            <a:r>
              <a:rPr lang="en-US" dirty="0"/>
              <a:t> y </a:t>
            </a:r>
            <a:r>
              <a:rPr lang="en-US" dirty="0" err="1"/>
              <a:t>articula</a:t>
            </a:r>
            <a:r>
              <a:rPr lang="en-US" dirty="0"/>
              <a:t> la </a:t>
            </a:r>
            <a:r>
              <a:rPr lang="en-US" dirty="0" err="1"/>
              <a:t>energía</a:t>
            </a:r>
            <a:r>
              <a:rPr lang="en-US" dirty="0"/>
              <a:t> seminal de </a:t>
            </a:r>
            <a:r>
              <a:rPr lang="en-US" dirty="0" err="1"/>
              <a:t>Jojmá</a:t>
            </a:r>
            <a:r>
              <a:rPr lang="en-US" dirty="0"/>
              <a:t> para que la </a:t>
            </a:r>
            <a:r>
              <a:rPr lang="en-US" dirty="0" err="1"/>
              <a:t>última</a:t>
            </a:r>
            <a:r>
              <a:rPr lang="en-US" dirty="0"/>
              <a:t> se </a:t>
            </a:r>
            <a:r>
              <a:rPr lang="en-US" dirty="0" err="1"/>
              <a:t>conozca</a:t>
            </a:r>
            <a:r>
              <a:rPr lang="en-US" dirty="0"/>
              <a:t>, de una </a:t>
            </a:r>
            <a:r>
              <a:rPr lang="en-US" dirty="0" err="1"/>
              <a:t>manera</a:t>
            </a:r>
            <a:r>
              <a:rPr lang="en-US" dirty="0"/>
              <a:t> conceptual </a:t>
            </a:r>
            <a:r>
              <a:rPr lang="en-US" dirty="0" err="1"/>
              <a:t>detallada</a:t>
            </a:r>
            <a:r>
              <a:rPr lang="en-US" dirty="0"/>
              <a:t>, a </a:t>
            </a:r>
            <a:r>
              <a:rPr lang="en-US" dirty="0" err="1"/>
              <a:t>través</a:t>
            </a:r>
            <a:r>
              <a:rPr lang="en-US" dirty="0"/>
              <a:t> de Bina.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30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Bina es </a:t>
            </a:r>
            <a:r>
              <a:rPr lang="en-US" dirty="0" err="1"/>
              <a:t>también</a:t>
            </a:r>
            <a:r>
              <a:rPr lang="en-US" dirty="0"/>
              <a:t> la </a:t>
            </a:r>
            <a:r>
              <a:rPr lang="en-US" dirty="0" err="1"/>
              <a:t>facultad</a:t>
            </a:r>
            <a:r>
              <a:rPr lang="en-US" dirty="0"/>
              <a:t> </a:t>
            </a:r>
            <a:r>
              <a:rPr lang="en-US" dirty="0" err="1"/>
              <a:t>inductiva</a:t>
            </a:r>
            <a:r>
              <a:rPr lang="en-US" dirty="0"/>
              <a:t> y </a:t>
            </a:r>
            <a:r>
              <a:rPr lang="en-US" dirty="0" err="1"/>
              <a:t>deductiva</a:t>
            </a:r>
            <a:r>
              <a:rPr lang="en-US" dirty="0"/>
              <a:t> de </a:t>
            </a:r>
            <a:r>
              <a:rPr lang="en-US" dirty="0" err="1"/>
              <a:t>entender</a:t>
            </a:r>
            <a:r>
              <a:rPr lang="en-US" dirty="0"/>
              <a:t> (o </a:t>
            </a:r>
            <a:r>
              <a:rPr lang="en-US" dirty="0" err="1"/>
              <a:t>deducir</a:t>
            </a:r>
            <a:r>
              <a:rPr lang="en-US" dirty="0"/>
              <a:t>) una </a:t>
            </a:r>
            <a:r>
              <a:rPr lang="en-US" dirty="0" err="1"/>
              <a:t>cosa</a:t>
            </a:r>
            <a:r>
              <a:rPr lang="en-US" dirty="0"/>
              <a:t> de </a:t>
            </a:r>
            <a:r>
              <a:rPr lang="en-US" dirty="0" err="1"/>
              <a:t>otra</a:t>
            </a:r>
            <a:r>
              <a:rPr lang="en-US" dirty="0"/>
              <a:t>, </a:t>
            </a:r>
            <a:r>
              <a:rPr lang="en-US" dirty="0" err="1"/>
              <a:t>expandiendo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el punto de </a:t>
            </a:r>
            <a:r>
              <a:rPr lang="en-US" dirty="0" err="1"/>
              <a:t>Jojmá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sistema</a:t>
            </a:r>
            <a:r>
              <a:rPr lang="en-US" dirty="0"/>
              <a:t> conceptual multidimensional. </a:t>
            </a:r>
          </a:p>
          <a:p>
            <a:r>
              <a:rPr lang="en-US" dirty="0"/>
              <a:t>Por lo tanto, el Zohar </a:t>
            </a:r>
            <a:r>
              <a:rPr lang="en-US" dirty="0" err="1"/>
              <a:t>simboliza</a:t>
            </a:r>
            <a:r>
              <a:rPr lang="en-US" dirty="0"/>
              <a:t> </a:t>
            </a:r>
            <a:r>
              <a:rPr lang="en-US" dirty="0" err="1"/>
              <a:t>Jojmá</a:t>
            </a:r>
            <a:r>
              <a:rPr lang="en-US" dirty="0"/>
              <a:t> y </a:t>
            </a:r>
            <a:r>
              <a:rPr lang="en-US" dirty="0" err="1"/>
              <a:t>Biná</a:t>
            </a:r>
            <a:r>
              <a:rPr lang="en-US" dirty="0"/>
              <a:t> y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relación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"el punto </a:t>
            </a:r>
            <a:r>
              <a:rPr lang="en-US" dirty="0" err="1"/>
              <a:t>excelso</a:t>
            </a:r>
            <a:r>
              <a:rPr lang="en-US" dirty="0"/>
              <a:t> (</a:t>
            </a:r>
            <a:r>
              <a:rPr lang="en-US" dirty="0" err="1"/>
              <a:t>Jojmá</a:t>
            </a:r>
            <a:r>
              <a:rPr lang="en-US" dirty="0"/>
              <a:t>) dentro de </a:t>
            </a:r>
            <a:r>
              <a:rPr lang="en-US" dirty="0" err="1"/>
              <a:t>su</a:t>
            </a:r>
            <a:r>
              <a:rPr lang="en-US" dirty="0"/>
              <a:t> palacio (</a:t>
            </a:r>
            <a:r>
              <a:rPr lang="en-US" dirty="0" err="1"/>
              <a:t>bina</a:t>
            </a:r>
            <a:r>
              <a:rPr lang="en-US" dirty="0"/>
              <a:t>)" </a:t>
            </a:r>
            <a:r>
              <a:rPr lang="en-US" sz="1600" dirty="0"/>
              <a:t>(Zohar 1, 6A).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4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Sin embargo, </a:t>
            </a:r>
            <a:r>
              <a:rPr lang="en-US" dirty="0" err="1"/>
              <a:t>bina</a:t>
            </a:r>
            <a:r>
              <a:rPr lang="en-US" dirty="0"/>
              <a:t> no es solo un </a:t>
            </a:r>
            <a:r>
              <a:rPr lang="en-US" dirty="0" err="1"/>
              <a:t>complemento</a:t>
            </a:r>
            <a:r>
              <a:rPr lang="en-US" dirty="0"/>
              <a:t> de </a:t>
            </a:r>
            <a:r>
              <a:rPr lang="en-US" dirty="0" err="1"/>
              <a:t>Jojmá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que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implica</a:t>
            </a:r>
            <a:r>
              <a:rPr lang="en-US" dirty="0"/>
              <a:t> la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intuir</a:t>
            </a:r>
            <a:r>
              <a:rPr lang="en-US" dirty="0"/>
              <a:t> una </a:t>
            </a:r>
            <a:r>
              <a:rPr lang="en-US" dirty="0" err="1"/>
              <a:t>realidad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inclusiva</a:t>
            </a:r>
            <a:r>
              <a:rPr lang="en-US" dirty="0"/>
              <a:t> que </a:t>
            </a:r>
            <a:r>
              <a:rPr lang="en-US" dirty="0" err="1"/>
              <a:t>codificada</a:t>
            </a:r>
            <a:r>
              <a:rPr lang="en-US" dirty="0"/>
              <a:t> dentro de la </a:t>
            </a:r>
            <a:r>
              <a:rPr lang="en-US" dirty="0" err="1"/>
              <a:t>Jojmá</a:t>
            </a:r>
            <a:r>
              <a:rPr lang="en-US" dirty="0"/>
              <a:t> </a:t>
            </a:r>
            <a:r>
              <a:rPr lang="en-US" dirty="0" err="1"/>
              <a:t>misma</a:t>
            </a:r>
            <a:r>
              <a:rPr lang="en-US" dirty="0"/>
              <a:t>.</a:t>
            </a:r>
          </a:p>
          <a:p>
            <a:r>
              <a:rPr lang="en-US" dirty="0"/>
              <a:t>Bina es </a:t>
            </a:r>
            <a:r>
              <a:rPr lang="en-US" dirty="0" err="1"/>
              <a:t>también</a:t>
            </a:r>
            <a:r>
              <a:rPr lang="en-US" dirty="0"/>
              <a:t> la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explicar</a:t>
            </a:r>
            <a:r>
              <a:rPr lang="en-US" dirty="0"/>
              <a:t> el </a:t>
            </a:r>
            <a:r>
              <a:rPr lang="en-US" dirty="0" err="1"/>
              <a:t>concepto</a:t>
            </a:r>
            <a:r>
              <a:rPr lang="en-US" dirty="0"/>
              <a:t> a </a:t>
            </a:r>
            <a:r>
              <a:rPr lang="en-US" dirty="0" err="1"/>
              <a:t>otra</a:t>
            </a:r>
            <a:r>
              <a:rPr lang="en-US" dirty="0"/>
              <a:t> persona, y </a:t>
            </a:r>
            <a:r>
              <a:rPr lang="en-US" dirty="0" err="1"/>
              <a:t>así</a:t>
            </a:r>
            <a:r>
              <a:rPr lang="en-US" dirty="0"/>
              <a:t> "</a:t>
            </a:r>
            <a:r>
              <a:rPr lang="en-US" dirty="0" err="1"/>
              <a:t>reproducirlo</a:t>
            </a:r>
            <a:r>
              <a:rPr lang="en-US" dirty="0"/>
              <a:t>".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903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, se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referencia</a:t>
            </a:r>
            <a:r>
              <a:rPr lang="en-US" dirty="0"/>
              <a:t> a </a:t>
            </a:r>
            <a:r>
              <a:rPr lang="en-US" dirty="0" err="1"/>
              <a:t>bina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"la </a:t>
            </a:r>
            <a:r>
              <a:rPr lang="en-US" dirty="0" err="1"/>
              <a:t>madre</a:t>
            </a:r>
            <a:r>
              <a:rPr lang="en-US" dirty="0"/>
              <a:t> de los </a:t>
            </a:r>
            <a:r>
              <a:rPr lang="en-US" dirty="0" err="1"/>
              <a:t>hijos</a:t>
            </a:r>
            <a:r>
              <a:rPr lang="en-US" dirty="0"/>
              <a:t>" (</a:t>
            </a:r>
            <a:r>
              <a:rPr lang="en-US" dirty="0" err="1"/>
              <a:t>Salmos</a:t>
            </a:r>
            <a:r>
              <a:rPr lang="en-US" dirty="0"/>
              <a:t> 113: 9).</a:t>
            </a:r>
          </a:p>
          <a:p>
            <a:r>
              <a:rPr lang="es-ES" dirty="0"/>
              <a:t>ʺEl que hace habitar en casa a la estéril (como) madre gozosa de (numerosos) hijos? ¡Aleluya! ʺ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83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CO" b="1" dirty="0" err="1"/>
              <a:t>Daat</a:t>
            </a:r>
            <a:br>
              <a:rPr lang="es-CO" b="1" dirty="0"/>
            </a:br>
            <a:r>
              <a:rPr lang="en-US" b="1" dirty="0" err="1"/>
              <a:t>Daat</a:t>
            </a:r>
            <a:r>
              <a:rPr lang="en-US" b="1" dirty="0"/>
              <a:t> (</a:t>
            </a:r>
            <a:r>
              <a:rPr lang="en-US" b="1" dirty="0" err="1"/>
              <a:t>conocimiento</a:t>
            </a:r>
            <a:r>
              <a:rPr lang="en-US" b="1" dirty="0"/>
              <a:t>) </a:t>
            </a:r>
            <a:r>
              <a:rPr lang="en-US" dirty="0"/>
              <a:t>es la </a:t>
            </a:r>
            <a:r>
              <a:rPr lang="en-US" dirty="0" err="1"/>
              <a:t>tercera</a:t>
            </a:r>
            <a:r>
              <a:rPr lang="en-US" dirty="0"/>
              <a:t> </a:t>
            </a:r>
            <a:r>
              <a:rPr lang="en-US" dirty="0" err="1"/>
              <a:t>facultad</a:t>
            </a:r>
            <a:r>
              <a:rPr lang="en-US" dirty="0"/>
              <a:t> del </a:t>
            </a:r>
            <a:r>
              <a:rPr lang="en-US" dirty="0" err="1"/>
              <a:t>intelecto</a:t>
            </a:r>
            <a:r>
              <a:rPr lang="en-US" dirty="0"/>
              <a:t>. </a:t>
            </a:r>
          </a:p>
          <a:p>
            <a:r>
              <a:rPr lang="en-US" dirty="0"/>
              <a:t>Es la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integrar</a:t>
            </a:r>
            <a:r>
              <a:rPr lang="en-US" dirty="0"/>
              <a:t> y </a:t>
            </a:r>
            <a:r>
              <a:rPr lang="en-US" dirty="0" err="1"/>
              <a:t>armonizar</a:t>
            </a:r>
            <a:r>
              <a:rPr lang="en-US" dirty="0"/>
              <a:t> puntos de vista o </a:t>
            </a:r>
            <a:r>
              <a:rPr lang="en-US" dirty="0" err="1"/>
              <a:t>estados</a:t>
            </a:r>
            <a:r>
              <a:rPr lang="en-US" dirty="0"/>
              <a:t> de ser </a:t>
            </a:r>
            <a:r>
              <a:rPr lang="en-US" dirty="0" err="1"/>
              <a:t>diametralmente</a:t>
            </a:r>
            <a:r>
              <a:rPr lang="en-US" dirty="0"/>
              <a:t> </a:t>
            </a:r>
            <a:r>
              <a:rPr lang="en-US" dirty="0" err="1"/>
              <a:t>opuestos</a:t>
            </a:r>
            <a:r>
              <a:rPr lang="en-US" dirty="0"/>
              <a:t>. </a:t>
            </a:r>
          </a:p>
          <a:p>
            <a:r>
              <a:rPr lang="en-US" dirty="0"/>
              <a:t>Como se </a:t>
            </a:r>
            <a:r>
              <a:rPr lang="en-US" dirty="0" err="1"/>
              <a:t>mencionó</a:t>
            </a:r>
            <a:r>
              <a:rPr lang="en-US" dirty="0"/>
              <a:t> </a:t>
            </a:r>
            <a:r>
              <a:rPr lang="en-US" dirty="0" err="1"/>
              <a:t>anteriormente</a:t>
            </a:r>
            <a:r>
              <a:rPr lang="en-US" dirty="0"/>
              <a:t>, </a:t>
            </a:r>
            <a:r>
              <a:rPr lang="en-US" dirty="0" err="1"/>
              <a:t>cuando</a:t>
            </a:r>
            <a:r>
              <a:rPr lang="en-US" dirty="0"/>
              <a:t> se </a:t>
            </a:r>
            <a:r>
              <a:rPr lang="en-US" dirty="0" err="1"/>
              <a:t>cuenta</a:t>
            </a:r>
            <a:r>
              <a:rPr lang="en-US" dirty="0"/>
              <a:t> el </a:t>
            </a:r>
            <a:r>
              <a:rPr lang="en-US" dirty="0" err="1"/>
              <a:t>keter</a:t>
            </a:r>
            <a:r>
              <a:rPr lang="en-US" dirty="0"/>
              <a:t>, </a:t>
            </a:r>
            <a:r>
              <a:rPr lang="en-US" dirty="0" err="1"/>
              <a:t>daat</a:t>
            </a:r>
            <a:r>
              <a:rPr lang="en-US" dirty="0"/>
              <a:t> no es, y </a:t>
            </a:r>
            <a:r>
              <a:rPr lang="en-US" dirty="0" err="1"/>
              <a:t>viceversa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303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 de los </a:t>
            </a:r>
            <a:r>
              <a:rPr lang="en-US" dirty="0" err="1"/>
              <a:t>poderes</a:t>
            </a:r>
            <a:r>
              <a:rPr lang="en-US" dirty="0"/>
              <a:t> del alma, </a:t>
            </a:r>
            <a:r>
              <a:rPr lang="en-US" dirty="0" err="1"/>
              <a:t>da'at</a:t>
            </a:r>
            <a:r>
              <a:rPr lang="en-US" dirty="0"/>
              <a:t> de </a:t>
            </a:r>
            <a:r>
              <a:rPr lang="en-US" dirty="0" err="1"/>
              <a:t>hecho</a:t>
            </a:r>
            <a:r>
              <a:rPr lang="en-US" dirty="0"/>
              <a:t> </a:t>
            </a:r>
            <a:r>
              <a:rPr lang="en-US" dirty="0" err="1"/>
              <a:t>juega</a:t>
            </a:r>
            <a:r>
              <a:rPr lang="en-US" dirty="0"/>
              <a:t> un </a:t>
            </a:r>
            <a:r>
              <a:rPr lang="en-US" dirty="0" err="1"/>
              <a:t>doble</a:t>
            </a:r>
            <a:r>
              <a:rPr lang="en-US" dirty="0"/>
              <a:t> </a:t>
            </a:r>
            <a:r>
              <a:rPr lang="en-US" dirty="0" err="1"/>
              <a:t>papel</a:t>
            </a:r>
            <a:r>
              <a:rPr lang="en-US" dirty="0"/>
              <a:t>: por un </a:t>
            </a:r>
            <a:r>
              <a:rPr lang="en-US" dirty="0" err="1"/>
              <a:t>lado</a:t>
            </a:r>
            <a:r>
              <a:rPr lang="en-US" dirty="0"/>
              <a:t>, </a:t>
            </a:r>
            <a:r>
              <a:rPr lang="en-US" dirty="0" err="1"/>
              <a:t>daat</a:t>
            </a:r>
            <a:r>
              <a:rPr lang="en-US" dirty="0"/>
              <a:t> es el </a:t>
            </a:r>
            <a:r>
              <a:rPr lang="en-US" dirty="0" err="1"/>
              <a:t>poder</a:t>
            </a:r>
            <a:r>
              <a:rPr lang="en-US" dirty="0"/>
              <a:t> que </a:t>
            </a:r>
            <a:r>
              <a:rPr lang="en-US" dirty="0" err="1"/>
              <a:t>une</a:t>
            </a:r>
            <a:r>
              <a:rPr lang="en-US" dirty="0"/>
              <a:t> los </a:t>
            </a:r>
            <a:r>
              <a:rPr lang="en-US" dirty="0" err="1"/>
              <a:t>poderes</a:t>
            </a:r>
            <a:r>
              <a:rPr lang="en-US" dirty="0"/>
              <a:t> de </a:t>
            </a:r>
            <a:r>
              <a:rPr lang="en-US" dirty="0" err="1"/>
              <a:t>Jojmá</a:t>
            </a:r>
            <a:r>
              <a:rPr lang="en-US" dirty="0"/>
              <a:t> y </a:t>
            </a:r>
            <a:r>
              <a:rPr lang="en-US" dirty="0" err="1"/>
              <a:t>Biná</a:t>
            </a:r>
            <a:r>
              <a:rPr lang="en-US" dirty="0"/>
              <a:t>. 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capacidad</a:t>
            </a:r>
            <a:r>
              <a:rPr lang="en-US" dirty="0"/>
              <a:t> se llama </a:t>
            </a:r>
            <a:r>
              <a:rPr lang="en-US" b="1" dirty="0" err="1"/>
              <a:t>da'at</a:t>
            </a:r>
            <a:r>
              <a:rPr lang="en-US" b="1" dirty="0"/>
              <a:t> </a:t>
            </a:r>
            <a:r>
              <a:rPr lang="en-US" b="1" dirty="0" err="1"/>
              <a:t>elyon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daat</a:t>
            </a:r>
            <a:r>
              <a:rPr lang="en-US" dirty="0"/>
              <a:t> superior), que </a:t>
            </a:r>
            <a:r>
              <a:rPr lang="en-US" dirty="0" err="1"/>
              <a:t>generalmente</a:t>
            </a:r>
            <a:r>
              <a:rPr lang="en-US" dirty="0"/>
              <a:t> </a:t>
            </a:r>
            <a:r>
              <a:rPr lang="en-US" dirty="0" err="1"/>
              <a:t>permanece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ocultamiento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2614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Como </a:t>
            </a:r>
            <a:r>
              <a:rPr lang="en-US" dirty="0" err="1"/>
              <a:t>tal</a:t>
            </a:r>
            <a:r>
              <a:rPr lang="en-US" dirty="0"/>
              <a:t>, se </a:t>
            </a:r>
            <a:r>
              <a:rPr lang="en-US" dirty="0" err="1"/>
              <a:t>identifica</a:t>
            </a:r>
            <a:r>
              <a:rPr lang="en-US" dirty="0"/>
              <a:t> con </a:t>
            </a:r>
            <a:r>
              <a:rPr lang="en-US" dirty="0" err="1"/>
              <a:t>keter</a:t>
            </a:r>
            <a:r>
              <a:rPr lang="en-US" dirty="0"/>
              <a:t>. </a:t>
            </a:r>
          </a:p>
          <a:p>
            <a:r>
              <a:rPr lang="en-US" dirty="0"/>
              <a:t>Por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lado</a:t>
            </a:r>
            <a:r>
              <a:rPr lang="en-US" dirty="0"/>
              <a:t>, </a:t>
            </a:r>
            <a:r>
              <a:rPr lang="en-US" dirty="0" err="1"/>
              <a:t>daat</a:t>
            </a:r>
            <a:r>
              <a:rPr lang="en-US" dirty="0"/>
              <a:t> </a:t>
            </a:r>
            <a:r>
              <a:rPr lang="en-US" dirty="0" err="1"/>
              <a:t>sirve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puente</a:t>
            </a:r>
            <a:r>
              <a:rPr lang="en-US" dirty="0"/>
              <a:t> entre los </a:t>
            </a:r>
            <a:r>
              <a:rPr lang="en-US" dirty="0" err="1"/>
              <a:t>dominios</a:t>
            </a:r>
            <a:r>
              <a:rPr lang="en-US" dirty="0"/>
              <a:t> </a:t>
            </a:r>
            <a:r>
              <a:rPr lang="en-US" dirty="0" err="1"/>
              <a:t>opuestos</a:t>
            </a:r>
            <a:r>
              <a:rPr lang="en-US" dirty="0"/>
              <a:t> del </a:t>
            </a:r>
            <a:r>
              <a:rPr lang="en-US" dirty="0" err="1"/>
              <a:t>intelecto</a:t>
            </a:r>
            <a:r>
              <a:rPr lang="en-US" dirty="0"/>
              <a:t> y los </a:t>
            </a:r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emocionales</a:t>
            </a:r>
            <a:r>
              <a:rPr lang="en-US" dirty="0"/>
              <a:t> del alma.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capacidad</a:t>
            </a:r>
            <a:r>
              <a:rPr lang="en-US" dirty="0"/>
              <a:t> se llama </a:t>
            </a:r>
            <a:r>
              <a:rPr lang="en-US" dirty="0" err="1"/>
              <a:t>daat</a:t>
            </a:r>
            <a:r>
              <a:rPr lang="en-US" dirty="0"/>
              <a:t> </a:t>
            </a:r>
            <a:r>
              <a:rPr lang="en-US" dirty="0" err="1"/>
              <a:t>tachton</a:t>
            </a:r>
            <a:r>
              <a:rPr lang="en-US" dirty="0"/>
              <a:t> (</a:t>
            </a:r>
            <a:r>
              <a:rPr lang="en-US" dirty="0" err="1"/>
              <a:t>daat</a:t>
            </a:r>
            <a:r>
              <a:rPr lang="en-US" dirty="0"/>
              <a:t> inferior). </a:t>
            </a:r>
          </a:p>
        </p:txBody>
      </p:sp>
    </p:spTree>
    <p:extLst>
      <p:ext uri="{BB962C8B-B14F-4D97-AF65-F5344CB8AC3E}">
        <p14:creationId xmlns:p14="http://schemas.microsoft.com/office/powerpoint/2010/main" val="1756748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 de los </a:t>
            </a:r>
            <a:r>
              <a:rPr lang="en-US" dirty="0" err="1"/>
              <a:t>poderes</a:t>
            </a:r>
            <a:r>
              <a:rPr lang="en-US" dirty="0"/>
              <a:t> del alma, </a:t>
            </a:r>
            <a:r>
              <a:rPr lang="en-US" dirty="0" err="1"/>
              <a:t>da'at</a:t>
            </a:r>
            <a:r>
              <a:rPr lang="en-US" dirty="0"/>
              <a:t> de </a:t>
            </a:r>
            <a:r>
              <a:rPr lang="en-US" dirty="0" err="1"/>
              <a:t>hecho</a:t>
            </a:r>
            <a:r>
              <a:rPr lang="en-US" dirty="0"/>
              <a:t> </a:t>
            </a:r>
            <a:r>
              <a:rPr lang="en-US" dirty="0" err="1"/>
              <a:t>juega</a:t>
            </a:r>
            <a:r>
              <a:rPr lang="en-US" dirty="0"/>
              <a:t> un </a:t>
            </a:r>
            <a:r>
              <a:rPr lang="en-US" dirty="0" err="1"/>
              <a:t>doble</a:t>
            </a:r>
            <a:r>
              <a:rPr lang="en-US" dirty="0"/>
              <a:t> </a:t>
            </a:r>
            <a:r>
              <a:rPr lang="en-US" dirty="0" err="1"/>
              <a:t>papel</a:t>
            </a:r>
            <a:r>
              <a:rPr lang="en-US" dirty="0"/>
              <a:t>: </a:t>
            </a:r>
          </a:p>
          <a:p>
            <a:r>
              <a:rPr lang="en-US" dirty="0"/>
              <a:t>Por un </a:t>
            </a:r>
            <a:r>
              <a:rPr lang="en-US" dirty="0" err="1"/>
              <a:t>lado</a:t>
            </a:r>
            <a:r>
              <a:rPr lang="en-US" dirty="0"/>
              <a:t>, </a:t>
            </a:r>
            <a:r>
              <a:rPr lang="en-US" dirty="0" err="1"/>
              <a:t>daat</a:t>
            </a:r>
            <a:r>
              <a:rPr lang="en-US" dirty="0"/>
              <a:t> es el </a:t>
            </a:r>
            <a:r>
              <a:rPr lang="en-US" dirty="0" err="1"/>
              <a:t>poder</a:t>
            </a:r>
            <a:r>
              <a:rPr lang="en-US" dirty="0"/>
              <a:t> que </a:t>
            </a:r>
            <a:r>
              <a:rPr lang="en-US" dirty="0" err="1"/>
              <a:t>une</a:t>
            </a:r>
            <a:r>
              <a:rPr lang="en-US" dirty="0"/>
              <a:t> los </a:t>
            </a:r>
            <a:r>
              <a:rPr lang="en-US" dirty="0" err="1"/>
              <a:t>poderes</a:t>
            </a:r>
            <a:r>
              <a:rPr lang="en-US" dirty="0"/>
              <a:t> de </a:t>
            </a:r>
            <a:r>
              <a:rPr lang="en-US" dirty="0" err="1"/>
              <a:t>Jojmá</a:t>
            </a:r>
            <a:r>
              <a:rPr lang="en-US" dirty="0"/>
              <a:t> y </a:t>
            </a:r>
            <a:r>
              <a:rPr lang="en-US" dirty="0" err="1"/>
              <a:t>Biná</a:t>
            </a:r>
            <a:r>
              <a:rPr lang="en-US" dirty="0"/>
              <a:t>. 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capacidad</a:t>
            </a:r>
            <a:r>
              <a:rPr lang="en-US" dirty="0"/>
              <a:t> se llama </a:t>
            </a:r>
            <a:r>
              <a:rPr lang="en-US" b="1" dirty="0" err="1"/>
              <a:t>da'at</a:t>
            </a:r>
            <a:r>
              <a:rPr lang="en-US" b="1" dirty="0"/>
              <a:t> </a:t>
            </a:r>
            <a:r>
              <a:rPr lang="en-US" b="1" dirty="0" err="1"/>
              <a:t>elyon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daat</a:t>
            </a:r>
            <a:r>
              <a:rPr lang="en-US" dirty="0"/>
              <a:t> superior), que </a:t>
            </a:r>
            <a:r>
              <a:rPr lang="en-US" dirty="0" err="1"/>
              <a:t>generalmente</a:t>
            </a:r>
            <a:r>
              <a:rPr lang="en-US" dirty="0"/>
              <a:t> </a:t>
            </a:r>
            <a:r>
              <a:rPr lang="en-US" dirty="0" err="1"/>
              <a:t>permanece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ocultamiento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1051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CO" dirty="0" err="1"/>
              <a:t>Daat</a:t>
            </a:r>
            <a:r>
              <a:rPr lang="es-CO" dirty="0"/>
              <a:t> no es simplemente otra etapa del intelecto; </a:t>
            </a:r>
            <a:r>
              <a:rPr lang="en-US" dirty="0"/>
              <a:t>le </a:t>
            </a:r>
            <a:r>
              <a:rPr lang="en-US" dirty="0" err="1"/>
              <a:t>permite</a:t>
            </a:r>
            <a:r>
              <a:rPr lang="en-US" dirty="0"/>
              <a:t> a </a:t>
            </a:r>
            <a:r>
              <a:rPr lang="en-US" dirty="0" err="1"/>
              <a:t>uno</a:t>
            </a:r>
            <a:r>
              <a:rPr lang="en-US" dirty="0"/>
              <a:t> </a:t>
            </a:r>
            <a:r>
              <a:rPr lang="en-US" dirty="0" err="1"/>
              <a:t>convertir</a:t>
            </a:r>
            <a:r>
              <a:rPr lang="en-US" dirty="0"/>
              <a:t> la </a:t>
            </a:r>
            <a:r>
              <a:rPr lang="en-US" dirty="0" err="1"/>
              <a:t>comprensión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vitalidad</a:t>
            </a:r>
            <a:r>
              <a:rPr lang="en-US" dirty="0"/>
              <a:t> y la </a:t>
            </a:r>
            <a:r>
              <a:rPr lang="en-US" dirty="0" err="1"/>
              <a:t>inspiración</a:t>
            </a:r>
            <a:r>
              <a:rPr lang="en-US" dirty="0"/>
              <a:t> de las </a:t>
            </a:r>
            <a:r>
              <a:rPr lang="en-US" dirty="0" err="1"/>
              <a:t>emociones</a:t>
            </a:r>
            <a:r>
              <a:rPr lang="en-US" dirty="0"/>
              <a:t> y </a:t>
            </a:r>
            <a:r>
              <a:rPr lang="en-US" dirty="0" err="1"/>
              <a:t>acciones</a:t>
            </a:r>
            <a:r>
              <a:rPr lang="en-US" dirty="0"/>
              <a:t>. 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, el Zohar se </a:t>
            </a:r>
            <a:r>
              <a:rPr lang="en-US" dirty="0" err="1"/>
              <a:t>refiere</a:t>
            </a:r>
            <a:r>
              <a:rPr lang="en-US" dirty="0"/>
              <a:t> a </a:t>
            </a:r>
            <a:r>
              <a:rPr lang="en-US" dirty="0" err="1"/>
              <a:t>daat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"la clave de las seis [</a:t>
            </a:r>
            <a:r>
              <a:rPr lang="en-US" dirty="0" err="1"/>
              <a:t>emociones</a:t>
            </a:r>
            <a:r>
              <a:rPr lang="en-US" dirty="0"/>
              <a:t>]" (Zohar 3, 22a).</a:t>
            </a:r>
          </a:p>
        </p:txBody>
      </p:sp>
    </p:spTree>
    <p:extLst>
      <p:ext uri="{BB962C8B-B14F-4D97-AF65-F5344CB8AC3E}">
        <p14:creationId xmlns:p14="http://schemas.microsoft.com/office/powerpoint/2010/main" val="4216057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/>
              <a:t>Por lo tanto, una persona que </a:t>
            </a:r>
            <a:r>
              <a:rPr lang="en-US" dirty="0" err="1"/>
              <a:t>posee</a:t>
            </a:r>
            <a:r>
              <a:rPr lang="en-US" dirty="0"/>
              <a:t> </a:t>
            </a:r>
            <a:r>
              <a:rPr lang="en-US" dirty="0" err="1"/>
              <a:t>daat</a:t>
            </a:r>
            <a:r>
              <a:rPr lang="en-US" dirty="0"/>
              <a:t> </a:t>
            </a:r>
            <a:r>
              <a:rPr lang="en-US" dirty="0" err="1"/>
              <a:t>tendrá</a:t>
            </a:r>
            <a:r>
              <a:rPr lang="en-US" dirty="0"/>
              <a:t> un </a:t>
            </a:r>
            <a:r>
              <a:rPr lang="en-US" dirty="0" err="1"/>
              <a:t>comportamiento</a:t>
            </a:r>
            <a:r>
              <a:rPr lang="en-US" dirty="0"/>
              <a:t> </a:t>
            </a:r>
            <a:r>
              <a:rPr lang="en-US" dirty="0" err="1"/>
              <a:t>racional</a:t>
            </a:r>
            <a:r>
              <a:rPr lang="en-US" dirty="0"/>
              <a:t> y maduro, </a:t>
            </a:r>
            <a:r>
              <a:rPr lang="en-US" dirty="0" err="1"/>
              <a:t>mientras</a:t>
            </a:r>
            <a:r>
              <a:rPr lang="en-US" dirty="0"/>
              <a:t> que </a:t>
            </a:r>
            <a:r>
              <a:rPr lang="en-US" dirty="0" err="1"/>
              <a:t>aquel</a:t>
            </a:r>
            <a:r>
              <a:rPr lang="en-US" dirty="0"/>
              <a:t> que </a:t>
            </a:r>
            <a:r>
              <a:rPr lang="en-US" dirty="0" err="1"/>
              <a:t>carece</a:t>
            </a:r>
            <a:r>
              <a:rPr lang="en-US" dirty="0"/>
              <a:t> de </a:t>
            </a:r>
            <a:r>
              <a:rPr lang="en-US" dirty="0" err="1"/>
              <a:t>daat</a:t>
            </a:r>
            <a:r>
              <a:rPr lang="en-US" dirty="0"/>
              <a:t> es </a:t>
            </a:r>
            <a:r>
              <a:rPr lang="en-US" dirty="0" err="1"/>
              <a:t>emocionalmente</a:t>
            </a:r>
            <a:r>
              <a:rPr lang="en-US" dirty="0"/>
              <a:t> </a:t>
            </a:r>
            <a:r>
              <a:rPr lang="en-US" dirty="0" err="1"/>
              <a:t>inmaduro</a:t>
            </a:r>
            <a:r>
              <a:rPr lang="en-US" dirty="0"/>
              <a:t> y </a:t>
            </a:r>
            <a:r>
              <a:rPr lang="en-US" dirty="0" err="1"/>
              <a:t>probablemente</a:t>
            </a:r>
            <a:r>
              <a:rPr lang="en-US" dirty="0"/>
              <a:t> </a:t>
            </a:r>
            <a:r>
              <a:rPr lang="en-US" dirty="0" err="1"/>
              <a:t>estará</a:t>
            </a:r>
            <a:r>
              <a:rPr lang="en-US" dirty="0"/>
              <a:t> </a:t>
            </a:r>
            <a:r>
              <a:rPr lang="en-US" dirty="0" err="1"/>
              <a:t>plagado</a:t>
            </a:r>
            <a:r>
              <a:rPr lang="en-US" dirty="0"/>
              <a:t> de </a:t>
            </a:r>
            <a:r>
              <a:rPr lang="en-US" dirty="0" err="1"/>
              <a:t>conflictos</a:t>
            </a:r>
            <a:r>
              <a:rPr lang="en-US" dirty="0"/>
              <a:t> </a:t>
            </a:r>
            <a:r>
              <a:rPr lang="en-US" dirty="0" err="1"/>
              <a:t>emocionales</a:t>
            </a:r>
            <a:r>
              <a:rPr lang="en-US" dirty="0"/>
              <a:t> </a:t>
            </a:r>
            <a:r>
              <a:rPr lang="en-US" dirty="0" err="1"/>
              <a:t>internos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6967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ES" b="1" dirty="0" err="1"/>
              <a:t>Jesed</a:t>
            </a:r>
            <a:br>
              <a:rPr lang="en-US" b="1" dirty="0"/>
            </a:br>
            <a:r>
              <a:rPr lang="en-US" b="1" dirty="0" err="1"/>
              <a:t>Jesed</a:t>
            </a:r>
            <a:r>
              <a:rPr lang="en-US" b="1" dirty="0"/>
              <a:t> (</a:t>
            </a:r>
            <a:r>
              <a:rPr lang="en-US" b="1" dirty="0" err="1"/>
              <a:t>amor</a:t>
            </a:r>
            <a:r>
              <a:rPr lang="en-US" b="1" dirty="0"/>
              <a:t>, </a:t>
            </a:r>
            <a:r>
              <a:rPr lang="en-US" b="1" dirty="0" err="1"/>
              <a:t>bondad</a:t>
            </a:r>
            <a:r>
              <a:rPr lang="en-US" b="1" dirty="0"/>
              <a:t>) </a:t>
            </a:r>
            <a:r>
              <a:rPr lang="en-US" dirty="0"/>
              <a:t>es el primer </a:t>
            </a:r>
            <a:r>
              <a:rPr lang="en-US" dirty="0" err="1"/>
              <a:t>atributo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/>
              <a:t> del alma. </a:t>
            </a:r>
          </a:p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fuerza</a:t>
            </a:r>
            <a:r>
              <a:rPr lang="en-US" dirty="0"/>
              <a:t> </a:t>
            </a:r>
            <a:r>
              <a:rPr lang="en-US" dirty="0" err="1"/>
              <a:t>motivadora</a:t>
            </a:r>
            <a:r>
              <a:rPr lang="en-US" dirty="0"/>
              <a:t> es </a:t>
            </a:r>
            <a:r>
              <a:rPr lang="en-US" dirty="0" err="1"/>
              <a:t>amor</a:t>
            </a:r>
            <a:r>
              <a:rPr lang="en-US" dirty="0"/>
              <a:t> y </a:t>
            </a:r>
            <a:r>
              <a:rPr lang="en-US" dirty="0" err="1"/>
              <a:t>benevolencia</a:t>
            </a:r>
            <a:r>
              <a:rPr lang="en-US" dirty="0"/>
              <a:t>. </a:t>
            </a:r>
          </a:p>
          <a:p>
            <a:r>
              <a:rPr lang="en-US" dirty="0" err="1"/>
              <a:t>Jesed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a </a:t>
            </a:r>
            <a:r>
              <a:rPr lang="en-US" dirty="0" err="1"/>
              <a:t>veces</a:t>
            </a:r>
            <a:r>
              <a:rPr lang="en-US" dirty="0"/>
              <a:t> se llama </a:t>
            </a:r>
            <a:r>
              <a:rPr lang="en-US" dirty="0" err="1"/>
              <a:t>gedula</a:t>
            </a:r>
            <a:r>
              <a:rPr lang="en-US" dirty="0"/>
              <a:t> (</a:t>
            </a:r>
            <a:r>
              <a:rPr lang="en-US" dirty="0" err="1"/>
              <a:t>grande</a:t>
            </a:r>
            <a:r>
              <a:rPr lang="en-US" dirty="0"/>
              <a:t>),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nutre</a:t>
            </a:r>
            <a:r>
              <a:rPr lang="en-US" dirty="0"/>
              <a:t> los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 del alma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pleno</a:t>
            </a:r>
            <a:r>
              <a:rPr lang="en-US" dirty="0"/>
              <a:t> </a:t>
            </a:r>
            <a:r>
              <a:rPr lang="en-US" dirty="0" err="1"/>
              <a:t>desarrollo</a:t>
            </a:r>
            <a:r>
              <a:rPr lang="en-US" dirty="0"/>
              <a:t> y </a:t>
            </a:r>
            <a:r>
              <a:rPr lang="en-US" dirty="0" err="1"/>
              <a:t>madurez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0824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sz="3000" dirty="0"/>
              <a:t>Por lo tanto, el Zohar se </a:t>
            </a:r>
            <a:r>
              <a:rPr lang="en-US" sz="3000" dirty="0" err="1"/>
              <a:t>refiere</a:t>
            </a:r>
            <a:r>
              <a:rPr lang="en-US" sz="3000" dirty="0"/>
              <a:t> a </a:t>
            </a:r>
            <a:r>
              <a:rPr lang="en-US" sz="3000" dirty="0" err="1"/>
              <a:t>él</a:t>
            </a:r>
            <a:r>
              <a:rPr lang="en-US" sz="3000" dirty="0"/>
              <a:t> </a:t>
            </a:r>
            <a:r>
              <a:rPr lang="en-US" sz="3000" dirty="0" err="1"/>
              <a:t>como</a:t>
            </a:r>
            <a:r>
              <a:rPr lang="en-US" sz="3000" dirty="0"/>
              <a:t> "el primer </a:t>
            </a:r>
            <a:r>
              <a:rPr lang="en-US" sz="3000" dirty="0" err="1"/>
              <a:t>día</a:t>
            </a:r>
            <a:r>
              <a:rPr lang="en-US" sz="3000" dirty="0"/>
              <a:t> [es </a:t>
            </a:r>
            <a:r>
              <a:rPr lang="en-US" sz="3000" dirty="0" err="1"/>
              <a:t>decir</a:t>
            </a:r>
            <a:r>
              <a:rPr lang="en-US" sz="3000" dirty="0"/>
              <a:t>, el primer </a:t>
            </a:r>
            <a:r>
              <a:rPr lang="en-US" sz="3000" dirty="0" err="1"/>
              <a:t>atributo</a:t>
            </a:r>
            <a:r>
              <a:rPr lang="en-US" sz="3000" dirty="0"/>
              <a:t>] que </a:t>
            </a:r>
            <a:r>
              <a:rPr lang="en-US" sz="3000" dirty="0" err="1"/>
              <a:t>acompaña</a:t>
            </a:r>
            <a:r>
              <a:rPr lang="en-US" sz="3000" dirty="0"/>
              <a:t> a </a:t>
            </a:r>
            <a:r>
              <a:rPr lang="en-US" sz="3000" dirty="0" err="1"/>
              <a:t>todos</a:t>
            </a:r>
            <a:r>
              <a:rPr lang="en-US" sz="3000" dirty="0"/>
              <a:t> los </a:t>
            </a:r>
            <a:r>
              <a:rPr lang="en-US" sz="3000" dirty="0" err="1"/>
              <a:t>otros</a:t>
            </a:r>
            <a:r>
              <a:rPr lang="en-US" sz="3000" dirty="0"/>
              <a:t> </a:t>
            </a:r>
            <a:r>
              <a:rPr lang="en-US" sz="3000" dirty="0" err="1"/>
              <a:t>días</a:t>
            </a:r>
            <a:r>
              <a:rPr lang="en-US" sz="3000" dirty="0"/>
              <a:t> [de la </a:t>
            </a:r>
            <a:r>
              <a:rPr lang="en-US" sz="3000" dirty="0" err="1"/>
              <a:t>Creación</a:t>
            </a:r>
            <a:r>
              <a:rPr lang="en-US" sz="3000" dirty="0"/>
              <a:t>]" (Zohar 1, 46a).</a:t>
            </a:r>
          </a:p>
          <a:p>
            <a:r>
              <a:rPr lang="en-US" sz="3000" dirty="0"/>
              <a:t>De los </a:t>
            </a:r>
            <a:r>
              <a:rPr lang="en-US" sz="3000" dirty="0" err="1"/>
              <a:t>tres</a:t>
            </a:r>
            <a:r>
              <a:rPr lang="en-US" sz="3000" dirty="0"/>
              <a:t> </a:t>
            </a:r>
            <a:r>
              <a:rPr lang="en-US" sz="3000" dirty="0" err="1"/>
              <a:t>patriarcas</a:t>
            </a:r>
            <a:r>
              <a:rPr lang="en-US" sz="3000" dirty="0"/>
              <a:t>, Abraham </a:t>
            </a:r>
            <a:r>
              <a:rPr lang="en-US" sz="3000" dirty="0" err="1"/>
              <a:t>encarnaba</a:t>
            </a:r>
            <a:r>
              <a:rPr lang="en-US" sz="3000" dirty="0"/>
              <a:t> la </a:t>
            </a:r>
            <a:r>
              <a:rPr lang="en-US" sz="3000" dirty="0" err="1"/>
              <a:t>cualidad</a:t>
            </a:r>
            <a:r>
              <a:rPr lang="en-US" sz="3000" dirty="0"/>
              <a:t> de </a:t>
            </a:r>
            <a:r>
              <a:rPr lang="en-US" sz="3000" dirty="0" err="1"/>
              <a:t>jesed</a:t>
            </a:r>
            <a:r>
              <a:rPr lang="en-US" sz="3000" dirty="0"/>
              <a:t>, </a:t>
            </a:r>
            <a:r>
              <a:rPr lang="en-US" sz="3000" dirty="0" err="1"/>
              <a:t>como</a:t>
            </a:r>
            <a:r>
              <a:rPr lang="en-US" sz="3000" dirty="0"/>
              <a:t> dice el </a:t>
            </a:r>
            <a:r>
              <a:rPr lang="en-US" sz="3000" dirty="0" err="1"/>
              <a:t>versículo</a:t>
            </a:r>
            <a:r>
              <a:rPr lang="en-US" sz="3000" dirty="0"/>
              <a:t>: "Dad ... </a:t>
            </a:r>
            <a:r>
              <a:rPr lang="en-US" sz="3000" dirty="0" err="1"/>
              <a:t>sacrificados</a:t>
            </a:r>
            <a:r>
              <a:rPr lang="en-US" sz="3000" dirty="0"/>
              <a:t> a Abraham". (</a:t>
            </a:r>
            <a:r>
              <a:rPr lang="en-US" sz="3000" dirty="0" err="1"/>
              <a:t>Miqueas</a:t>
            </a:r>
            <a:r>
              <a:rPr lang="en-US" sz="3000" dirty="0"/>
              <a:t> 7:20) </a:t>
            </a:r>
            <a:r>
              <a:rPr lang="en-US" sz="3000" dirty="0" err="1"/>
              <a:t>También</a:t>
            </a:r>
            <a:r>
              <a:rPr lang="en-US" sz="3000" dirty="0"/>
              <a:t> se lo </a:t>
            </a:r>
            <a:r>
              <a:rPr lang="en-US" sz="3000" dirty="0" err="1"/>
              <a:t>conoce</a:t>
            </a:r>
            <a:r>
              <a:rPr lang="en-US" sz="3000" dirty="0"/>
              <a:t> </a:t>
            </a:r>
            <a:r>
              <a:rPr lang="en-US" sz="3000" dirty="0" err="1"/>
              <a:t>como</a:t>
            </a:r>
            <a:r>
              <a:rPr lang="en-US" sz="3000" dirty="0"/>
              <a:t> "Abraham, mi </a:t>
            </a:r>
            <a:r>
              <a:rPr lang="en-US" sz="3000" dirty="0" err="1"/>
              <a:t>amado</a:t>
            </a:r>
            <a:r>
              <a:rPr lang="en-US" sz="3000" dirty="0"/>
              <a:t>". (</a:t>
            </a:r>
            <a:r>
              <a:rPr lang="en-US" sz="3000" dirty="0" err="1"/>
              <a:t>Isaías</a:t>
            </a:r>
            <a:r>
              <a:rPr lang="en-US" sz="3000" dirty="0"/>
              <a:t> 41: 8)</a:t>
            </a:r>
          </a:p>
        </p:txBody>
      </p:sp>
    </p:spTree>
    <p:extLst>
      <p:ext uri="{BB962C8B-B14F-4D97-AF65-F5344CB8AC3E}">
        <p14:creationId xmlns:p14="http://schemas.microsoft.com/office/powerpoint/2010/main" val="3510836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s-CO" b="1" dirty="0" err="1"/>
              <a:t>Gevura</a:t>
            </a:r>
            <a:br>
              <a:rPr lang="es-CO" b="1" dirty="0"/>
            </a:br>
            <a:r>
              <a:rPr lang="en-US" b="1" dirty="0" err="1"/>
              <a:t>Gevura</a:t>
            </a:r>
            <a:r>
              <a:rPr lang="en-US" b="1" dirty="0"/>
              <a:t> (</a:t>
            </a:r>
            <a:r>
              <a:rPr lang="en-US" b="1" dirty="0" err="1"/>
              <a:t>fortaleza</a:t>
            </a:r>
            <a:r>
              <a:rPr lang="en-US" b="1" dirty="0"/>
              <a:t>, </a:t>
            </a:r>
            <a:r>
              <a:rPr lang="en-US" b="1" dirty="0" err="1"/>
              <a:t>poder</a:t>
            </a:r>
            <a:r>
              <a:rPr lang="en-US" b="1" dirty="0"/>
              <a:t> </a:t>
            </a:r>
            <a:r>
              <a:rPr lang="en-US" b="1" dirty="0" err="1"/>
              <a:t>restrictivo</a:t>
            </a:r>
            <a:r>
              <a:rPr lang="en-US" b="1" dirty="0"/>
              <a:t>), </a:t>
            </a:r>
            <a:r>
              <a:rPr lang="en-US" dirty="0" err="1"/>
              <a:t>asociado</a:t>
            </a:r>
            <a:r>
              <a:rPr lang="en-US" dirty="0"/>
              <a:t> con la </a:t>
            </a:r>
            <a:r>
              <a:rPr lang="en-US" dirty="0" err="1"/>
              <a:t>fuerza</a:t>
            </a:r>
            <a:r>
              <a:rPr lang="en-US" dirty="0"/>
              <a:t> de din (</a:t>
            </a:r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divino</a:t>
            </a:r>
            <a:r>
              <a:rPr lang="en-US" dirty="0"/>
              <a:t> </a:t>
            </a:r>
            <a:r>
              <a:rPr lang="en-US" dirty="0" err="1"/>
              <a:t>severo</a:t>
            </a:r>
            <a:r>
              <a:rPr lang="en-US" dirty="0"/>
              <a:t>) </a:t>
            </a:r>
            <a:r>
              <a:rPr lang="en-US" dirty="0" err="1"/>
              <a:t>restringe</a:t>
            </a:r>
            <a:r>
              <a:rPr lang="en-US" dirty="0"/>
              <a:t> la </a:t>
            </a:r>
            <a:r>
              <a:rPr lang="en-US" dirty="0" err="1"/>
              <a:t>expansividad</a:t>
            </a:r>
            <a:r>
              <a:rPr lang="en-US" dirty="0"/>
              <a:t> </a:t>
            </a:r>
            <a:r>
              <a:rPr lang="en-US" dirty="0" err="1"/>
              <a:t>benevolente</a:t>
            </a:r>
            <a:r>
              <a:rPr lang="en-US" dirty="0"/>
              <a:t> de </a:t>
            </a:r>
            <a:r>
              <a:rPr lang="en-US" dirty="0" err="1"/>
              <a:t>jesed</a:t>
            </a:r>
            <a:r>
              <a:rPr lang="en-US" dirty="0"/>
              <a:t>. </a:t>
            </a:r>
          </a:p>
          <a:p>
            <a:r>
              <a:rPr lang="en-US" dirty="0"/>
              <a:t>Como un </a:t>
            </a:r>
            <a:r>
              <a:rPr lang="en-US" dirty="0" err="1"/>
              <a:t>poder</a:t>
            </a:r>
            <a:r>
              <a:rPr lang="en-US" dirty="0"/>
              <a:t> del alma, </a:t>
            </a:r>
            <a:r>
              <a:rPr lang="en-US" dirty="0" err="1"/>
              <a:t>representa</a:t>
            </a:r>
            <a:r>
              <a:rPr lang="en-US" dirty="0"/>
              <a:t> el </a:t>
            </a:r>
            <a:r>
              <a:rPr lang="en-US" dirty="0" err="1"/>
              <a:t>atributo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/>
              <a:t> de </a:t>
            </a:r>
            <a:r>
              <a:rPr lang="en-US" dirty="0" err="1"/>
              <a:t>asombro</a:t>
            </a:r>
            <a:r>
              <a:rPr lang="en-US" dirty="0"/>
              <a:t> o </a:t>
            </a:r>
            <a:r>
              <a:rPr lang="en-US" dirty="0" err="1"/>
              <a:t>miedo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3964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Mientras</a:t>
            </a:r>
            <a:r>
              <a:rPr lang="en-US" dirty="0"/>
              <a:t> que </a:t>
            </a:r>
            <a:r>
              <a:rPr lang="en-US" dirty="0" err="1"/>
              <a:t>Jesed</a:t>
            </a:r>
            <a:r>
              <a:rPr lang="en-US" dirty="0"/>
              <a:t> dicta que </a:t>
            </a:r>
            <a:r>
              <a:rPr lang="en-US" dirty="0" err="1"/>
              <a:t>uno</a:t>
            </a:r>
            <a:r>
              <a:rPr lang="en-US" dirty="0"/>
              <a:t> da </a:t>
            </a:r>
            <a:r>
              <a:rPr lang="en-US" dirty="0" err="1"/>
              <a:t>generosamente</a:t>
            </a:r>
            <a:r>
              <a:rPr lang="en-US" dirty="0"/>
              <a:t> e </a:t>
            </a:r>
            <a:r>
              <a:rPr lang="en-US" dirty="0" err="1"/>
              <a:t>incondicionalmente</a:t>
            </a:r>
            <a:r>
              <a:rPr lang="en-US" dirty="0"/>
              <a:t>, sin </a:t>
            </a:r>
            <a:r>
              <a:rPr lang="en-US" dirty="0" err="1"/>
              <a:t>preocuparse</a:t>
            </a:r>
            <a:r>
              <a:rPr lang="en-US" dirty="0"/>
              <a:t> por la </a:t>
            </a:r>
            <a:r>
              <a:rPr lang="en-US" dirty="0" err="1"/>
              <a:t>dignidad</a:t>
            </a:r>
            <a:r>
              <a:rPr lang="en-US" dirty="0"/>
              <a:t> del </a:t>
            </a:r>
            <a:r>
              <a:rPr lang="en-US" dirty="0" err="1"/>
              <a:t>destinatario</a:t>
            </a:r>
            <a:r>
              <a:rPr lang="en-US" dirty="0"/>
              <a:t> </a:t>
            </a:r>
            <a:r>
              <a:rPr lang="en-US" dirty="0" err="1"/>
              <a:t>deseado</a:t>
            </a:r>
            <a:r>
              <a:rPr lang="en-US" dirty="0"/>
              <a:t> para </a:t>
            </a:r>
            <a:r>
              <a:rPr lang="en-US" dirty="0" err="1"/>
              <a:t>recibir</a:t>
            </a:r>
            <a:r>
              <a:rPr lang="en-US" dirty="0"/>
              <a:t>, </a:t>
            </a:r>
            <a:r>
              <a:rPr lang="en-US" dirty="0" err="1"/>
              <a:t>gevura</a:t>
            </a:r>
            <a:r>
              <a:rPr lang="en-US" dirty="0"/>
              <a:t> argumenta </a:t>
            </a:r>
            <a:r>
              <a:rPr lang="en-US" dirty="0" err="1"/>
              <a:t>en</a:t>
            </a:r>
            <a:r>
              <a:rPr lang="en-US" dirty="0"/>
              <a:t> contra de </a:t>
            </a:r>
            <a:r>
              <a:rPr lang="en-US" dirty="0" err="1"/>
              <a:t>hacerlo</a:t>
            </a:r>
            <a:r>
              <a:rPr lang="en-US" dirty="0"/>
              <a:t>, por </a:t>
            </a:r>
            <a:r>
              <a:rPr lang="en-US" dirty="0" err="1"/>
              <a:t>temor</a:t>
            </a:r>
            <a:r>
              <a:rPr lang="en-US" dirty="0"/>
              <a:t> a que el </a:t>
            </a:r>
            <a:r>
              <a:rPr lang="en-US" dirty="0" err="1"/>
              <a:t>destinatario</a:t>
            </a:r>
            <a:r>
              <a:rPr lang="en-US" dirty="0"/>
              <a:t> no es </a:t>
            </a:r>
            <a:r>
              <a:rPr lang="en-US" dirty="0" err="1"/>
              <a:t>digno</a:t>
            </a:r>
            <a:r>
              <a:rPr lang="en-US" dirty="0"/>
              <a:t>, o </a:t>
            </a:r>
            <a:r>
              <a:rPr lang="en-US" dirty="0" err="1"/>
              <a:t>hará</a:t>
            </a:r>
            <a:r>
              <a:rPr lang="en-US" dirty="0"/>
              <a:t> un mal </a:t>
            </a:r>
            <a:r>
              <a:rPr lang="en-US" dirty="0" err="1"/>
              <a:t>uso</a:t>
            </a:r>
            <a:r>
              <a:rPr lang="en-US" dirty="0"/>
              <a:t> de lo que se le ha dado.</a:t>
            </a:r>
          </a:p>
        </p:txBody>
      </p:sp>
    </p:spTree>
    <p:extLst>
      <p:ext uri="{BB962C8B-B14F-4D97-AF65-F5344CB8AC3E}">
        <p14:creationId xmlns:p14="http://schemas.microsoft.com/office/powerpoint/2010/main" val="2789204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consecuencia</a:t>
            </a:r>
            <a:r>
              <a:rPr lang="en-US" dirty="0"/>
              <a:t>,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oportunidad</a:t>
            </a:r>
            <a:r>
              <a:rPr lang="en-US" dirty="0"/>
              <a:t> de </a:t>
            </a:r>
            <a:r>
              <a:rPr lang="en-US" dirty="0" err="1"/>
              <a:t>derramar</a:t>
            </a:r>
            <a:r>
              <a:rPr lang="en-US" dirty="0"/>
              <a:t> </a:t>
            </a:r>
            <a:r>
              <a:rPr lang="en-US" dirty="0" err="1"/>
              <a:t>bondad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alguien</a:t>
            </a:r>
            <a:r>
              <a:rPr lang="en-US" dirty="0"/>
              <a:t> se </a:t>
            </a:r>
            <a:r>
              <a:rPr lang="en-US" dirty="0" err="1"/>
              <a:t>evalúa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 del </a:t>
            </a:r>
            <a:r>
              <a:rPr lang="en-US" dirty="0" err="1"/>
              <a:t>mérito</a:t>
            </a:r>
            <a:r>
              <a:rPr lang="en-US" dirty="0"/>
              <a:t> del </a:t>
            </a:r>
            <a:r>
              <a:rPr lang="en-US" dirty="0" err="1"/>
              <a:t>destinatario</a:t>
            </a:r>
            <a:r>
              <a:rPr lang="en-US" dirty="0"/>
              <a:t>.</a:t>
            </a:r>
          </a:p>
          <a:p>
            <a:r>
              <a:rPr lang="es-CO" dirty="0"/>
              <a:t>Por otro lado, </a:t>
            </a:r>
            <a:r>
              <a:rPr lang="es-CO" dirty="0" err="1"/>
              <a:t>gevura</a:t>
            </a:r>
            <a:r>
              <a:rPr lang="es-CO" dirty="0"/>
              <a:t> es tan influyente para motivar valientemente a defender los derechos de los demás a las recompensas que son legítimamente suyas, incluso frente a la dura oposición.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962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sz="2800" dirty="0"/>
              <a:t>Si la </a:t>
            </a:r>
            <a:r>
              <a:rPr lang="en-US" sz="2800" dirty="0" err="1"/>
              <a:t>justicia</a:t>
            </a:r>
            <a:r>
              <a:rPr lang="en-US" sz="2800" dirty="0"/>
              <a:t> </a:t>
            </a:r>
            <a:r>
              <a:rPr lang="en-US" sz="2800" dirty="0" err="1"/>
              <a:t>divina</a:t>
            </a:r>
            <a:r>
              <a:rPr lang="en-US" sz="2800" dirty="0"/>
              <a:t> </a:t>
            </a:r>
            <a:r>
              <a:rPr lang="en-US" sz="2800" dirty="0" err="1"/>
              <a:t>determina</a:t>
            </a:r>
            <a:r>
              <a:rPr lang="en-US" sz="2800" dirty="0"/>
              <a:t> que </a:t>
            </a:r>
            <a:r>
              <a:rPr lang="en-US" sz="2800" dirty="0" err="1"/>
              <a:t>alguien</a:t>
            </a:r>
            <a:r>
              <a:rPr lang="en-US" sz="2800" dirty="0"/>
              <a:t> </a:t>
            </a:r>
            <a:r>
              <a:rPr lang="en-US" sz="2800" dirty="0" err="1"/>
              <a:t>obtenga</a:t>
            </a:r>
            <a:r>
              <a:rPr lang="en-US" sz="2800" dirty="0"/>
              <a:t> un </a:t>
            </a:r>
            <a:r>
              <a:rPr lang="en-US" sz="2800" dirty="0" err="1"/>
              <a:t>beneficio</a:t>
            </a:r>
            <a:r>
              <a:rPr lang="en-US" sz="2800" dirty="0"/>
              <a:t> particular, el </a:t>
            </a:r>
            <a:r>
              <a:rPr lang="en-US" sz="2800" dirty="0" err="1"/>
              <a:t>miedo</a:t>
            </a:r>
            <a:r>
              <a:rPr lang="en-US" sz="2800" dirty="0"/>
              <a:t> al Cielo lo </a:t>
            </a:r>
            <a:r>
              <a:rPr lang="en-US" sz="2800" dirty="0" err="1"/>
              <a:t>impulsa</a:t>
            </a:r>
            <a:r>
              <a:rPr lang="en-US" sz="2800" dirty="0"/>
              <a:t> a </a:t>
            </a:r>
            <a:r>
              <a:rPr lang="en-US" sz="2800" dirty="0" err="1"/>
              <a:t>hacer</a:t>
            </a:r>
            <a:r>
              <a:rPr lang="en-US" sz="2800" dirty="0"/>
              <a:t> </a:t>
            </a:r>
            <a:r>
              <a:rPr lang="en-US" sz="2800" dirty="0" err="1"/>
              <a:t>todo</a:t>
            </a:r>
            <a:r>
              <a:rPr lang="en-US" sz="2800" dirty="0"/>
              <a:t> lo que </a:t>
            </a:r>
            <a:r>
              <a:rPr lang="en-US" sz="2800" dirty="0" err="1"/>
              <a:t>esté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mano para </a:t>
            </a:r>
            <a:r>
              <a:rPr lang="en-US" sz="2800" dirty="0" err="1"/>
              <a:t>facilitarlo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Debido</a:t>
            </a:r>
            <a:r>
              <a:rPr lang="en-US" sz="2800" dirty="0"/>
              <a:t> a que </a:t>
            </a:r>
            <a:r>
              <a:rPr lang="en-US" sz="2800" dirty="0" err="1"/>
              <a:t>gevura</a:t>
            </a:r>
            <a:r>
              <a:rPr lang="en-US" sz="2800" dirty="0"/>
              <a:t> se </a:t>
            </a:r>
            <a:r>
              <a:rPr lang="en-US" sz="2800" dirty="0" err="1"/>
              <a:t>preocupa</a:t>
            </a:r>
            <a:r>
              <a:rPr lang="en-US" sz="2800" dirty="0"/>
              <a:t> por </a:t>
            </a:r>
            <a:r>
              <a:rPr lang="en-US" sz="2800" dirty="0" err="1"/>
              <a:t>mantener</a:t>
            </a:r>
            <a:r>
              <a:rPr lang="en-US" sz="2800" dirty="0"/>
              <a:t> la </a:t>
            </a:r>
            <a:r>
              <a:rPr lang="en-US" sz="2800" dirty="0" err="1"/>
              <a:t>medida</a:t>
            </a:r>
            <a:r>
              <a:rPr lang="en-US" sz="2800" dirty="0"/>
              <a:t> y la </a:t>
            </a:r>
            <a:r>
              <a:rPr lang="en-US" sz="2800" dirty="0" err="1"/>
              <a:t>proporción</a:t>
            </a:r>
            <a:r>
              <a:rPr lang="en-US" sz="2800" dirty="0"/>
              <a:t> </a:t>
            </a:r>
            <a:r>
              <a:rPr lang="en-US" sz="2800" dirty="0" err="1"/>
              <a:t>adecuadas</a:t>
            </a:r>
            <a:r>
              <a:rPr lang="en-US" sz="2800" dirty="0"/>
              <a:t> dentro de la </a:t>
            </a:r>
            <a:r>
              <a:rPr lang="en-US" sz="2800" dirty="0" err="1"/>
              <a:t>Creación</a:t>
            </a:r>
            <a:r>
              <a:rPr lang="en-US" sz="2800" dirty="0"/>
              <a:t>, </a:t>
            </a:r>
            <a:r>
              <a:rPr lang="en-US" sz="2800" dirty="0" err="1"/>
              <a:t>trabaja</a:t>
            </a:r>
            <a:r>
              <a:rPr lang="en-US" sz="2800" dirty="0"/>
              <a:t> para defender los </a:t>
            </a:r>
            <a:r>
              <a:rPr lang="en-US" sz="2800" dirty="0" err="1"/>
              <a:t>límites</a:t>
            </a:r>
            <a:r>
              <a:rPr lang="en-US" sz="2800" dirty="0"/>
              <a:t> de la ley, </a:t>
            </a:r>
            <a:r>
              <a:rPr lang="en-US" sz="2800" dirty="0" err="1"/>
              <a:t>ya</a:t>
            </a:r>
            <a:r>
              <a:rPr lang="en-US" sz="2800" dirty="0"/>
              <a:t> sea para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propia</a:t>
            </a:r>
            <a:r>
              <a:rPr lang="en-US" sz="2800" dirty="0"/>
              <a:t> </a:t>
            </a:r>
            <a:r>
              <a:rPr lang="en-US" sz="2800" dirty="0" err="1"/>
              <a:t>ventaja</a:t>
            </a:r>
            <a:r>
              <a:rPr lang="en-US" sz="2800" dirty="0"/>
              <a:t> o </a:t>
            </a:r>
            <a:r>
              <a:rPr lang="en-US" sz="2800" dirty="0" err="1"/>
              <a:t>desventaja</a:t>
            </a:r>
            <a:r>
              <a:rPr lang="en-US" sz="2800" dirty="0"/>
              <a:t>, que </a:t>
            </a:r>
            <a:r>
              <a:rPr lang="en-US" sz="2800" dirty="0" err="1"/>
              <a:t>requiera</a:t>
            </a:r>
            <a:r>
              <a:rPr lang="en-US" sz="2800" dirty="0"/>
              <a:t> </a:t>
            </a:r>
            <a:r>
              <a:rPr lang="en-US" sz="2800" dirty="0" err="1"/>
              <a:t>coraje</a:t>
            </a:r>
            <a:r>
              <a:rPr lang="en-US" sz="2800" dirty="0"/>
              <a:t> o </a:t>
            </a:r>
            <a:r>
              <a:rPr lang="en-US" sz="2800" dirty="0" err="1"/>
              <a:t>temor</a:t>
            </a:r>
            <a:r>
              <a:rPr lang="en-US" sz="2800" dirty="0"/>
              <a:t>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41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/>
              <a:t>CLASES DE KABALÁH 8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/>
              <a:t>LOS DIEZ PODERES DEL ALMA</a:t>
            </a:r>
          </a:p>
          <a:p>
            <a:r>
              <a:rPr lang="en-US" sz="3100" dirty="0"/>
              <a:t>Como </a:t>
            </a:r>
            <a:r>
              <a:rPr lang="en-US" sz="3100" dirty="0" err="1"/>
              <a:t>fuerzas</a:t>
            </a:r>
            <a:r>
              <a:rPr lang="en-US" sz="3100" dirty="0"/>
              <a:t> </a:t>
            </a:r>
            <a:r>
              <a:rPr lang="en-US" sz="3100" dirty="0" err="1"/>
              <a:t>complementarias</a:t>
            </a:r>
            <a:r>
              <a:rPr lang="en-US" sz="3100" dirty="0"/>
              <a:t>, </a:t>
            </a:r>
            <a:r>
              <a:rPr lang="en-US" sz="3100" dirty="0" err="1"/>
              <a:t>jesed</a:t>
            </a:r>
            <a:r>
              <a:rPr lang="en-US" sz="3100" dirty="0"/>
              <a:t> y </a:t>
            </a:r>
            <a:r>
              <a:rPr lang="en-US" sz="3100" dirty="0" err="1"/>
              <a:t>gevura</a:t>
            </a:r>
            <a:r>
              <a:rPr lang="en-US" sz="3100" dirty="0"/>
              <a:t> </a:t>
            </a:r>
            <a:r>
              <a:rPr lang="en-US" sz="3100" dirty="0" err="1"/>
              <a:t>en</a:t>
            </a:r>
            <a:r>
              <a:rPr lang="en-US" sz="3100" dirty="0"/>
              <a:t> </a:t>
            </a:r>
            <a:r>
              <a:rPr lang="en-US" sz="3100" dirty="0" err="1"/>
              <a:t>realidad</a:t>
            </a:r>
            <a:r>
              <a:rPr lang="en-US" sz="3100" dirty="0"/>
              <a:t> </a:t>
            </a:r>
            <a:r>
              <a:rPr lang="en-US" sz="3100" dirty="0" err="1"/>
              <a:t>trabajan</a:t>
            </a:r>
            <a:r>
              <a:rPr lang="en-US" sz="3100" dirty="0"/>
              <a:t> </a:t>
            </a:r>
            <a:r>
              <a:rPr lang="en-US" sz="3100" dirty="0" err="1"/>
              <a:t>juntos</a:t>
            </a:r>
            <a:r>
              <a:rPr lang="en-US" sz="3100" dirty="0"/>
              <a:t>, </a:t>
            </a:r>
            <a:r>
              <a:rPr lang="en-US" sz="3100" dirty="0" err="1"/>
              <a:t>estableciendo</a:t>
            </a:r>
            <a:r>
              <a:rPr lang="en-US" sz="3100" dirty="0"/>
              <a:t> el </a:t>
            </a:r>
            <a:r>
              <a:rPr lang="en-US" sz="3100" dirty="0" err="1"/>
              <a:t>estándar</a:t>
            </a:r>
            <a:r>
              <a:rPr lang="en-US" sz="3100" dirty="0"/>
              <a:t> </a:t>
            </a:r>
            <a:r>
              <a:rPr lang="en-US" sz="3100" dirty="0" err="1"/>
              <a:t>riguroso</a:t>
            </a:r>
            <a:r>
              <a:rPr lang="en-US" sz="3100" dirty="0"/>
              <a:t> de </a:t>
            </a:r>
            <a:r>
              <a:rPr lang="en-US" sz="3100" dirty="0" err="1"/>
              <a:t>mérito</a:t>
            </a:r>
            <a:r>
              <a:rPr lang="en-US" sz="3100" dirty="0"/>
              <a:t> que </a:t>
            </a:r>
            <a:r>
              <a:rPr lang="en-US" sz="3100" dirty="0" err="1"/>
              <a:t>dota</a:t>
            </a:r>
            <a:r>
              <a:rPr lang="en-US" sz="3100" dirty="0"/>
              <a:t> a las </a:t>
            </a:r>
            <a:r>
              <a:rPr lang="en-US" sz="3100" dirty="0" err="1"/>
              <a:t>posteriores</a:t>
            </a:r>
            <a:r>
              <a:rPr lang="en-US" sz="3100" dirty="0"/>
              <a:t> </a:t>
            </a:r>
            <a:r>
              <a:rPr lang="en-US" sz="3100" dirty="0" err="1"/>
              <a:t>aperturas</a:t>
            </a:r>
            <a:r>
              <a:rPr lang="en-US" sz="3100" dirty="0"/>
              <a:t> de </a:t>
            </a:r>
            <a:r>
              <a:rPr lang="en-US" sz="3100" dirty="0" err="1"/>
              <a:t>jesed</a:t>
            </a:r>
            <a:r>
              <a:rPr lang="en-US" sz="3100" dirty="0"/>
              <a:t> con un valor y </a:t>
            </a:r>
            <a:r>
              <a:rPr lang="en-US" sz="3100" dirty="0" err="1"/>
              <a:t>significado</a:t>
            </a:r>
            <a:r>
              <a:rPr lang="en-US" sz="3100" dirty="0"/>
              <a:t> </a:t>
            </a:r>
            <a:r>
              <a:rPr lang="en-US" sz="3100" dirty="0" err="1"/>
              <a:t>genuinos</a:t>
            </a:r>
            <a:r>
              <a:rPr lang="en-US" sz="3100" dirty="0"/>
              <a:t> para el receptor.</a:t>
            </a:r>
            <a:br>
              <a:rPr lang="en-US" sz="3100" dirty="0"/>
            </a:br>
            <a:r>
              <a:rPr lang="en-US" sz="3100" dirty="0" err="1"/>
              <a:t>Gevura</a:t>
            </a:r>
            <a:r>
              <a:rPr lang="en-US" sz="3100" dirty="0"/>
              <a:t> </a:t>
            </a:r>
            <a:r>
              <a:rPr lang="en-US" sz="3100" dirty="0" err="1"/>
              <a:t>corresponde</a:t>
            </a:r>
            <a:r>
              <a:rPr lang="en-US" sz="3100" dirty="0"/>
              <a:t> al </a:t>
            </a:r>
            <a:r>
              <a:rPr lang="en-US" sz="3100" dirty="0" err="1"/>
              <a:t>Patriarca</a:t>
            </a:r>
            <a:r>
              <a:rPr lang="en-US" sz="3100" dirty="0"/>
              <a:t> Isaac, </a:t>
            </a:r>
            <a:r>
              <a:rPr lang="en-US" sz="3100" dirty="0" err="1"/>
              <a:t>como</a:t>
            </a:r>
            <a:r>
              <a:rPr lang="en-US" sz="3100" dirty="0"/>
              <a:t> </a:t>
            </a:r>
            <a:r>
              <a:rPr lang="en-US" sz="3100" dirty="0" err="1"/>
              <a:t>en</a:t>
            </a:r>
            <a:r>
              <a:rPr lang="en-US" sz="3100" dirty="0"/>
              <a:t> el </a:t>
            </a:r>
            <a:r>
              <a:rPr lang="en-US" sz="3100" dirty="0" err="1"/>
              <a:t>versículo</a:t>
            </a:r>
            <a:r>
              <a:rPr lang="en-US" sz="3100" dirty="0"/>
              <a:t> "</a:t>
            </a:r>
            <a:r>
              <a:rPr lang="en-US" sz="3100" dirty="0" err="1"/>
              <a:t>Aquel</a:t>
            </a:r>
            <a:r>
              <a:rPr lang="en-US" sz="3100" dirty="0"/>
              <a:t> a </a:t>
            </a:r>
            <a:r>
              <a:rPr lang="en-US" sz="3100" dirty="0" err="1"/>
              <a:t>quien</a:t>
            </a:r>
            <a:r>
              <a:rPr lang="en-US" sz="3100" dirty="0"/>
              <a:t> Isaac </a:t>
            </a:r>
            <a:r>
              <a:rPr lang="en-US" sz="3100" dirty="0" err="1"/>
              <a:t>teme</a:t>
            </a:r>
            <a:r>
              <a:rPr lang="en-US" sz="3100" dirty="0"/>
              <a:t> ...". (</a:t>
            </a:r>
            <a:r>
              <a:rPr lang="en-US" sz="3100" dirty="0" err="1"/>
              <a:t>Génesis</a:t>
            </a:r>
            <a:r>
              <a:rPr lang="en-US" sz="3100" dirty="0"/>
              <a:t> 31:42, 53)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60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Yael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Ziegler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>
                <a:solidFill>
                  <a:schemeClr val="dk1"/>
                </a:solidFill>
                <a:hlinkClick r:id="rId5"/>
              </a:rPr>
              <a:t>https://www.chabad.org/kabbalah/article_cdo/aid/380342/jewish/Ten-Powers-of-the-Soul.htm</a:t>
            </a:r>
            <a:endParaRPr lang="es-CO" sz="1000" dirty="0">
              <a:solidFill>
                <a:schemeClr val="dk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Derechos Reservados Shalom Haverim </a:t>
            </a:r>
            <a:r>
              <a:rPr lang="es-CO" sz="3200" b="0" i="0" u="none" strike="noStrike" cap="none" dirty="0" err="1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Org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Director: -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ELIYAHU BAYONA BEN YOSEF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20 de Tamuz 5778  –  Julio 3, 2018 Monsey New York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1455</Words>
  <Application>Microsoft Office PowerPoint</Application>
  <PresentationFormat>On-screen Show (4:3)</PresentationFormat>
  <Paragraphs>151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Adobe Myungjo Std M</vt:lpstr>
      <vt:lpstr>Aharoni</vt:lpstr>
      <vt:lpstr>Arial</vt:lpstr>
      <vt:lpstr>Calibri</vt:lpstr>
      <vt:lpstr>Office Theme</vt:lpstr>
      <vt:lpstr> </vt:lpstr>
      <vt:lpstr>CLASES DE KABALÁH 6</vt:lpstr>
      <vt:lpstr>CLASES DE KABALÁH 6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CLASES DE KABALÁH 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74</cp:revision>
  <dcterms:modified xsi:type="dcterms:W3CDTF">2018-07-04T01:21:45Z</dcterms:modified>
</cp:coreProperties>
</file>