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41"/>
  </p:notesMasterIdLst>
  <p:sldIdLst>
    <p:sldId id="256" r:id="rId2"/>
    <p:sldId id="506" r:id="rId3"/>
    <p:sldId id="507" r:id="rId4"/>
    <p:sldId id="509" r:id="rId5"/>
    <p:sldId id="510" r:id="rId6"/>
    <p:sldId id="511" r:id="rId7"/>
    <p:sldId id="512" r:id="rId8"/>
    <p:sldId id="513" r:id="rId9"/>
    <p:sldId id="508" r:id="rId10"/>
    <p:sldId id="522" r:id="rId11"/>
    <p:sldId id="514" r:id="rId12"/>
    <p:sldId id="515" r:id="rId13"/>
    <p:sldId id="516" r:id="rId14"/>
    <p:sldId id="517" r:id="rId15"/>
    <p:sldId id="518" r:id="rId16"/>
    <p:sldId id="519" r:id="rId17"/>
    <p:sldId id="520" r:id="rId18"/>
    <p:sldId id="521" r:id="rId19"/>
    <p:sldId id="523" r:id="rId20"/>
    <p:sldId id="524" r:id="rId21"/>
    <p:sldId id="525" r:id="rId22"/>
    <p:sldId id="526" r:id="rId23"/>
    <p:sldId id="527" r:id="rId24"/>
    <p:sldId id="528" r:id="rId25"/>
    <p:sldId id="529" r:id="rId26"/>
    <p:sldId id="530" r:id="rId27"/>
    <p:sldId id="531" r:id="rId28"/>
    <p:sldId id="532" r:id="rId29"/>
    <p:sldId id="533" r:id="rId30"/>
    <p:sldId id="542" r:id="rId31"/>
    <p:sldId id="534" r:id="rId32"/>
    <p:sldId id="535" r:id="rId33"/>
    <p:sldId id="536" r:id="rId34"/>
    <p:sldId id="537" r:id="rId35"/>
    <p:sldId id="538" r:id="rId36"/>
    <p:sldId id="539" r:id="rId37"/>
    <p:sldId id="540" r:id="rId38"/>
    <p:sldId id="541" r:id="rId39"/>
    <p:sldId id="306" r:id="rId40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305" autoAdjust="0"/>
    <p:restoredTop sz="94660"/>
  </p:normalViewPr>
  <p:slideViewPr>
    <p:cSldViewPr snapToGrid="0">
      <p:cViewPr>
        <p:scale>
          <a:sx n="69" d="100"/>
          <a:sy n="69" d="100"/>
        </p:scale>
        <p:origin x="-1668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‹Nº›</a:t>
            </a:fld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6" name="Shape 8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Shape 48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90" name="Shape 49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 txBox="1">
            <a:spLocks noGrp="1"/>
          </p:cNvSpPr>
          <p:nvPr>
            <p:ph type="ctrTitle"/>
          </p:nvPr>
        </p:nvSpPr>
        <p:spPr>
          <a:xfrm>
            <a:off x="685800" y="2130423"/>
            <a:ext cx="7772400" cy="14700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/>
          <a:lstStyle>
            <a:lvl1pPr marR="0" lvl="0" algn="ctr" rtl="0">
              <a:spcBef>
                <a:spcPts val="800"/>
              </a:spcBef>
              <a:spcAft>
                <a:spcPts val="0"/>
              </a:spcAft>
              <a:buClr>
                <a:srgbClr val="898989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9" name="Shape 1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0" name="Shape 2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5" name="Shape 2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6" name="Shape 2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>
            <a:spLocks noGrp="1"/>
          </p:cNvSpPr>
          <p:nvPr>
            <p:ph type="title"/>
          </p:nvPr>
        </p:nvSpPr>
        <p:spPr>
          <a:xfrm>
            <a:off x="722311" y="4406895"/>
            <a:ext cx="7772400" cy="1362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body" idx="1"/>
          </p:nvPr>
        </p:nvSpPr>
        <p:spPr>
          <a:xfrm>
            <a:off x="722311" y="2906713"/>
            <a:ext cx="7772400" cy="15001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 rtl="0">
              <a:spcBef>
                <a:spcPts val="5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1" name="Shape 3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2" name="Shape 3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3" cy="4525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body" idx="2"/>
          </p:nvPr>
        </p:nvSpPr>
        <p:spPr>
          <a:xfrm>
            <a:off x="4648196" y="1600200"/>
            <a:ext cx="4038603" cy="4525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8" name="Shape 3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9" name="Shape 3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4" cy="639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body" idx="2"/>
          </p:nvPr>
        </p:nvSpPr>
        <p:spPr>
          <a:xfrm>
            <a:off x="457200" y="2174872"/>
            <a:ext cx="4040184" cy="3951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body" idx="3"/>
          </p:nvPr>
        </p:nvSpPr>
        <p:spPr>
          <a:xfrm>
            <a:off x="4645023" y="1535113"/>
            <a:ext cx="4041776" cy="639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body" idx="4"/>
          </p:nvPr>
        </p:nvSpPr>
        <p:spPr>
          <a:xfrm>
            <a:off x="4645023" y="2174872"/>
            <a:ext cx="4041776" cy="3951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47" name="Shape 4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48" name="Shape 4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52" name="Shape 5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53" name="Shape 5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56" name="Shape 5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57" name="Shape 5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>
            <a:spLocks noGrp="1"/>
          </p:cNvSpPr>
          <p:nvPr>
            <p:ph type="title"/>
          </p:nvPr>
        </p:nvSpPr>
        <p:spPr>
          <a:xfrm>
            <a:off x="457200" y="273048"/>
            <a:ext cx="3008311" cy="11620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body" idx="1"/>
          </p:nvPr>
        </p:nvSpPr>
        <p:spPr>
          <a:xfrm>
            <a:off x="3575047" y="273048"/>
            <a:ext cx="5111752" cy="5853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body" idx="2"/>
          </p:nvPr>
        </p:nvSpPr>
        <p:spPr>
          <a:xfrm>
            <a:off x="457200" y="1435095"/>
            <a:ext cx="3008311" cy="4691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63" name="Shape 6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64" name="Shape 6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" name="Shape 67"/>
          <p:cNvSpPr txBox="1">
            <a:spLocks noGrp="1"/>
          </p:cNvSpPr>
          <p:nvPr>
            <p:ph type="pic" idx="2"/>
          </p:nvPr>
        </p:nvSpPr>
        <p:spPr>
          <a:xfrm>
            <a:off x="1792288" y="612776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8" name="Shape 68"/>
          <p:cNvSpPr txBox="1">
            <a:spLocks noGrp="1"/>
          </p:cNvSpPr>
          <p:nvPr>
            <p:ph type="body" idx="1"/>
          </p:nvPr>
        </p:nvSpPr>
        <p:spPr>
          <a:xfrm>
            <a:off x="1792288" y="5367335"/>
            <a:ext cx="5486400" cy="804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70" name="Shape 7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71" name="Shape 7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76" name="Shape 7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77" name="Shape 7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 txBox="1">
            <a:spLocks noGrp="1"/>
          </p:cNvSpPr>
          <p:nvPr>
            <p:ph type="title"/>
          </p:nvPr>
        </p:nvSpPr>
        <p:spPr>
          <a:xfrm rot="5400000">
            <a:off x="4732335" y="2171704"/>
            <a:ext cx="5851529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body" idx="1"/>
          </p:nvPr>
        </p:nvSpPr>
        <p:spPr>
          <a:xfrm rot="5400000">
            <a:off x="541334" y="190506"/>
            <a:ext cx="5851529" cy="6019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1" name="Shape 8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2" name="Shape 8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3" name="Shape 8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3" name="Shape 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4" name="Shape 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sefaria.org/The_Beginning_of_Wisdom%2C_Introduction.2?lang=bi&amp;with=all&amp;lang2=en" TargetMode="External"/><Relationship Id="rId3" Type="http://schemas.openxmlformats.org/officeDocument/2006/relationships/image" Target="../media/image1.png"/><Relationship Id="rId7" Type="http://schemas.openxmlformats.org/officeDocument/2006/relationships/hyperlink" Target="https://www.rabbidavidcooper.com/cooper-print-index/2010/11/8/2358-five-dimensions-of-the-soul.html" TargetMode="Externa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chabad.org/kabbalah/article_cdo/aid/380377/jewish/The-Heart-and-Its-Energy.htm" TargetMode="External"/><Relationship Id="rId5" Type="http://schemas.openxmlformats.org/officeDocument/2006/relationships/hyperlink" Target="https://www.chabad.org/kabbalah/article_cdo/aid/719328/jewish/He-Who-Steals.htm" TargetMode="External"/><Relationship Id="rId4" Type="http://schemas.openxmlformats.org/officeDocument/2006/relationships/image" Target="../media/image4.png"/><Relationship Id="rId9" Type="http://schemas.openxmlformats.org/officeDocument/2006/relationships/hyperlink" Target="http://www.shalomhaverim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 txBox="1">
            <a:spLocks noGrp="1"/>
          </p:cNvSpPr>
          <p:nvPr>
            <p:ph type="ctrTitle"/>
          </p:nvPr>
        </p:nvSpPr>
        <p:spPr/>
        <p:txBody>
          <a:bodyPr/>
          <a:lstStyle/>
          <a:p>
            <a:pPr lvl="0"/>
            <a:r>
              <a:rPr lang="es-CO" smtClean="0">
                <a:sym typeface="Calibri"/>
              </a:rPr>
              <a:t> </a:t>
            </a:r>
            <a:endParaRPr lang="es-CO" dirty="0"/>
          </a:p>
        </p:txBody>
      </p:sp>
      <p:sp>
        <p:nvSpPr>
          <p:cNvPr id="10" name="9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90" name="Shape 9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68680" y="143637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Shape 91"/>
          <p:cNvSpPr txBox="1"/>
          <p:nvPr/>
        </p:nvSpPr>
        <p:spPr>
          <a:xfrm>
            <a:off x="685800" y="233997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 algn="ctr"/>
            <a:r>
              <a:rPr lang="es-CO" sz="3200" dirty="0" smtClean="0">
                <a:latin typeface="Bookman Old Style" pitchFamily="18" charset="0"/>
              </a:rPr>
              <a:t>Estudios de Kabalá de Toráh1</a:t>
            </a:r>
            <a:endParaRPr lang="es-CO" sz="3200" dirty="0">
              <a:latin typeface="Bookman Old Style" pitchFamily="18" charset="0"/>
            </a:endParaRPr>
          </a:p>
          <a:p>
            <a:pPr marL="342900" lvl="0" indent="-342900" algn="ctr"/>
            <a:r>
              <a:rPr lang="es-CO" sz="2800" b="1" dirty="0" smtClean="0">
                <a:latin typeface="Bookman Old Style" pitchFamily="18" charset="0"/>
              </a:rPr>
              <a:t>Introducción</a:t>
            </a:r>
            <a:endParaRPr lang="es-CO" sz="2800" b="1" dirty="0" smtClean="0">
              <a:latin typeface="Bookman Old Style" pitchFamily="18" charset="0"/>
            </a:endParaRPr>
          </a:p>
        </p:txBody>
      </p:sp>
      <p:sp>
        <p:nvSpPr>
          <p:cNvPr id="92" name="Shape 92"/>
          <p:cNvSpPr txBox="1"/>
          <p:nvPr/>
        </p:nvSpPr>
        <p:spPr>
          <a:xfrm>
            <a:off x="1371600" y="4175575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2400" b="0" i="0" u="none" strike="noStrike" cap="none" dirty="0">
                <a:solidFill>
                  <a:srgbClr val="000000"/>
                </a:solidFill>
                <a:latin typeface="Bookman Old Style" pitchFamily="18" charset="0"/>
                <a:ea typeface="Calibri"/>
                <a:cs typeface="Calibri"/>
                <a:sym typeface="Calibri"/>
              </a:rPr>
              <a:t>Por: Eliyahu BaYona</a:t>
            </a:r>
            <a:endParaRPr sz="2400" b="0" i="0" u="none" strike="noStrike" cap="none" dirty="0">
              <a:solidFill>
                <a:srgbClr val="000000"/>
              </a:solidFill>
              <a:latin typeface="Bookman Old Style" pitchFamily="18" charset="0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s-CO" sz="2400" b="0" i="0" u="none" strike="noStrike" cap="none" dirty="0">
                <a:solidFill>
                  <a:srgbClr val="000000"/>
                </a:solidFill>
                <a:latin typeface="Bookman Old Style" pitchFamily="18" charset="0"/>
                <a:ea typeface="Calibri"/>
                <a:cs typeface="Calibri"/>
                <a:sym typeface="Calibri"/>
              </a:rPr>
              <a:t>Director Shalom Haverim Org</a:t>
            </a:r>
            <a:endParaRPr sz="1100" dirty="0">
              <a:latin typeface="Bookman Old Style" pitchFamily="18" charset="0"/>
            </a:endParaRPr>
          </a:p>
          <a:p>
            <a:pPr marL="0" marR="0" lvl="0" indent="0" algn="ctr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s-CO" sz="2400" b="0" i="0" u="none" strike="noStrike" cap="none" dirty="0">
                <a:solidFill>
                  <a:srgbClr val="000000"/>
                </a:solidFill>
                <a:latin typeface="Bookman Old Style" pitchFamily="18" charset="0"/>
                <a:ea typeface="Calibri"/>
                <a:cs typeface="Calibri"/>
                <a:sym typeface="Calibri"/>
              </a:rPr>
              <a:t>New York</a:t>
            </a:r>
            <a:endParaRPr sz="2400" b="0" i="0" u="none" strike="noStrike" cap="none" dirty="0">
              <a:solidFill>
                <a:srgbClr val="000000"/>
              </a:solidFill>
              <a:latin typeface="Bookman Old Style" pitchFamily="18" charset="0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800"/>
              </a:spcBef>
              <a:spcAft>
                <a:spcPts val="0"/>
              </a:spcAft>
              <a:buNone/>
            </a:pPr>
            <a:endParaRPr sz="3200" b="0" i="0" u="none" strike="noStrike" cap="none" dirty="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" name="10 Imagen" descr="Copy of SHALOM-HAVERIM-LOGO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011" y="1000868"/>
            <a:ext cx="3769179" cy="1493254"/>
          </a:xfrm>
          <a:prstGeom prst="rect">
            <a:avLst/>
          </a:prstGeom>
        </p:spPr>
      </p:pic>
      <p:pic>
        <p:nvPicPr>
          <p:cNvPr id="12" name="11 Imagen" descr="Copy of SHALOM-HAVERIM-LOGO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9588" y="6070582"/>
            <a:ext cx="1134836" cy="44959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Estudios de 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endParaRPr lang="es-ES" dirty="0" smtClean="0">
              <a:latin typeface="Bookman Old Style" pitchFamily="18" charset="0"/>
              <a:ea typeface="Adobe Myungjo Std M" panose="02020600000000000000" pitchFamily="18" charset="-128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8" name="7 Imagen" descr="sefirot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162" y="142515"/>
            <a:ext cx="7336311" cy="6323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</a:t>
            </a:r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r>
              <a:rPr lang="es-ES" dirty="0" smtClean="0">
                <a:latin typeface="Bookman Old Style" pitchFamily="18" charset="0"/>
                <a:ea typeface="Adobe Myungjo Std M" panose="02020600000000000000" pitchFamily="18" charset="-128"/>
              </a:rPr>
              <a:t>Qué es Kabalá?</a:t>
            </a:r>
          </a:p>
          <a:p>
            <a:pPr marL="342900" indent="-342900"/>
            <a:r>
              <a:rPr lang="es-ES" dirty="0" smtClean="0">
                <a:latin typeface="Bookman Old Style" pitchFamily="18" charset="0"/>
                <a:ea typeface="Adobe Myungjo Std M" panose="02020600000000000000" pitchFamily="18" charset="-128"/>
              </a:rPr>
              <a:t>La </a:t>
            </a:r>
            <a:r>
              <a:rPr lang="es-ES" dirty="0" smtClean="0">
                <a:latin typeface="Bookman Old Style" pitchFamily="18" charset="0"/>
                <a:ea typeface="Adobe Myungjo Std M" panose="02020600000000000000" pitchFamily="18" charset="-128"/>
              </a:rPr>
              <a:t>Kabalá -  </a:t>
            </a:r>
            <a:r>
              <a:rPr lang="he-IL" dirty="0" smtClean="0">
                <a:latin typeface="Bookman Old Style" pitchFamily="18" charset="0"/>
                <a:ea typeface="Adobe Myungjo Std M" panose="02020600000000000000" pitchFamily="18" charset="-128"/>
              </a:rPr>
              <a:t>קַבָּלָה</a:t>
            </a:r>
            <a:r>
              <a:rPr lang="en-US" dirty="0" smtClean="0">
                <a:latin typeface="Bookman Old Style" pitchFamily="18" charset="0"/>
                <a:ea typeface="Adobe Myungjo Std M" panose="02020600000000000000" pitchFamily="18" charset="-128"/>
              </a:rPr>
              <a:t> - </a:t>
            </a:r>
            <a:r>
              <a:rPr lang="es-ES" dirty="0" smtClean="0">
                <a:latin typeface="Bookman Old Style" pitchFamily="18" charset="0"/>
                <a:ea typeface="Adobe Myungjo Std M" panose="02020600000000000000" pitchFamily="18" charset="-128"/>
              </a:rPr>
              <a:t>literalmente </a:t>
            </a:r>
            <a:r>
              <a:rPr lang="es-ES" dirty="0" smtClean="0">
                <a:latin typeface="Bookman Old Style" pitchFamily="18" charset="0"/>
                <a:ea typeface="Adobe Myungjo Std M" panose="02020600000000000000" pitchFamily="18" charset="-128"/>
              </a:rPr>
              <a:t>"recepción, tradición" </a:t>
            </a:r>
            <a:r>
              <a:rPr lang="es-ES" dirty="0" smtClean="0">
                <a:latin typeface="Bookman Old Style" pitchFamily="18" charset="0"/>
                <a:ea typeface="Adobe Myungjo Std M" panose="02020600000000000000" pitchFamily="18" charset="-128"/>
              </a:rPr>
              <a:t>o también, "correspondencia” </a:t>
            </a:r>
            <a:r>
              <a:rPr lang="es-ES" dirty="0" smtClean="0">
                <a:latin typeface="Bookman Old Style" pitchFamily="18" charset="0"/>
                <a:ea typeface="Adobe Myungjo Std M" panose="02020600000000000000" pitchFamily="18" charset="-128"/>
              </a:rPr>
              <a:t>es un método, disciplina y escuela </a:t>
            </a:r>
            <a:r>
              <a:rPr lang="es-ES" dirty="0" smtClean="0">
                <a:latin typeface="Bookman Old Style" pitchFamily="18" charset="0"/>
                <a:ea typeface="Adobe Myungjo Std M" panose="02020600000000000000" pitchFamily="18" charset="-128"/>
              </a:rPr>
              <a:t>del </a:t>
            </a:r>
            <a:r>
              <a:rPr lang="es-ES" dirty="0" smtClean="0">
                <a:latin typeface="Bookman Old Style" pitchFamily="18" charset="0"/>
                <a:ea typeface="Adobe Myungjo Std M" panose="02020600000000000000" pitchFamily="18" charset="-128"/>
              </a:rPr>
              <a:t>misticismo judío. </a:t>
            </a:r>
            <a:endParaRPr lang="es-ES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342900" indent="-342900"/>
            <a:r>
              <a:rPr lang="es-ES" dirty="0" smtClean="0">
                <a:latin typeface="Bookman Old Style" pitchFamily="18" charset="0"/>
                <a:ea typeface="Adobe Myungjo Std M" panose="02020600000000000000" pitchFamily="18" charset="-128"/>
              </a:rPr>
              <a:t>Actualmente muchos lo asocian al pensamiento esotérico o tradición occidental de los misterios.</a:t>
            </a: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</a:t>
            </a:r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r>
              <a:rPr lang="es-ES" sz="3000" dirty="0" smtClean="0">
                <a:latin typeface="Bookman Old Style" pitchFamily="18" charset="0"/>
                <a:ea typeface="Adobe Myungjo Std M" panose="02020600000000000000" pitchFamily="18" charset="-128"/>
              </a:rPr>
              <a:t>El esoterismo </a:t>
            </a:r>
            <a:r>
              <a:rPr lang="es-ES" sz="3000" dirty="0" smtClean="0">
                <a:latin typeface="Bookman Old Style" pitchFamily="18" charset="0"/>
                <a:ea typeface="Adobe Myungjo Std M" panose="02020600000000000000" pitchFamily="18" charset="-128"/>
              </a:rPr>
              <a:t>occidental es </a:t>
            </a:r>
            <a:r>
              <a:rPr lang="es-ES" sz="3000" dirty="0" smtClean="0">
                <a:latin typeface="Bookman Old Style" pitchFamily="18" charset="0"/>
                <a:ea typeface="Adobe Myungjo Std M" panose="02020600000000000000" pitchFamily="18" charset="-128"/>
              </a:rPr>
              <a:t>un término bajo el cual los académicos han categorizado una amplia gama de ideas y movimientos vagamente relacionados que se han desarrollado dentro de la sociedad occidental. </a:t>
            </a:r>
            <a:endParaRPr lang="es-ES" sz="3000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342900" indent="-342900"/>
            <a:r>
              <a:rPr lang="es-ES" sz="3000" dirty="0" smtClean="0">
                <a:latin typeface="Bookman Old Style" pitchFamily="18" charset="0"/>
                <a:ea typeface="Adobe Myungjo Std M" panose="02020600000000000000" pitchFamily="18" charset="-128"/>
              </a:rPr>
              <a:t>Estas </a:t>
            </a:r>
            <a:r>
              <a:rPr lang="es-ES" sz="3000" dirty="0" smtClean="0">
                <a:latin typeface="Bookman Old Style" pitchFamily="18" charset="0"/>
                <a:ea typeface="Adobe Myungjo Std M" panose="02020600000000000000" pitchFamily="18" charset="-128"/>
              </a:rPr>
              <a:t>ideas y corrientes </a:t>
            </a:r>
            <a:r>
              <a:rPr lang="es-ES" sz="3000" dirty="0" smtClean="0">
                <a:latin typeface="Bookman Old Style" pitchFamily="18" charset="0"/>
                <a:ea typeface="Adobe Myungjo Std M" panose="02020600000000000000" pitchFamily="18" charset="-128"/>
              </a:rPr>
              <a:t>son </a:t>
            </a:r>
            <a:r>
              <a:rPr lang="es-ES" sz="3000" dirty="0" smtClean="0">
                <a:latin typeface="Bookman Old Style" pitchFamily="18" charset="0"/>
                <a:ea typeface="Adobe Myungjo Std M" panose="02020600000000000000" pitchFamily="18" charset="-128"/>
              </a:rPr>
              <a:t>en gran medida distintas tanto de la religión ortodoxa judeocristiana como del racionalismo de la Ilustración. </a:t>
            </a:r>
            <a:endParaRPr lang="es-ES" sz="3000" dirty="0" smtClean="0">
              <a:latin typeface="Bookman Old Style" pitchFamily="18" charset="0"/>
              <a:ea typeface="Adobe Myungjo Std M" panose="02020600000000000000" pitchFamily="18" charset="-128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</a:t>
            </a:r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r>
              <a:rPr lang="es-ES" sz="3000" dirty="0" smtClean="0">
                <a:latin typeface="Bookman Old Style" pitchFamily="18" charset="0"/>
                <a:ea typeface="Adobe Myungjo Std M" panose="02020600000000000000" pitchFamily="18" charset="-128"/>
              </a:rPr>
              <a:t>El </a:t>
            </a:r>
            <a:r>
              <a:rPr lang="es-ES" sz="3000" dirty="0" smtClean="0">
                <a:latin typeface="Bookman Old Style" pitchFamily="18" charset="0"/>
                <a:ea typeface="Adobe Myungjo Std M" panose="02020600000000000000" pitchFamily="18" charset="-128"/>
              </a:rPr>
              <a:t>esoterismo ha invadido varias formas de filosofía, religión, pseudociencia, arte, literatura y música occidentales, y sigue afectando las ideas intelectuales y la cultura popular</a:t>
            </a:r>
            <a:r>
              <a:rPr lang="es-ES" sz="3000" dirty="0" smtClean="0">
                <a:latin typeface="Bookman Old Style" pitchFamily="18" charset="0"/>
                <a:ea typeface="Adobe Myungjo Std M" panose="02020600000000000000" pitchFamily="18" charset="-128"/>
              </a:rPr>
              <a:t>.</a:t>
            </a:r>
          </a:p>
          <a:p>
            <a:pPr marL="342900" indent="-342900"/>
            <a:r>
              <a:rPr lang="es-ES" sz="2800" dirty="0" smtClean="0">
                <a:latin typeface="Bookman Old Style" pitchFamily="18" charset="0"/>
                <a:ea typeface="Adobe Myungjo Std M" panose="02020600000000000000" pitchFamily="18" charset="-128"/>
              </a:rPr>
              <a:t>La palabra Kabalá es formada por las letras hebreas </a:t>
            </a:r>
            <a:r>
              <a:rPr lang="es-ES" sz="2800" dirty="0" err="1" smtClean="0">
                <a:latin typeface="Bookman Old Style" pitchFamily="18" charset="0"/>
                <a:ea typeface="Adobe Myungjo Std M" panose="02020600000000000000" pitchFamily="18" charset="-128"/>
              </a:rPr>
              <a:t>Kuf</a:t>
            </a:r>
            <a:r>
              <a:rPr lang="es-ES" sz="2800" dirty="0" smtClean="0">
                <a:latin typeface="Bookman Old Style" pitchFamily="18" charset="0"/>
                <a:ea typeface="Adobe Myungjo Std M" panose="02020600000000000000" pitchFamily="18" charset="-128"/>
              </a:rPr>
              <a:t>, Bet, Lamed y Hei</a:t>
            </a:r>
          </a:p>
          <a:p>
            <a:pPr marL="342900" indent="-342900"/>
            <a:r>
              <a:rPr lang="he-IL" sz="3600" dirty="0" smtClean="0">
                <a:latin typeface="Bookman Old Style" pitchFamily="18" charset="0"/>
                <a:ea typeface="Adobe Myungjo Std M" panose="02020600000000000000" pitchFamily="18" charset="-128"/>
              </a:rPr>
              <a:t>קַבָּלָה</a:t>
            </a:r>
            <a:endParaRPr lang="es-ES" sz="3600" dirty="0" smtClean="0">
              <a:latin typeface="Bookman Old Style" pitchFamily="18" charset="0"/>
              <a:ea typeface="Adobe Myungjo Std M" panose="02020600000000000000" pitchFamily="18" charset="-128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</a:t>
            </a:r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r>
              <a:rPr lang="es-ES" sz="3000" dirty="0" smtClean="0">
                <a:latin typeface="Bookman Old Style" pitchFamily="18" charset="0"/>
                <a:ea typeface="Adobe Myungjo Std M" panose="02020600000000000000" pitchFamily="18" charset="-128"/>
              </a:rPr>
              <a:t>Estas palabras hebreas, de acuerdo a la Gematría hebrea </a:t>
            </a:r>
            <a:r>
              <a:rPr lang="he-IL" sz="3000" b="1" dirty="0" smtClean="0">
                <a:latin typeface="Bookman Old Style" pitchFamily="18" charset="0"/>
                <a:ea typeface="Adobe Myungjo Std M" panose="02020600000000000000" pitchFamily="18" charset="-128"/>
              </a:rPr>
              <a:t>גמטריא</a:t>
            </a:r>
            <a:r>
              <a:rPr lang="en-US" sz="3000" dirty="0" smtClean="0">
                <a:latin typeface="Bookman Old Style" pitchFamily="18" charset="0"/>
                <a:ea typeface="Adobe Myungjo Std M" panose="02020600000000000000" pitchFamily="18" charset="-128"/>
              </a:rPr>
              <a:t> </a:t>
            </a:r>
            <a:r>
              <a:rPr lang="he-IL" sz="3000" dirty="0" smtClean="0">
                <a:latin typeface="Bookman Old Style" pitchFamily="18" charset="0"/>
                <a:ea typeface="Adobe Myungjo Std M" panose="02020600000000000000" pitchFamily="18" charset="-128"/>
              </a:rPr>
              <a:t> </a:t>
            </a:r>
            <a:r>
              <a:rPr lang="es-ES" sz="3000" dirty="0" smtClean="0">
                <a:latin typeface="Bookman Old Style" pitchFamily="18" charset="0"/>
                <a:ea typeface="Adobe Myungjo Std M" panose="02020600000000000000" pitchFamily="18" charset="-128"/>
              </a:rPr>
              <a:t>o </a:t>
            </a:r>
            <a:r>
              <a:rPr lang="es-ES" sz="3000" dirty="0" smtClean="0">
                <a:latin typeface="Bookman Old Style" pitchFamily="18" charset="0"/>
                <a:ea typeface="Adobe Myungjo Std M" panose="02020600000000000000" pitchFamily="18" charset="-128"/>
              </a:rPr>
              <a:t> </a:t>
            </a:r>
            <a:r>
              <a:rPr lang="he-IL" sz="3000" b="1" dirty="0" smtClean="0">
                <a:latin typeface="Bookman Old Style" pitchFamily="18" charset="0"/>
                <a:ea typeface="Adobe Myungjo Std M" panose="02020600000000000000" pitchFamily="18" charset="-128"/>
              </a:rPr>
              <a:t>גימטריה</a:t>
            </a:r>
            <a:r>
              <a:rPr lang="en-US" sz="3000" dirty="0" smtClean="0">
                <a:latin typeface="Bookman Old Style" pitchFamily="18" charset="0"/>
                <a:ea typeface="Adobe Myungjo Std M" panose="02020600000000000000" pitchFamily="18" charset="-128"/>
              </a:rPr>
              <a:t> </a:t>
            </a:r>
            <a:r>
              <a:rPr lang="he-IL" sz="3000" dirty="0" smtClean="0">
                <a:latin typeface="Bookman Old Style" pitchFamily="18" charset="0"/>
                <a:ea typeface="Adobe Myungjo Std M" panose="02020600000000000000" pitchFamily="18" charset="-128"/>
              </a:rPr>
              <a:t>, </a:t>
            </a:r>
            <a:r>
              <a:rPr lang="es-ES" sz="3000" dirty="0" smtClean="0">
                <a:latin typeface="Bookman Old Style" pitchFamily="18" charset="0"/>
                <a:ea typeface="Adobe Myungjo Std M" panose="02020600000000000000" pitchFamily="18" charset="-128"/>
              </a:rPr>
              <a:t>plural </a:t>
            </a:r>
            <a:r>
              <a:rPr lang="he-IL" sz="3000" b="1" dirty="0" smtClean="0">
                <a:latin typeface="Bookman Old Style" pitchFamily="18" charset="0"/>
                <a:ea typeface="Adobe Myungjo Std M" panose="02020600000000000000" pitchFamily="18" charset="-128"/>
              </a:rPr>
              <a:t>גמטראות</a:t>
            </a:r>
            <a:r>
              <a:rPr lang="en-US" sz="3000" dirty="0" smtClean="0">
                <a:latin typeface="Bookman Old Style" pitchFamily="18" charset="0"/>
                <a:ea typeface="Adobe Myungjo Std M" panose="02020600000000000000" pitchFamily="18" charset="-128"/>
              </a:rPr>
              <a:t> </a:t>
            </a:r>
            <a:r>
              <a:rPr lang="he-IL" sz="3000" dirty="0" smtClean="0">
                <a:latin typeface="Bookman Old Style" pitchFamily="18" charset="0"/>
                <a:ea typeface="Adobe Myungjo Std M" panose="02020600000000000000" pitchFamily="18" charset="-128"/>
              </a:rPr>
              <a:t> </a:t>
            </a:r>
            <a:r>
              <a:rPr lang="es-ES" sz="3000" dirty="0" smtClean="0">
                <a:latin typeface="Bookman Old Style" pitchFamily="18" charset="0"/>
                <a:ea typeface="Adobe Myungjo Std M" panose="02020600000000000000" pitchFamily="18" charset="-128"/>
              </a:rPr>
              <a:t>o </a:t>
            </a:r>
            <a:r>
              <a:rPr lang="he-IL" sz="3000" b="1" dirty="0" smtClean="0">
                <a:latin typeface="Bookman Old Style" pitchFamily="18" charset="0"/>
                <a:ea typeface="Adobe Myungjo Std M" panose="02020600000000000000" pitchFamily="18" charset="-128"/>
              </a:rPr>
              <a:t>גמטריאות</a:t>
            </a:r>
            <a:r>
              <a:rPr lang="en-US" sz="3000" dirty="0" smtClean="0">
                <a:latin typeface="Bookman Old Style" pitchFamily="18" charset="0"/>
                <a:ea typeface="Adobe Myungjo Std M" panose="02020600000000000000" pitchFamily="18" charset="-128"/>
              </a:rPr>
              <a:t> </a:t>
            </a:r>
            <a:r>
              <a:rPr lang="he-IL" sz="3000" dirty="0" smtClean="0">
                <a:latin typeface="Bookman Old Style" pitchFamily="18" charset="0"/>
                <a:ea typeface="Adobe Myungjo Std M" panose="02020600000000000000" pitchFamily="18" charset="-128"/>
              </a:rPr>
              <a:t>, </a:t>
            </a:r>
            <a:r>
              <a:rPr lang="es-ES" sz="3000" dirty="0" smtClean="0">
                <a:latin typeface="Bookman Old Style" pitchFamily="18" charset="0"/>
                <a:ea typeface="Adobe Myungjo Std M" panose="02020600000000000000" pitchFamily="18" charset="-128"/>
              </a:rPr>
              <a:t>gematriot</a:t>
            </a:r>
            <a:r>
              <a:rPr lang="es-ES" sz="3000" dirty="0" smtClean="0">
                <a:latin typeface="Bookman Old Style" pitchFamily="18" charset="0"/>
                <a:ea typeface="Adobe Myungjo Std M" panose="02020600000000000000" pitchFamily="18" charset="-128"/>
              </a:rPr>
              <a:t>, es </a:t>
            </a:r>
            <a:r>
              <a:rPr lang="es-ES" sz="3000" dirty="0" smtClean="0">
                <a:latin typeface="Bookman Old Style" pitchFamily="18" charset="0"/>
                <a:ea typeface="Adobe Myungjo Std M" panose="02020600000000000000" pitchFamily="18" charset="-128"/>
              </a:rPr>
              <a:t>un código alfanumérico para asignar un valor numérico a un nombre, palabra o frase basado en sus letras. </a:t>
            </a:r>
            <a:endParaRPr lang="es-ES" sz="3000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342900" indent="-342900"/>
            <a:r>
              <a:rPr lang="es-ES" sz="3000" dirty="0" smtClean="0">
                <a:latin typeface="Bookman Old Style" pitchFamily="18" charset="0"/>
                <a:ea typeface="Adobe Myungjo Std M" panose="02020600000000000000" pitchFamily="18" charset="-128"/>
              </a:rPr>
              <a:t>Una </a:t>
            </a:r>
            <a:r>
              <a:rPr lang="es-ES" sz="3000" dirty="0" smtClean="0">
                <a:latin typeface="Bookman Old Style" pitchFamily="18" charset="0"/>
                <a:ea typeface="Adobe Myungjo Std M" panose="02020600000000000000" pitchFamily="18" charset="-128"/>
              </a:rPr>
              <a:t>sola palabra puede producir varios valores según el cifrado utilizado</a:t>
            </a:r>
            <a:r>
              <a:rPr lang="es-ES" sz="3000" dirty="0" smtClean="0">
                <a:latin typeface="Bookman Old Style" pitchFamily="18" charset="0"/>
                <a:ea typeface="Adobe Myungjo Std M" panose="02020600000000000000" pitchFamily="18" charset="-128"/>
              </a:rPr>
              <a:t>.</a:t>
            </a: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</a:t>
            </a:r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r>
              <a:rPr lang="es-ES" sz="3000" dirty="0" err="1" smtClean="0">
                <a:latin typeface="Bookman Old Style" pitchFamily="18" charset="0"/>
                <a:ea typeface="Adobe Myungjo Std M" panose="02020600000000000000" pitchFamily="18" charset="-128"/>
              </a:rPr>
              <a:t>Gematria</a:t>
            </a:r>
            <a:r>
              <a:rPr lang="es-ES" sz="3000" dirty="0" smtClean="0">
                <a:latin typeface="Bookman Old Style" pitchFamily="18" charset="0"/>
                <a:ea typeface="Adobe Myungjo Std M" panose="02020600000000000000" pitchFamily="18" charset="-128"/>
              </a:rPr>
              <a:t> </a:t>
            </a:r>
            <a:r>
              <a:rPr lang="es-ES" sz="3000" dirty="0" smtClean="0">
                <a:latin typeface="Bookman Old Style" pitchFamily="18" charset="0"/>
                <a:ea typeface="Adobe Myungjo Std M" panose="02020600000000000000" pitchFamily="18" charset="-128"/>
              </a:rPr>
              <a:t>se originó como un sistema asirio-babilónico-griego de código alfanumérico o cifrado que luego fue adoptado en la cultura judía. </a:t>
            </a:r>
            <a:endParaRPr lang="es-ES" sz="3000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342900" indent="-342900"/>
            <a:r>
              <a:rPr lang="es-ES" sz="3000" dirty="0" smtClean="0">
                <a:latin typeface="Bookman Old Style" pitchFamily="18" charset="0"/>
                <a:ea typeface="Adobe Myungjo Std M" panose="02020600000000000000" pitchFamily="18" charset="-128"/>
              </a:rPr>
              <a:t>Se </a:t>
            </a:r>
            <a:r>
              <a:rPr lang="es-ES" sz="3000" dirty="0" smtClean="0">
                <a:latin typeface="Bookman Old Style" pitchFamily="18" charset="0"/>
                <a:ea typeface="Adobe Myungjo Std M" panose="02020600000000000000" pitchFamily="18" charset="-128"/>
              </a:rPr>
              <a:t>han utilizado sistemas similares en otros idiomas y culturas: antes, la </a:t>
            </a:r>
            <a:r>
              <a:rPr lang="es-ES" sz="3000" b="1" dirty="0" err="1" smtClean="0">
                <a:latin typeface="Bookman Old Style" pitchFamily="18" charset="0"/>
                <a:ea typeface="Adobe Myungjo Std M" panose="02020600000000000000" pitchFamily="18" charset="-128"/>
              </a:rPr>
              <a:t>isopéfia</a:t>
            </a:r>
            <a:r>
              <a:rPr lang="es-ES" sz="3000" dirty="0" smtClean="0">
                <a:latin typeface="Bookman Old Style" pitchFamily="18" charset="0"/>
                <a:ea typeface="Adobe Myungjo Std M" panose="02020600000000000000" pitchFamily="18" charset="-128"/>
              </a:rPr>
              <a:t> griega, y más tarde, derivada o inspirada en la </a:t>
            </a:r>
            <a:r>
              <a:rPr lang="es-ES" sz="3000" dirty="0" err="1" smtClean="0">
                <a:latin typeface="Bookman Old Style" pitchFamily="18" charset="0"/>
                <a:ea typeface="Adobe Myungjo Std M" panose="02020600000000000000" pitchFamily="18" charset="-128"/>
              </a:rPr>
              <a:t>gematria</a:t>
            </a:r>
            <a:r>
              <a:rPr lang="es-ES" sz="3000" dirty="0" smtClean="0">
                <a:latin typeface="Bookman Old Style" pitchFamily="18" charset="0"/>
                <a:ea typeface="Adobe Myungjo Std M" panose="02020600000000000000" pitchFamily="18" charset="-128"/>
              </a:rPr>
              <a:t> hebrea, los números árabes </a:t>
            </a:r>
            <a:r>
              <a:rPr lang="es-ES" sz="3000" b="1" dirty="0" err="1" smtClean="0">
                <a:latin typeface="Bookman Old Style" pitchFamily="18" charset="0"/>
                <a:ea typeface="Adobe Myungjo Std M" panose="02020600000000000000" pitchFamily="18" charset="-128"/>
              </a:rPr>
              <a:t>abjad</a:t>
            </a:r>
            <a:r>
              <a:rPr lang="es-ES" sz="3000" dirty="0" smtClean="0">
                <a:latin typeface="Bookman Old Style" pitchFamily="18" charset="0"/>
                <a:ea typeface="Adobe Myungjo Std M" panose="02020600000000000000" pitchFamily="18" charset="-128"/>
              </a:rPr>
              <a:t> y la </a:t>
            </a:r>
            <a:r>
              <a:rPr lang="es-ES" sz="3000" dirty="0" err="1" smtClean="0">
                <a:latin typeface="Bookman Old Style" pitchFamily="18" charset="0"/>
                <a:ea typeface="Adobe Myungjo Std M" panose="02020600000000000000" pitchFamily="18" charset="-128"/>
              </a:rPr>
              <a:t>gematria</a:t>
            </a:r>
            <a:r>
              <a:rPr lang="es-ES" sz="3000" dirty="0" smtClean="0">
                <a:latin typeface="Bookman Old Style" pitchFamily="18" charset="0"/>
                <a:ea typeface="Adobe Myungjo Std M" panose="02020600000000000000" pitchFamily="18" charset="-128"/>
              </a:rPr>
              <a:t> inglesa</a:t>
            </a:r>
            <a:r>
              <a:rPr lang="es-ES" sz="3000" dirty="0" smtClean="0">
                <a:latin typeface="Bookman Old Style" pitchFamily="18" charset="0"/>
                <a:ea typeface="Adobe Myungjo Std M" panose="02020600000000000000" pitchFamily="18" charset="-128"/>
              </a:rPr>
              <a:t>.</a:t>
            </a:r>
            <a:endParaRPr lang="es-ES" sz="3000" dirty="0" smtClean="0">
              <a:latin typeface="Bookman Old Style" pitchFamily="18" charset="0"/>
              <a:ea typeface="Adobe Myungjo Std M" panose="02020600000000000000" pitchFamily="18" charset="-128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</a:t>
            </a:r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 algn="ctr">
              <a:buNone/>
            </a:pPr>
            <a:r>
              <a:rPr lang="en-US" sz="4000" dirty="0" smtClean="0">
                <a:latin typeface="Bookman Old Style" pitchFamily="18" charset="0"/>
                <a:ea typeface="Adobe Myungjo Std M" panose="02020600000000000000" pitchFamily="18" charset="-128"/>
              </a:rPr>
              <a:t> </a:t>
            </a:r>
            <a:r>
              <a:rPr lang="he-IL" sz="4800" dirty="0" smtClean="0">
                <a:latin typeface="Bookman Old Style" pitchFamily="18" charset="0"/>
                <a:ea typeface="Adobe Myungjo Std M" panose="02020600000000000000" pitchFamily="18" charset="-128"/>
              </a:rPr>
              <a:t>קַבָּלָה</a:t>
            </a:r>
            <a:endParaRPr lang="en-US" sz="4000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342900" indent="-342900"/>
            <a:r>
              <a:rPr lang="he-IL" sz="4000" dirty="0" smtClean="0">
                <a:latin typeface="Bookman Old Style" pitchFamily="18" charset="0"/>
                <a:ea typeface="Adobe Myungjo Std M" panose="02020600000000000000" pitchFamily="18" charset="-128"/>
              </a:rPr>
              <a:t>קַ</a:t>
            </a:r>
            <a:r>
              <a:rPr lang="en-US" sz="4000" dirty="0" smtClean="0">
                <a:latin typeface="Bookman Old Style" pitchFamily="18" charset="0"/>
                <a:ea typeface="Adobe Myungjo Std M" panose="02020600000000000000" pitchFamily="18" charset="-128"/>
              </a:rPr>
              <a:t>….. 100</a:t>
            </a:r>
          </a:p>
          <a:p>
            <a:pPr marL="342900" indent="-342900"/>
            <a:r>
              <a:rPr lang="he-IL" sz="4000" dirty="0" smtClean="0">
                <a:latin typeface="Bookman Old Style" pitchFamily="18" charset="0"/>
                <a:ea typeface="Adobe Myungjo Std M" panose="02020600000000000000" pitchFamily="18" charset="-128"/>
              </a:rPr>
              <a:t>בָ</a:t>
            </a:r>
            <a:r>
              <a:rPr lang="en-US" sz="4000" dirty="0" smtClean="0">
                <a:latin typeface="Bookman Old Style" pitchFamily="18" charset="0"/>
                <a:ea typeface="Adobe Myungjo Std M" panose="02020600000000000000" pitchFamily="18" charset="-128"/>
              </a:rPr>
              <a:t>…..  2</a:t>
            </a:r>
            <a:endParaRPr lang="es-ES" sz="4000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342900" indent="-342900"/>
            <a:r>
              <a:rPr lang="he-IL" sz="4000" dirty="0" smtClean="0">
                <a:latin typeface="Bookman Old Style" pitchFamily="18" charset="0"/>
                <a:ea typeface="Adobe Myungjo Std M" panose="02020600000000000000" pitchFamily="18" charset="-128"/>
              </a:rPr>
              <a:t>לָ</a:t>
            </a:r>
            <a:r>
              <a:rPr lang="en-US" sz="4000" dirty="0" smtClean="0">
                <a:latin typeface="Bookman Old Style" pitchFamily="18" charset="0"/>
                <a:ea typeface="Adobe Myungjo Std M" panose="02020600000000000000" pitchFamily="18" charset="-128"/>
              </a:rPr>
              <a:t> ….  30</a:t>
            </a:r>
          </a:p>
          <a:p>
            <a:pPr marL="342900" indent="-342900"/>
            <a:r>
              <a:rPr lang="he-IL" sz="4000" dirty="0" smtClean="0">
                <a:latin typeface="Bookman Old Style" pitchFamily="18" charset="0"/>
                <a:ea typeface="Adobe Myungjo Std M" panose="02020600000000000000" pitchFamily="18" charset="-128"/>
              </a:rPr>
              <a:t>ה</a:t>
            </a:r>
            <a:r>
              <a:rPr lang="en-US" sz="4000" dirty="0" smtClean="0">
                <a:latin typeface="Bookman Old Style" pitchFamily="18" charset="0"/>
                <a:ea typeface="Adobe Myungjo Std M" panose="02020600000000000000" pitchFamily="18" charset="-128"/>
              </a:rPr>
              <a:t>…..  5</a:t>
            </a:r>
          </a:p>
          <a:p>
            <a:pPr marL="342900" indent="-342900"/>
            <a:r>
              <a:rPr lang="en-US" sz="4000" dirty="0" smtClean="0">
                <a:latin typeface="Bookman Old Style" pitchFamily="18" charset="0"/>
                <a:ea typeface="Adobe Myungjo Std M" panose="02020600000000000000" pitchFamily="18" charset="-128"/>
              </a:rPr>
              <a:t>Suma: 137   </a:t>
            </a:r>
            <a:endParaRPr lang="en-US" sz="4000" dirty="0" smtClean="0">
              <a:latin typeface="Bookman Old Style" pitchFamily="18" charset="0"/>
              <a:ea typeface="Adobe Myungjo Std M" panose="02020600000000000000" pitchFamily="18" charset="-128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</a:t>
            </a:r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r>
              <a:rPr lang="es-ES" sz="3000" dirty="0" smtClean="0">
                <a:latin typeface="Bookman Old Style" pitchFamily="18" charset="0"/>
                <a:ea typeface="Adobe Myungjo Std M" panose="02020600000000000000" pitchFamily="18" charset="-128"/>
              </a:rPr>
              <a:t>Un ejemplo bien conocido de </a:t>
            </a:r>
            <a:r>
              <a:rPr lang="es-ES" sz="3000" b="1" i="1" dirty="0" smtClean="0">
                <a:latin typeface="Bookman Old Style" pitchFamily="18" charset="0"/>
                <a:ea typeface="Adobe Myungjo Std M" panose="02020600000000000000" pitchFamily="18" charset="-128"/>
              </a:rPr>
              <a:t>gematría</a:t>
            </a:r>
            <a:r>
              <a:rPr lang="es-ES" sz="3000" dirty="0" smtClean="0">
                <a:latin typeface="Bookman Old Style" pitchFamily="18" charset="0"/>
                <a:ea typeface="Adobe Myungjo Std M" panose="02020600000000000000" pitchFamily="18" charset="-128"/>
              </a:rPr>
              <a:t> </a:t>
            </a:r>
            <a:r>
              <a:rPr lang="es-ES" sz="3000" dirty="0" smtClean="0">
                <a:latin typeface="Bookman Old Style" pitchFamily="18" charset="0"/>
                <a:ea typeface="Adobe Myungjo Std M" panose="02020600000000000000" pitchFamily="18" charset="-128"/>
              </a:rPr>
              <a:t>hebrea es la palabra </a:t>
            </a:r>
            <a:r>
              <a:rPr lang="he-IL" sz="3000" b="1" dirty="0" smtClean="0">
                <a:latin typeface="Bookman Old Style" pitchFamily="18" charset="0"/>
                <a:ea typeface="Adobe Myungjo Std M" panose="02020600000000000000" pitchFamily="18" charset="-128"/>
              </a:rPr>
              <a:t>חי</a:t>
            </a:r>
            <a:r>
              <a:rPr lang="en-US" sz="3000" dirty="0" smtClean="0">
                <a:latin typeface="Bookman Old Style" pitchFamily="18" charset="0"/>
                <a:ea typeface="Adobe Myungjo Std M" panose="02020600000000000000" pitchFamily="18" charset="-128"/>
              </a:rPr>
              <a:t> </a:t>
            </a:r>
            <a:r>
              <a:rPr lang="he-IL" sz="3000" dirty="0" smtClean="0">
                <a:latin typeface="Bookman Old Style" pitchFamily="18" charset="0"/>
                <a:ea typeface="Adobe Myungjo Std M" panose="02020600000000000000" pitchFamily="18" charset="-128"/>
              </a:rPr>
              <a:t> </a:t>
            </a:r>
            <a:r>
              <a:rPr lang="es-ES" sz="3000" b="1" dirty="0" smtClean="0">
                <a:latin typeface="Bookman Old Style" pitchFamily="18" charset="0"/>
                <a:ea typeface="Adobe Myungjo Std M" panose="02020600000000000000" pitchFamily="18" charset="-128"/>
              </a:rPr>
              <a:t>Jai</a:t>
            </a:r>
            <a:r>
              <a:rPr lang="es-ES" sz="3000" dirty="0" smtClean="0">
                <a:latin typeface="Bookman Old Style" pitchFamily="18" charset="0"/>
                <a:ea typeface="Adobe Myungjo Std M" panose="02020600000000000000" pitchFamily="18" charset="-128"/>
              </a:rPr>
              <a:t> </a:t>
            </a:r>
            <a:r>
              <a:rPr lang="es-ES" sz="3000" dirty="0" smtClean="0">
                <a:latin typeface="Bookman Old Style" pitchFamily="18" charset="0"/>
                <a:ea typeface="Adobe Myungjo Std M" panose="02020600000000000000" pitchFamily="18" charset="-128"/>
              </a:rPr>
              <a:t>("</a:t>
            </a:r>
            <a:r>
              <a:rPr lang="es-ES" sz="3000" dirty="0" smtClean="0">
                <a:latin typeface="Bookman Old Style" pitchFamily="18" charset="0"/>
                <a:ea typeface="Adobe Myungjo Std M" panose="02020600000000000000" pitchFamily="18" charset="-128"/>
              </a:rPr>
              <a:t>vivo - vida"), </a:t>
            </a:r>
            <a:r>
              <a:rPr lang="es-ES" sz="3000" dirty="0" smtClean="0">
                <a:latin typeface="Bookman Old Style" pitchFamily="18" charset="0"/>
                <a:ea typeface="Adobe Myungjo Std M" panose="02020600000000000000" pitchFamily="18" charset="-128"/>
              </a:rPr>
              <a:t>que se compone de dos letras </a:t>
            </a:r>
            <a:r>
              <a:rPr lang="es-ES" sz="3000" dirty="0" smtClean="0">
                <a:latin typeface="Bookman Old Style" pitchFamily="18" charset="0"/>
                <a:ea typeface="Adobe Myungjo Std M" panose="02020600000000000000" pitchFamily="18" charset="-128"/>
              </a:rPr>
              <a:t>que usando </a:t>
            </a:r>
            <a:r>
              <a:rPr lang="es-ES" sz="3000" dirty="0" smtClean="0">
                <a:latin typeface="Bookman Old Style" pitchFamily="18" charset="0"/>
                <a:ea typeface="Adobe Myungjo Std M" panose="02020600000000000000" pitchFamily="18" charset="-128"/>
              </a:rPr>
              <a:t>las asignaciones en la tabla </a:t>
            </a:r>
            <a:r>
              <a:rPr lang="es-ES" sz="3000" i="1" dirty="0" smtClean="0">
                <a:latin typeface="Bookman Old Style" pitchFamily="18" charset="0"/>
                <a:ea typeface="Adobe Myungjo Std M" panose="02020600000000000000" pitchFamily="18" charset="-128"/>
              </a:rPr>
              <a:t>Mispar </a:t>
            </a:r>
            <a:r>
              <a:rPr lang="es-ES" sz="3000" i="1" dirty="0" err="1" smtClean="0">
                <a:latin typeface="Bookman Old Style" pitchFamily="18" charset="0"/>
                <a:ea typeface="Adobe Myungjo Std M" panose="02020600000000000000" pitchFamily="18" charset="-128"/>
              </a:rPr>
              <a:t>gadol</a:t>
            </a:r>
            <a:r>
              <a:rPr lang="es-ES" sz="3000" i="1" dirty="0" smtClean="0">
                <a:latin typeface="Bookman Old Style" pitchFamily="18" charset="0"/>
                <a:ea typeface="Adobe Myungjo Std M" panose="02020600000000000000" pitchFamily="18" charset="-128"/>
              </a:rPr>
              <a:t> </a:t>
            </a:r>
            <a:r>
              <a:rPr lang="es-ES" sz="3000" dirty="0" smtClean="0">
                <a:latin typeface="Bookman Old Style" pitchFamily="18" charset="0"/>
                <a:ea typeface="Adobe Myungjo Std M" panose="02020600000000000000" pitchFamily="18" charset="-128"/>
              </a:rPr>
              <a:t>suman </a:t>
            </a:r>
            <a:r>
              <a:rPr lang="es-ES" sz="3000" dirty="0" smtClean="0">
                <a:latin typeface="Bookman Old Style" pitchFamily="18" charset="0"/>
                <a:ea typeface="Adobe Myungjo Std M" panose="02020600000000000000" pitchFamily="18" charset="-128"/>
              </a:rPr>
              <a:t>18. Esto ha hecho que 18 sea un "afortunado número "entre el pueblo judío. Los obsequios de dinero en múltiplos de 18 son muy populares.</a:t>
            </a:r>
            <a:endParaRPr lang="es-ES" sz="3000" dirty="0" smtClean="0">
              <a:latin typeface="Bookman Old Style" pitchFamily="18" charset="0"/>
              <a:ea typeface="Adobe Myungjo Std M" panose="02020600000000000000" pitchFamily="18" charset="-128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</a:t>
            </a:r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r>
              <a:rPr lang="es-ES" dirty="0" smtClean="0">
                <a:latin typeface="Bookman Old Style" pitchFamily="18" charset="0"/>
                <a:ea typeface="Adobe Myungjo Std M" panose="02020600000000000000" pitchFamily="18" charset="-128"/>
              </a:rPr>
              <a:t>Un </a:t>
            </a:r>
            <a:r>
              <a:rPr lang="es-ES" dirty="0" smtClean="0">
                <a:latin typeface="Bookman Old Style" pitchFamily="18" charset="0"/>
                <a:ea typeface="Adobe Myungjo Std M" panose="02020600000000000000" pitchFamily="18" charset="-128"/>
              </a:rPr>
              <a:t>cabalista tradicional en el judaísmo se llama </a:t>
            </a:r>
            <a:r>
              <a:rPr lang="es-ES" dirty="0" err="1" smtClean="0">
                <a:latin typeface="Bookman Old Style" pitchFamily="18" charset="0"/>
                <a:ea typeface="Adobe Myungjo Std M" panose="02020600000000000000" pitchFamily="18" charset="-128"/>
              </a:rPr>
              <a:t>Mequbal</a:t>
            </a:r>
            <a:r>
              <a:rPr lang="es-ES" dirty="0" smtClean="0">
                <a:latin typeface="Bookman Old Style" pitchFamily="18" charset="0"/>
                <a:ea typeface="Adobe Myungjo Std M" panose="02020600000000000000" pitchFamily="18" charset="-128"/>
              </a:rPr>
              <a:t> </a:t>
            </a:r>
            <a:r>
              <a:rPr lang="he-IL" dirty="0" smtClean="0">
                <a:latin typeface="Bookman Old Style" pitchFamily="18" charset="0"/>
                <a:ea typeface="Adobe Myungjo Std M" panose="02020600000000000000" pitchFamily="18" charset="-128"/>
              </a:rPr>
              <a:t>מְקוּבָּל </a:t>
            </a:r>
            <a:endParaRPr lang="en-US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342900" indent="-342900"/>
            <a:r>
              <a:rPr lang="es-ES" dirty="0" smtClean="0">
                <a:latin typeface="Bookman Old Style" pitchFamily="18" charset="0"/>
                <a:ea typeface="Adobe Myungjo Std M" panose="02020600000000000000" pitchFamily="18" charset="-128"/>
              </a:rPr>
              <a:t>La </a:t>
            </a:r>
            <a:r>
              <a:rPr lang="es-ES" dirty="0" smtClean="0">
                <a:latin typeface="Bookman Old Style" pitchFamily="18" charset="0"/>
                <a:ea typeface="Adobe Myungjo Std M" panose="02020600000000000000" pitchFamily="18" charset="-128"/>
              </a:rPr>
              <a:t>Cabalá judía es un conjunto de enseñanzas </a:t>
            </a:r>
            <a:r>
              <a:rPr lang="es-ES" dirty="0" smtClean="0">
                <a:latin typeface="Bookman Old Style" pitchFamily="18" charset="0"/>
                <a:ea typeface="Adobe Myungjo Std M" panose="02020600000000000000" pitchFamily="18" charset="-128"/>
              </a:rPr>
              <a:t>místicas destinadas </a:t>
            </a:r>
            <a:r>
              <a:rPr lang="es-ES" dirty="0" smtClean="0">
                <a:latin typeface="Bookman Old Style" pitchFamily="18" charset="0"/>
                <a:ea typeface="Adobe Myungjo Std M" panose="02020600000000000000" pitchFamily="18" charset="-128"/>
              </a:rPr>
              <a:t>a explicar la relación entre el Dios eterno e inmutable, el misterioso </a:t>
            </a:r>
            <a:r>
              <a:rPr lang="es-ES" b="1" i="1" dirty="0" smtClean="0">
                <a:latin typeface="Bookman Old Style" pitchFamily="18" charset="0"/>
                <a:ea typeface="Adobe Myungjo Std M" panose="02020600000000000000" pitchFamily="18" charset="-128"/>
              </a:rPr>
              <a:t>Ein Sof </a:t>
            </a:r>
            <a:r>
              <a:rPr lang="es-ES" dirty="0" smtClean="0">
                <a:latin typeface="Bookman Old Style" pitchFamily="18" charset="0"/>
                <a:ea typeface="Adobe Myungjo Std M" panose="02020600000000000000" pitchFamily="18" charset="-128"/>
              </a:rPr>
              <a:t>(</a:t>
            </a:r>
            <a:r>
              <a:rPr lang="he-IL" b="1" dirty="0" smtClean="0">
                <a:latin typeface="Bookman Old Style" pitchFamily="18" charset="0"/>
                <a:ea typeface="Adobe Myungjo Std M" panose="02020600000000000000" pitchFamily="18" charset="-128"/>
              </a:rPr>
              <a:t>אֵין </a:t>
            </a:r>
            <a:r>
              <a:rPr lang="he-IL" b="1" dirty="0" smtClean="0">
                <a:latin typeface="Bookman Old Style" pitchFamily="18" charset="0"/>
                <a:ea typeface="Adobe Myungjo Std M" panose="02020600000000000000" pitchFamily="18" charset="-128"/>
              </a:rPr>
              <a:t>סוֹף</a:t>
            </a:r>
            <a:r>
              <a:rPr lang="en-US" b="1" dirty="0" smtClean="0">
                <a:latin typeface="Bookman Old Style" pitchFamily="18" charset="0"/>
                <a:ea typeface="Adobe Myungjo Std M" panose="02020600000000000000" pitchFamily="18" charset="-128"/>
              </a:rPr>
              <a:t> </a:t>
            </a:r>
            <a:r>
              <a:rPr lang="en-US" dirty="0" smtClean="0">
                <a:latin typeface="Bookman Old Style" pitchFamily="18" charset="0"/>
                <a:ea typeface="Adobe Myungjo Std M" panose="02020600000000000000" pitchFamily="18" charset="-128"/>
              </a:rPr>
              <a:t>‘</a:t>
            </a:r>
            <a:r>
              <a:rPr lang="es-ES" dirty="0" smtClean="0">
                <a:latin typeface="Bookman Old Style" pitchFamily="18" charset="0"/>
                <a:ea typeface="Adobe Myungjo Std M" panose="02020600000000000000" pitchFamily="18" charset="-128"/>
              </a:rPr>
              <a:t>El Infinito’) </a:t>
            </a:r>
            <a:r>
              <a:rPr lang="es-ES" dirty="0" smtClean="0">
                <a:latin typeface="Bookman Old Style" pitchFamily="18" charset="0"/>
                <a:ea typeface="Adobe Myungjo Std M" panose="02020600000000000000" pitchFamily="18" charset="-128"/>
              </a:rPr>
              <a:t>- </a:t>
            </a:r>
            <a:r>
              <a:rPr lang="es-ES" dirty="0" smtClean="0">
                <a:latin typeface="Bookman Old Style" pitchFamily="18" charset="0"/>
                <a:ea typeface="Adobe Myungjo Std M" panose="02020600000000000000" pitchFamily="18" charset="-128"/>
              </a:rPr>
              <a:t>y </a:t>
            </a:r>
            <a:r>
              <a:rPr lang="es-ES" dirty="0" smtClean="0">
                <a:latin typeface="Bookman Old Style" pitchFamily="18" charset="0"/>
                <a:ea typeface="Adobe Myungjo Std M" panose="02020600000000000000" pitchFamily="18" charset="-128"/>
              </a:rPr>
              <a:t>el universo finito mortal (la creación de Dios ). </a:t>
            </a:r>
            <a:endParaRPr lang="es-ES" dirty="0" smtClean="0">
              <a:latin typeface="Bookman Old Style" pitchFamily="18" charset="0"/>
              <a:ea typeface="Adobe Myungjo Std M" panose="02020600000000000000" pitchFamily="18" charset="-128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</a:t>
            </a:r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r>
              <a:rPr lang="es-ES" b="1" dirty="0" smtClean="0">
                <a:latin typeface="Bookman Old Style" pitchFamily="18" charset="0"/>
                <a:ea typeface="Adobe Myungjo Std M" panose="02020600000000000000" pitchFamily="18" charset="-128"/>
              </a:rPr>
              <a:t>El Zohar </a:t>
            </a:r>
            <a:r>
              <a:rPr lang="es-ES" dirty="0" smtClean="0">
                <a:latin typeface="Bookman Old Style" pitchFamily="18" charset="0"/>
                <a:ea typeface="Adobe Myungjo Std M" panose="02020600000000000000" pitchFamily="18" charset="-128"/>
              </a:rPr>
              <a:t>-</a:t>
            </a:r>
            <a:r>
              <a:rPr lang="he-IL" dirty="0" smtClean="0">
                <a:latin typeface="Bookman Old Style" pitchFamily="18" charset="0"/>
                <a:ea typeface="Adobe Myungjo Std M" panose="02020600000000000000" pitchFamily="18" charset="-128"/>
              </a:rPr>
              <a:t>זֹהַר</a:t>
            </a:r>
            <a:r>
              <a:rPr lang="en-US" dirty="0" smtClean="0">
                <a:latin typeface="Bookman Old Style" pitchFamily="18" charset="0"/>
                <a:ea typeface="Adobe Myungjo Std M" panose="02020600000000000000" pitchFamily="18" charset="-128"/>
              </a:rPr>
              <a:t> </a:t>
            </a:r>
            <a:r>
              <a:rPr lang="he-IL" dirty="0" smtClean="0">
                <a:latin typeface="Bookman Old Style" pitchFamily="18" charset="0"/>
                <a:ea typeface="Adobe Myungjo Std M" panose="02020600000000000000" pitchFamily="18" charset="-128"/>
              </a:rPr>
              <a:t>, </a:t>
            </a:r>
            <a:r>
              <a:rPr lang="es-ES" dirty="0" smtClean="0">
                <a:latin typeface="Bookman Old Style" pitchFamily="18" charset="0"/>
                <a:ea typeface="Adobe Myungjo Std M" panose="02020600000000000000" pitchFamily="18" charset="-128"/>
              </a:rPr>
              <a:t>literalmente "Esplendor" o "</a:t>
            </a:r>
            <a:r>
              <a:rPr lang="es-ES" dirty="0" smtClean="0">
                <a:latin typeface="Bookman Old Style" pitchFamily="18" charset="0"/>
                <a:ea typeface="Adobe Myungjo Std M" panose="02020600000000000000" pitchFamily="18" charset="-128"/>
              </a:rPr>
              <a:t>Resplandor“- </a:t>
            </a:r>
            <a:r>
              <a:rPr lang="es-ES" dirty="0" smtClean="0">
                <a:latin typeface="Bookman Old Style" pitchFamily="18" charset="0"/>
                <a:ea typeface="Adobe Myungjo Std M" panose="02020600000000000000" pitchFamily="18" charset="-128"/>
              </a:rPr>
              <a:t>es el trabajo fundamental en la literatura del pensamiento místico judío conocido como Cabalá. </a:t>
            </a:r>
            <a:endParaRPr lang="es-ES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342900" indent="-342900"/>
            <a:r>
              <a:rPr lang="es-ES" dirty="0" smtClean="0">
                <a:latin typeface="Bookman Old Style" pitchFamily="18" charset="0"/>
                <a:ea typeface="Adobe Myungjo Std M" panose="02020600000000000000" pitchFamily="18" charset="-128"/>
              </a:rPr>
              <a:t>Es </a:t>
            </a:r>
            <a:r>
              <a:rPr lang="es-ES" dirty="0" smtClean="0">
                <a:latin typeface="Bookman Old Style" pitchFamily="18" charset="0"/>
                <a:ea typeface="Adobe Myungjo Std M" panose="02020600000000000000" pitchFamily="18" charset="-128"/>
              </a:rPr>
              <a:t>un grupo de libros que incluye comentarios sobre los aspectos místicos de la Torá (los cinco libros de Moisés) </a:t>
            </a:r>
            <a:endParaRPr lang="es-ES" dirty="0" smtClean="0">
              <a:latin typeface="Bookman Old Style" pitchFamily="18" charset="0"/>
              <a:ea typeface="Adobe Myungjo Std M" panose="02020600000000000000" pitchFamily="18" charset="-128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</a:t>
            </a:r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r>
              <a:rPr lang="es-ES" dirty="0" smtClean="0">
                <a:latin typeface="Bookman Old Style" pitchFamily="18" charset="0"/>
                <a:ea typeface="Adobe Myungjo Std M" panose="02020600000000000000" pitchFamily="18" charset="-128"/>
              </a:rPr>
              <a:t>Así también interpretaciones </a:t>
            </a:r>
            <a:r>
              <a:rPr lang="es-ES" dirty="0" smtClean="0">
                <a:latin typeface="Bookman Old Style" pitchFamily="18" charset="0"/>
                <a:ea typeface="Adobe Myungjo Std M" panose="02020600000000000000" pitchFamily="18" charset="-128"/>
              </a:rPr>
              <a:t>de las escrituras, así como material sobre misticismo, cosmogonía mítica y psicología mística.</a:t>
            </a:r>
          </a:p>
          <a:p>
            <a:pPr marL="342900" indent="-342900"/>
            <a:r>
              <a:rPr lang="es-ES" dirty="0" smtClean="0">
                <a:latin typeface="Bookman Old Style" pitchFamily="18" charset="0"/>
                <a:ea typeface="Adobe Myungjo Std M" panose="02020600000000000000" pitchFamily="18" charset="-128"/>
              </a:rPr>
              <a:t>El Zohar apareció por primera vez en al-</a:t>
            </a:r>
            <a:r>
              <a:rPr lang="es-ES" dirty="0" err="1" smtClean="0">
                <a:latin typeface="Bookman Old Style" pitchFamily="18" charset="0"/>
                <a:ea typeface="Adobe Myungjo Std M" panose="02020600000000000000" pitchFamily="18" charset="-128"/>
              </a:rPr>
              <a:t>Andalus</a:t>
            </a:r>
            <a:r>
              <a:rPr lang="es-ES" dirty="0" smtClean="0">
                <a:latin typeface="Bookman Old Style" pitchFamily="18" charset="0"/>
                <a:ea typeface="Adobe Myungjo Std M" panose="02020600000000000000" pitchFamily="18" charset="-128"/>
              </a:rPr>
              <a:t> (ahora España) </a:t>
            </a:r>
            <a:r>
              <a:rPr lang="es-ES" dirty="0" smtClean="0">
                <a:latin typeface="Bookman Old Style" pitchFamily="18" charset="0"/>
                <a:ea typeface="Adobe Myungjo Std M" panose="02020600000000000000" pitchFamily="18" charset="-128"/>
              </a:rPr>
              <a:t>en </a:t>
            </a:r>
            <a:r>
              <a:rPr lang="es-ES" dirty="0" smtClean="0">
                <a:latin typeface="Bookman Old Style" pitchFamily="18" charset="0"/>
                <a:ea typeface="Adobe Myungjo Std M" panose="02020600000000000000" pitchFamily="18" charset="-128"/>
              </a:rPr>
              <a:t>el siglo XIII, y fue publicado por un escritor judío llamado Moisés de León (c. 1240-1305). </a:t>
            </a:r>
            <a:endParaRPr lang="es-ES" dirty="0" smtClean="0">
              <a:latin typeface="Bookman Old Style" pitchFamily="18" charset="0"/>
              <a:ea typeface="Adobe Myungjo Std M" panose="02020600000000000000" pitchFamily="18" charset="-128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</a:t>
            </a:r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r>
              <a:rPr lang="es-ES" dirty="0" smtClean="0">
                <a:latin typeface="Bookman Old Style" pitchFamily="18" charset="0"/>
                <a:ea typeface="Adobe Myungjo Std M" panose="02020600000000000000" pitchFamily="18" charset="-128"/>
              </a:rPr>
              <a:t>De </a:t>
            </a:r>
            <a:r>
              <a:rPr lang="es-ES" dirty="0" smtClean="0">
                <a:latin typeface="Bookman Old Style" pitchFamily="18" charset="0"/>
                <a:ea typeface="Adobe Myungjo Std M" panose="02020600000000000000" pitchFamily="18" charset="-128"/>
              </a:rPr>
              <a:t>León atribuyó la obra a Shimon bar </a:t>
            </a:r>
            <a:r>
              <a:rPr lang="es-ES" dirty="0" smtClean="0">
                <a:latin typeface="Bookman Old Style" pitchFamily="18" charset="0"/>
                <a:ea typeface="Adobe Myungjo Std M" panose="02020600000000000000" pitchFamily="18" charset="-128"/>
              </a:rPr>
              <a:t>Yohai </a:t>
            </a:r>
            <a:r>
              <a:rPr lang="es-ES" dirty="0" smtClean="0">
                <a:latin typeface="Bookman Old Style" pitchFamily="18" charset="0"/>
                <a:ea typeface="Adobe Myungjo Std M" panose="02020600000000000000" pitchFamily="18" charset="-128"/>
              </a:rPr>
              <a:t>("el </a:t>
            </a:r>
            <a:r>
              <a:rPr lang="es-ES" dirty="0" err="1" smtClean="0">
                <a:latin typeface="Bookman Old Style" pitchFamily="18" charset="0"/>
                <a:ea typeface="Adobe Myungjo Std M" panose="02020600000000000000" pitchFamily="18" charset="-128"/>
              </a:rPr>
              <a:t>Rashbi</a:t>
            </a:r>
            <a:r>
              <a:rPr lang="es-ES" dirty="0" smtClean="0">
                <a:latin typeface="Bookman Old Style" pitchFamily="18" charset="0"/>
                <a:ea typeface="Adobe Myungjo Std M" panose="02020600000000000000" pitchFamily="18" charset="-128"/>
              </a:rPr>
              <a:t>"), un tanna activo después del Sitio de Jerusalén (70 EC) y la destrucción del Segundo Templo durante el prolongado período conocido como las guerras </a:t>
            </a:r>
            <a:r>
              <a:rPr lang="es-ES" dirty="0" smtClean="0">
                <a:latin typeface="Bookman Old Style" pitchFamily="18" charset="0"/>
                <a:ea typeface="Adobe Myungjo Std M" panose="02020600000000000000" pitchFamily="18" charset="-128"/>
              </a:rPr>
              <a:t>judío-romanas. </a:t>
            </a: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</a:t>
            </a:r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r>
              <a:rPr lang="es-ES" dirty="0" smtClean="0">
                <a:latin typeface="Bookman Old Style" pitchFamily="18" charset="0"/>
                <a:ea typeface="Adobe Myungjo Std M" panose="02020600000000000000" pitchFamily="18" charset="-128"/>
              </a:rPr>
              <a:t>Según </a:t>
            </a:r>
            <a:r>
              <a:rPr lang="es-ES" dirty="0" smtClean="0">
                <a:latin typeface="Bookman Old Style" pitchFamily="18" charset="0"/>
                <a:ea typeface="Adobe Myungjo Std M" panose="02020600000000000000" pitchFamily="18" charset="-128"/>
              </a:rPr>
              <a:t>la leyenda judía, </a:t>
            </a:r>
            <a:r>
              <a:rPr lang="es-ES" dirty="0" smtClean="0">
                <a:latin typeface="Bookman Old Style" pitchFamily="18" charset="0"/>
                <a:ea typeface="Adobe Myungjo Std M" panose="02020600000000000000" pitchFamily="18" charset="-128"/>
              </a:rPr>
              <a:t>Shimón </a:t>
            </a:r>
            <a:r>
              <a:rPr lang="es-ES" dirty="0" smtClean="0">
                <a:latin typeface="Bookman Old Style" pitchFamily="18" charset="0"/>
                <a:ea typeface="Adobe Myungjo Std M" panose="02020600000000000000" pitchFamily="18" charset="-128"/>
              </a:rPr>
              <a:t>se escondió en una cueva durante trece años estudiando la Torá y fue inspirado por el profeta Elías para escribir el Zohar. </a:t>
            </a:r>
            <a:endParaRPr lang="es-ES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342900" indent="-342900"/>
            <a:r>
              <a:rPr lang="es-ES" dirty="0" smtClean="0">
                <a:latin typeface="Bookman Old Style" pitchFamily="18" charset="0"/>
                <a:ea typeface="Adobe Myungjo Std M" panose="02020600000000000000" pitchFamily="18" charset="-128"/>
              </a:rPr>
              <a:t>Esto </a:t>
            </a:r>
            <a:r>
              <a:rPr lang="es-ES" dirty="0" smtClean="0">
                <a:latin typeface="Bookman Old Style" pitchFamily="18" charset="0"/>
                <a:ea typeface="Adobe Myungjo Std M" panose="02020600000000000000" pitchFamily="18" charset="-128"/>
              </a:rPr>
              <a:t>concuerda con la afirmación tradicional de los adherentes de que la Cabalá es la parte oculta de la Torá Oral.</a:t>
            </a:r>
            <a:endParaRPr lang="es-ES" dirty="0" smtClean="0">
              <a:latin typeface="Bookman Old Style" pitchFamily="18" charset="0"/>
              <a:ea typeface="Adobe Myungjo Std M" panose="02020600000000000000" pitchFamily="18" charset="-128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</a:t>
            </a:r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r>
              <a:rPr lang="es-ES" dirty="0" smtClean="0">
                <a:latin typeface="Bookman Old Style" pitchFamily="18" charset="0"/>
                <a:ea typeface="Adobe Myungjo Std M" panose="02020600000000000000" pitchFamily="18" charset="-128"/>
              </a:rPr>
              <a:t>Según el Zohar</a:t>
            </a:r>
            <a:r>
              <a:rPr lang="es-ES" dirty="0" smtClean="0">
                <a:latin typeface="Bookman Old Style" pitchFamily="18" charset="0"/>
                <a:ea typeface="Adobe Myungjo Std M" panose="02020600000000000000" pitchFamily="18" charset="-128"/>
              </a:rPr>
              <a:t>, el </a:t>
            </a:r>
            <a:r>
              <a:rPr lang="es-ES" dirty="0" smtClean="0">
                <a:latin typeface="Bookman Old Style" pitchFamily="18" charset="0"/>
                <a:ea typeface="Adobe Myungjo Std M" panose="02020600000000000000" pitchFamily="18" charset="-128"/>
              </a:rPr>
              <a:t>estudio de la Torá puede avanzar en cuatro niveles de interpretación (exégesis</a:t>
            </a:r>
            <a:r>
              <a:rPr lang="es-ES" dirty="0" smtClean="0">
                <a:latin typeface="Bookman Old Style" pitchFamily="18" charset="0"/>
                <a:ea typeface="Adobe Myungjo Std M" panose="02020600000000000000" pitchFamily="18" charset="-128"/>
              </a:rPr>
              <a:t>).</a:t>
            </a:r>
          </a:p>
          <a:p>
            <a:pPr marL="342900" indent="-342900"/>
            <a:r>
              <a:rPr lang="es-ES" dirty="0" smtClean="0">
                <a:latin typeface="Bookman Old Style" pitchFamily="18" charset="0"/>
                <a:ea typeface="Adobe Myungjo Std M" panose="02020600000000000000" pitchFamily="18" charset="-128"/>
              </a:rPr>
              <a:t> </a:t>
            </a:r>
            <a:r>
              <a:rPr lang="es-ES" dirty="0" smtClean="0">
                <a:latin typeface="Bookman Old Style" pitchFamily="18" charset="0"/>
                <a:ea typeface="Adobe Myungjo Std M" panose="02020600000000000000" pitchFamily="18" charset="-128"/>
              </a:rPr>
              <a:t>Estos cuatro niveles se denominan </a:t>
            </a:r>
            <a:r>
              <a:rPr lang="es-ES" b="1" i="1" dirty="0" err="1" smtClean="0">
                <a:latin typeface="Bookman Old Style" pitchFamily="18" charset="0"/>
                <a:ea typeface="Adobe Myungjo Std M" panose="02020600000000000000" pitchFamily="18" charset="-128"/>
              </a:rPr>
              <a:t>pardes</a:t>
            </a:r>
            <a:r>
              <a:rPr lang="es-ES" dirty="0" smtClean="0">
                <a:latin typeface="Bookman Old Style" pitchFamily="18" charset="0"/>
                <a:ea typeface="Adobe Myungjo Std M" panose="02020600000000000000" pitchFamily="18" charset="-128"/>
              </a:rPr>
              <a:t> por sus letras iniciales (PRDS hebreo: </a:t>
            </a:r>
            <a:r>
              <a:rPr lang="he-IL" b="1" dirty="0" smtClean="0">
                <a:latin typeface="Bookman Old Style" pitchFamily="18" charset="0"/>
                <a:ea typeface="Adobe Myungjo Std M" panose="02020600000000000000" pitchFamily="18" charset="-128"/>
              </a:rPr>
              <a:t>פַּרדֵס</a:t>
            </a:r>
            <a:r>
              <a:rPr lang="en-US" dirty="0" smtClean="0">
                <a:latin typeface="Bookman Old Style" pitchFamily="18" charset="0"/>
                <a:ea typeface="Adobe Myungjo Std M" panose="02020600000000000000" pitchFamily="18" charset="-128"/>
              </a:rPr>
              <a:t> </a:t>
            </a:r>
            <a:r>
              <a:rPr lang="he-IL" dirty="0" smtClean="0">
                <a:latin typeface="Bookman Old Style" pitchFamily="18" charset="0"/>
                <a:ea typeface="Adobe Myungjo Std M" panose="02020600000000000000" pitchFamily="18" charset="-128"/>
              </a:rPr>
              <a:t>, </a:t>
            </a:r>
            <a:r>
              <a:rPr lang="es-ES" dirty="0" smtClean="0">
                <a:latin typeface="Bookman Old Style" pitchFamily="18" charset="0"/>
                <a:ea typeface="Adobe Myungjo Std M" panose="02020600000000000000" pitchFamily="18" charset="-128"/>
              </a:rPr>
              <a:t>huerto).</a:t>
            </a:r>
          </a:p>
          <a:p>
            <a:pPr marL="342900" indent="-342900"/>
            <a:r>
              <a:rPr lang="es-ES" b="1" dirty="0" smtClean="0">
                <a:latin typeface="Bookman Old Style" pitchFamily="18" charset="0"/>
                <a:ea typeface="Adobe Myungjo Std M" panose="02020600000000000000" pitchFamily="18" charset="-128"/>
              </a:rPr>
              <a:t>Peshat</a:t>
            </a:r>
            <a:r>
              <a:rPr lang="es-ES" dirty="0" smtClean="0">
                <a:latin typeface="Bookman Old Style" pitchFamily="18" charset="0"/>
                <a:ea typeface="Adobe Myungjo Std M" panose="02020600000000000000" pitchFamily="18" charset="-128"/>
              </a:rPr>
              <a:t> </a:t>
            </a:r>
            <a:r>
              <a:rPr lang="es-ES" dirty="0" smtClean="0">
                <a:latin typeface="Bookman Old Style" pitchFamily="18" charset="0"/>
                <a:ea typeface="Adobe Myungjo Std M" panose="02020600000000000000" pitchFamily="18" charset="-128"/>
              </a:rPr>
              <a:t>(hebreo: </a:t>
            </a:r>
            <a:r>
              <a:rPr lang="he-IL" dirty="0" smtClean="0">
                <a:latin typeface="Bookman Old Style" pitchFamily="18" charset="0"/>
                <a:ea typeface="Adobe Myungjo Std M" panose="02020600000000000000" pitchFamily="18" charset="-128"/>
              </a:rPr>
              <a:t>פשט</a:t>
            </a:r>
            <a:r>
              <a:rPr lang="en-US" dirty="0" smtClean="0">
                <a:latin typeface="Bookman Old Style" pitchFamily="18" charset="0"/>
                <a:ea typeface="Adobe Myungjo Std M" panose="02020600000000000000" pitchFamily="18" charset="-128"/>
              </a:rPr>
              <a:t> </a:t>
            </a:r>
            <a:r>
              <a:rPr lang="he-IL" dirty="0" smtClean="0">
                <a:latin typeface="Bookman Old Style" pitchFamily="18" charset="0"/>
                <a:ea typeface="Adobe Myungjo Std M" panose="02020600000000000000" pitchFamily="18" charset="-128"/>
              </a:rPr>
              <a:t> </a:t>
            </a:r>
            <a:r>
              <a:rPr lang="es-ES" dirty="0" smtClean="0">
                <a:latin typeface="Bookman Old Style" pitchFamily="18" charset="0"/>
                <a:ea typeface="Adobe Myungjo Std M" panose="02020600000000000000" pitchFamily="18" charset="-128"/>
              </a:rPr>
              <a:t>lit. "simple"): las interpretaciones directas del significado. </a:t>
            </a: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</a:t>
            </a:r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r>
              <a:rPr lang="es-ES" b="1" dirty="0" smtClean="0">
                <a:latin typeface="Bookman Old Style" pitchFamily="18" charset="0"/>
                <a:ea typeface="Adobe Myungjo Std M" panose="02020600000000000000" pitchFamily="18" charset="-128"/>
              </a:rPr>
              <a:t>Remez</a:t>
            </a:r>
            <a:r>
              <a:rPr lang="es-ES" dirty="0" smtClean="0">
                <a:latin typeface="Bookman Old Style" pitchFamily="18" charset="0"/>
                <a:ea typeface="Adobe Myungjo Std M" panose="02020600000000000000" pitchFamily="18" charset="-128"/>
              </a:rPr>
              <a:t> </a:t>
            </a:r>
            <a:r>
              <a:rPr lang="es-ES" dirty="0" smtClean="0">
                <a:latin typeface="Bookman Old Style" pitchFamily="18" charset="0"/>
                <a:ea typeface="Adobe Myungjo Std M" panose="02020600000000000000" pitchFamily="18" charset="-128"/>
              </a:rPr>
              <a:t>(hebreo: </a:t>
            </a:r>
            <a:r>
              <a:rPr lang="he-IL" dirty="0" smtClean="0">
                <a:latin typeface="Bookman Old Style" pitchFamily="18" charset="0"/>
                <a:ea typeface="Adobe Myungjo Std M" panose="02020600000000000000" pitchFamily="18" charset="-128"/>
              </a:rPr>
              <a:t>רֶמֶז</a:t>
            </a:r>
            <a:r>
              <a:rPr lang="en-US" dirty="0" smtClean="0">
                <a:latin typeface="Bookman Old Style" pitchFamily="18" charset="0"/>
                <a:ea typeface="Adobe Myungjo Std M" panose="02020600000000000000" pitchFamily="18" charset="-128"/>
              </a:rPr>
              <a:t> </a:t>
            </a:r>
            <a:r>
              <a:rPr lang="he-IL" dirty="0" smtClean="0">
                <a:latin typeface="Bookman Old Style" pitchFamily="18" charset="0"/>
                <a:ea typeface="Adobe Myungjo Std M" panose="02020600000000000000" pitchFamily="18" charset="-128"/>
              </a:rPr>
              <a:t> </a:t>
            </a:r>
            <a:r>
              <a:rPr lang="es-ES" dirty="0" smtClean="0">
                <a:latin typeface="Bookman Old Style" pitchFamily="18" charset="0"/>
                <a:ea typeface="Adobe Myungjo Std M" panose="02020600000000000000" pitchFamily="18" charset="-128"/>
              </a:rPr>
              <a:t>lit. "pista [s]"): los significados alegóricos (a través de la alusión).</a:t>
            </a:r>
          </a:p>
          <a:p>
            <a:pPr marL="342900" indent="-342900"/>
            <a:r>
              <a:rPr lang="es-ES" b="1" dirty="0" smtClean="0">
                <a:latin typeface="Bookman Old Style" pitchFamily="18" charset="0"/>
                <a:ea typeface="Adobe Myungjo Std M" panose="02020600000000000000" pitchFamily="18" charset="-128"/>
              </a:rPr>
              <a:t>Derash</a:t>
            </a:r>
            <a:r>
              <a:rPr lang="es-ES" dirty="0" smtClean="0">
                <a:latin typeface="Bookman Old Style" pitchFamily="18" charset="0"/>
                <a:ea typeface="Adobe Myungjo Std M" panose="02020600000000000000" pitchFamily="18" charset="-128"/>
              </a:rPr>
              <a:t> (hebreo: </a:t>
            </a:r>
            <a:r>
              <a:rPr lang="he-IL" dirty="0" smtClean="0">
                <a:latin typeface="Bookman Old Style" pitchFamily="18" charset="0"/>
                <a:ea typeface="Adobe Myungjo Std M" panose="02020600000000000000" pitchFamily="18" charset="-128"/>
              </a:rPr>
              <a:t>דְרָשׁ</a:t>
            </a:r>
            <a:r>
              <a:rPr lang="en-US" dirty="0" smtClean="0">
                <a:latin typeface="Bookman Old Style" pitchFamily="18" charset="0"/>
                <a:ea typeface="Adobe Myungjo Std M" panose="02020600000000000000" pitchFamily="18" charset="-128"/>
              </a:rPr>
              <a:t> </a:t>
            </a:r>
            <a:r>
              <a:rPr lang="he-IL" dirty="0" smtClean="0">
                <a:latin typeface="Bookman Old Style" pitchFamily="18" charset="0"/>
                <a:ea typeface="Adobe Myungjo Std M" panose="02020600000000000000" pitchFamily="18" charset="-128"/>
              </a:rPr>
              <a:t> </a:t>
            </a:r>
            <a:r>
              <a:rPr lang="es-ES" dirty="0" smtClean="0">
                <a:latin typeface="Bookman Old Style" pitchFamily="18" charset="0"/>
                <a:ea typeface="Adobe Myungjo Std M" panose="02020600000000000000" pitchFamily="18" charset="-128"/>
              </a:rPr>
              <a:t>del </a:t>
            </a:r>
            <a:r>
              <a:rPr lang="es-ES" dirty="0" err="1" smtClean="0">
                <a:latin typeface="Bookman Old Style" pitchFamily="18" charset="0"/>
                <a:ea typeface="Adobe Myungjo Std M" panose="02020600000000000000" pitchFamily="18" charset="-128"/>
              </a:rPr>
              <a:t>heb</a:t>
            </a:r>
            <a:r>
              <a:rPr lang="es-ES" dirty="0" smtClean="0">
                <a:latin typeface="Bookman Old Style" pitchFamily="18" charset="0"/>
                <a:ea typeface="Adobe Myungjo Std M" panose="02020600000000000000" pitchFamily="18" charset="-128"/>
              </a:rPr>
              <a:t>. </a:t>
            </a:r>
            <a:r>
              <a:rPr lang="es-ES" i="1" dirty="0" err="1" smtClean="0">
                <a:latin typeface="Bookman Old Style" pitchFamily="18" charset="0"/>
                <a:ea typeface="Adobe Myungjo Std M" panose="02020600000000000000" pitchFamily="18" charset="-128"/>
              </a:rPr>
              <a:t>Darash</a:t>
            </a:r>
            <a:r>
              <a:rPr lang="es-ES" dirty="0" smtClean="0">
                <a:latin typeface="Bookman Old Style" pitchFamily="18" charset="0"/>
                <a:ea typeface="Adobe Myungjo Std M" panose="02020600000000000000" pitchFamily="18" charset="-128"/>
              </a:rPr>
              <a:t>: "preguntar" o "buscar"): significados </a:t>
            </a:r>
            <a:r>
              <a:rPr lang="es-ES" dirty="0" err="1" smtClean="0">
                <a:latin typeface="Bookman Old Style" pitchFamily="18" charset="0"/>
                <a:ea typeface="Adobe Myungjo Std M" panose="02020600000000000000" pitchFamily="18" charset="-128"/>
              </a:rPr>
              <a:t>midráshicos</a:t>
            </a:r>
            <a:r>
              <a:rPr lang="es-ES" dirty="0" smtClean="0">
                <a:latin typeface="Bookman Old Style" pitchFamily="18" charset="0"/>
                <a:ea typeface="Adobe Myungjo Std M" panose="02020600000000000000" pitchFamily="18" charset="-128"/>
              </a:rPr>
              <a:t> (rabínicos), a menudo con comparaciones imaginativas con palabras o versos similares</a:t>
            </a:r>
            <a:r>
              <a:rPr lang="es-ES" dirty="0" smtClean="0">
                <a:latin typeface="Bookman Old Style" pitchFamily="18" charset="0"/>
                <a:ea typeface="Adobe Myungjo Std M" panose="02020600000000000000" pitchFamily="18" charset="-128"/>
              </a:rPr>
              <a:t>.</a:t>
            </a:r>
            <a:endParaRPr lang="es-ES" dirty="0" smtClean="0">
              <a:latin typeface="Bookman Old Style" pitchFamily="18" charset="0"/>
              <a:ea typeface="Adobe Myungjo Std M" panose="02020600000000000000" pitchFamily="18" charset="-128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</a:t>
            </a:r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r>
              <a:rPr lang="es-ES" b="1" dirty="0" smtClean="0">
                <a:latin typeface="Bookman Old Style" pitchFamily="18" charset="0"/>
                <a:ea typeface="Adobe Myungjo Std M" panose="02020600000000000000" pitchFamily="18" charset="-128"/>
              </a:rPr>
              <a:t>Sod</a:t>
            </a:r>
            <a:r>
              <a:rPr lang="es-ES" dirty="0" smtClean="0">
                <a:latin typeface="Bookman Old Style" pitchFamily="18" charset="0"/>
                <a:ea typeface="Adobe Myungjo Std M" panose="02020600000000000000" pitchFamily="18" charset="-128"/>
              </a:rPr>
              <a:t> </a:t>
            </a:r>
            <a:r>
              <a:rPr lang="es-ES" dirty="0" smtClean="0">
                <a:latin typeface="Bookman Old Style" pitchFamily="18" charset="0"/>
                <a:ea typeface="Adobe Myungjo Std M" panose="02020600000000000000" pitchFamily="18" charset="-128"/>
              </a:rPr>
              <a:t>(hebreo: </a:t>
            </a:r>
            <a:r>
              <a:rPr lang="he-IL" dirty="0" smtClean="0">
                <a:latin typeface="Bookman Old Style" pitchFamily="18" charset="0"/>
                <a:ea typeface="Adobe Myungjo Std M" panose="02020600000000000000" pitchFamily="18" charset="-128"/>
              </a:rPr>
              <a:t>סוֹד</a:t>
            </a:r>
            <a:r>
              <a:rPr lang="en-US" dirty="0" smtClean="0">
                <a:latin typeface="Bookman Old Style" pitchFamily="18" charset="0"/>
                <a:ea typeface="Adobe Myungjo Std M" panose="02020600000000000000" pitchFamily="18" charset="-128"/>
              </a:rPr>
              <a:t> </a:t>
            </a:r>
            <a:r>
              <a:rPr lang="he-IL" dirty="0" smtClean="0">
                <a:latin typeface="Bookman Old Style" pitchFamily="18" charset="0"/>
                <a:ea typeface="Adobe Myungjo Std M" panose="02020600000000000000" pitchFamily="18" charset="-128"/>
              </a:rPr>
              <a:t> </a:t>
            </a:r>
            <a:r>
              <a:rPr lang="es-ES" dirty="0" smtClean="0">
                <a:latin typeface="Bookman Old Style" pitchFamily="18" charset="0"/>
                <a:ea typeface="Adobe Myungjo Std M" panose="02020600000000000000" pitchFamily="18" charset="-128"/>
              </a:rPr>
              <a:t>lit. "secreto" o "misterio"): los significados internos, esotéricos (metafísicos), expresados ​​en cábala</a:t>
            </a:r>
            <a:r>
              <a:rPr lang="es-ES" dirty="0" smtClean="0">
                <a:latin typeface="Bookman Old Style" pitchFamily="18" charset="0"/>
                <a:ea typeface="Adobe Myungjo Std M" panose="02020600000000000000" pitchFamily="18" charset="-128"/>
              </a:rPr>
              <a:t>.</a:t>
            </a:r>
          </a:p>
          <a:p>
            <a:pPr marL="342900" indent="-342900"/>
            <a:r>
              <a:rPr lang="es-ES" dirty="0" smtClean="0">
                <a:latin typeface="Bookman Old Style" pitchFamily="18" charset="0"/>
                <a:ea typeface="Adobe Myungjo Std M" panose="02020600000000000000" pitchFamily="18" charset="-128"/>
              </a:rPr>
              <a:t>Sus seguidores consideran la Cabalá como una parte necesaria del estudio de la </a:t>
            </a:r>
            <a:r>
              <a:rPr lang="es-ES" dirty="0" smtClean="0">
                <a:latin typeface="Bookman Old Style" pitchFamily="18" charset="0"/>
                <a:ea typeface="Adobe Myungjo Std M" panose="02020600000000000000" pitchFamily="18" charset="-128"/>
              </a:rPr>
              <a:t>Torá, el </a:t>
            </a:r>
            <a:r>
              <a:rPr lang="es-ES" dirty="0" smtClean="0">
                <a:latin typeface="Bookman Old Style" pitchFamily="18" charset="0"/>
                <a:ea typeface="Adobe Myungjo Std M" panose="02020600000000000000" pitchFamily="18" charset="-128"/>
              </a:rPr>
              <a:t>Tanaj y la literatura </a:t>
            </a:r>
            <a:r>
              <a:rPr lang="es-ES" dirty="0" smtClean="0">
                <a:latin typeface="Bookman Old Style" pitchFamily="18" charset="0"/>
                <a:ea typeface="Adobe Myungjo Std M" panose="02020600000000000000" pitchFamily="18" charset="-128"/>
              </a:rPr>
              <a:t>rabínica, </a:t>
            </a:r>
            <a:r>
              <a:rPr lang="es-ES" dirty="0" smtClean="0">
                <a:latin typeface="Bookman Old Style" pitchFamily="18" charset="0"/>
                <a:ea typeface="Adobe Myungjo Std M" panose="02020600000000000000" pitchFamily="18" charset="-128"/>
              </a:rPr>
              <a:t>es un deber inherente de los judíos observantes.</a:t>
            </a:r>
            <a:endParaRPr lang="es-ES" dirty="0" smtClean="0">
              <a:latin typeface="Bookman Old Style" pitchFamily="18" charset="0"/>
              <a:ea typeface="Adobe Myungjo Std M" panose="02020600000000000000" pitchFamily="18" charset="-128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244" y="1131125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</a:t>
            </a:r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r>
              <a:rPr lang="es-ES" dirty="0" smtClean="0">
                <a:latin typeface="Bookman Old Style" pitchFamily="18" charset="0"/>
                <a:ea typeface="Adobe Myungjo Std M" panose="02020600000000000000" pitchFamily="18" charset="-128"/>
              </a:rPr>
              <a:t>Los practicantes tradicionales creen que sus primeros orígenes son anteriores a las religiones del mundo, formando el modelo primordial de las filosofías, religiones, ciencias, artes y sistemas políticos de la Creación. </a:t>
            </a:r>
            <a:endParaRPr lang="es-ES" dirty="0" smtClean="0">
              <a:latin typeface="Bookman Old Style" pitchFamily="18" charset="0"/>
              <a:ea typeface="Adobe Myungjo Std M" panose="02020600000000000000" pitchFamily="18" charset="-128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244" y="1131125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</a:t>
            </a:r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r>
              <a:rPr lang="es-ES" dirty="0" smtClean="0">
                <a:latin typeface="Bookman Old Style" pitchFamily="18" charset="0"/>
                <a:ea typeface="Adobe Myungjo Std M" panose="02020600000000000000" pitchFamily="18" charset="-128"/>
              </a:rPr>
              <a:t>Históricamente</a:t>
            </a:r>
            <a:r>
              <a:rPr lang="es-ES" dirty="0" smtClean="0">
                <a:latin typeface="Bookman Old Style" pitchFamily="18" charset="0"/>
                <a:ea typeface="Adobe Myungjo Std M" panose="02020600000000000000" pitchFamily="18" charset="-128"/>
              </a:rPr>
              <a:t>, la Cabalá surgió después de formas anteriores de misticismo judío, en la España de los siglos XII al XIII y el sur de Francia, </a:t>
            </a:r>
            <a:r>
              <a:rPr lang="es-ES" dirty="0" smtClean="0">
                <a:latin typeface="Bookman Old Style" pitchFamily="18" charset="0"/>
                <a:ea typeface="Adobe Myungjo Std M" panose="02020600000000000000" pitchFamily="18" charset="-128"/>
              </a:rPr>
              <a:t>y </a:t>
            </a:r>
            <a:r>
              <a:rPr lang="es-ES" dirty="0" smtClean="0">
                <a:latin typeface="Bookman Old Style" pitchFamily="18" charset="0"/>
                <a:ea typeface="Adobe Myungjo Std M" panose="02020600000000000000" pitchFamily="18" charset="-128"/>
              </a:rPr>
              <a:t>fue reinterpretada durante el renacimiento místico judío de la Palestina otomana del siglo XVI. </a:t>
            </a:r>
            <a:endParaRPr lang="es-ES" dirty="0" smtClean="0">
              <a:latin typeface="Bookman Old Style" pitchFamily="18" charset="0"/>
              <a:ea typeface="Adobe Myungjo Std M" panose="02020600000000000000" pitchFamily="18" charset="-128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244" y="1131125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</a:t>
            </a:r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r>
              <a:rPr lang="es-ES" dirty="0" smtClean="0">
                <a:latin typeface="Bookman Old Style" pitchFamily="18" charset="0"/>
                <a:ea typeface="Adobe Myungjo Std M" panose="02020600000000000000" pitchFamily="18" charset="-128"/>
              </a:rPr>
              <a:t>Isaac </a:t>
            </a:r>
            <a:r>
              <a:rPr lang="es-ES" dirty="0" smtClean="0">
                <a:latin typeface="Bookman Old Style" pitchFamily="18" charset="0"/>
                <a:ea typeface="Adobe Myungjo Std M" panose="02020600000000000000" pitchFamily="18" charset="-128"/>
              </a:rPr>
              <a:t>Luria </a:t>
            </a:r>
            <a:r>
              <a:rPr lang="es-ES" dirty="0" smtClean="0">
                <a:latin typeface="Bookman Old Style" pitchFamily="18" charset="0"/>
                <a:ea typeface="Adobe Myungjo Std M" panose="02020600000000000000" pitchFamily="18" charset="-128"/>
              </a:rPr>
              <a:t>-</a:t>
            </a:r>
            <a:r>
              <a:rPr lang="en-US" b="1" dirty="0" smtClean="0">
                <a:latin typeface="Bookman Old Style" pitchFamily="18" charset="0"/>
              </a:rPr>
              <a:t>Isaac </a:t>
            </a:r>
            <a:r>
              <a:rPr lang="en-US" b="1" dirty="0" smtClean="0">
                <a:latin typeface="Bookman Old Style" pitchFamily="18" charset="0"/>
              </a:rPr>
              <a:t>(ben Solomon) Luria Ashkenazi</a:t>
            </a:r>
            <a:r>
              <a:rPr lang="en-US" dirty="0" smtClean="0">
                <a:latin typeface="Bookman Old Style" pitchFamily="18" charset="0"/>
              </a:rPr>
              <a:t> (</a:t>
            </a:r>
            <a:r>
              <a:rPr lang="en-US" dirty="0" smtClean="0">
                <a:latin typeface="Bookman Old Style" pitchFamily="18" charset="0"/>
              </a:rPr>
              <a:t>1534</a:t>
            </a:r>
            <a:r>
              <a:rPr lang="en-US" dirty="0" smtClean="0">
                <a:latin typeface="Bookman Old Style" pitchFamily="18" charset="0"/>
              </a:rPr>
              <a:t> – July 25, 1572) </a:t>
            </a:r>
            <a:r>
              <a:rPr lang="es-ES" dirty="0" smtClean="0">
                <a:latin typeface="Bookman Old Style" pitchFamily="18" charset="0"/>
                <a:ea typeface="Adobe Myungjo Std M" panose="02020600000000000000" pitchFamily="18" charset="-128"/>
              </a:rPr>
              <a:t>es </a:t>
            </a:r>
            <a:r>
              <a:rPr lang="es-ES" dirty="0" smtClean="0">
                <a:latin typeface="Bookman Old Style" pitchFamily="18" charset="0"/>
                <a:ea typeface="Adobe Myungjo Std M" panose="02020600000000000000" pitchFamily="18" charset="-128"/>
              </a:rPr>
              <a:t>considerado el padre de la Cabalá contemporánea; La Cabalá </a:t>
            </a:r>
            <a:r>
              <a:rPr lang="es-ES" dirty="0" smtClean="0">
                <a:latin typeface="Bookman Old Style" pitchFamily="18" charset="0"/>
                <a:ea typeface="Adobe Myungjo Std M" panose="02020600000000000000" pitchFamily="18" charset="-128"/>
              </a:rPr>
              <a:t>Luriánica </a:t>
            </a:r>
            <a:r>
              <a:rPr lang="es-ES" dirty="0" smtClean="0">
                <a:latin typeface="Bookman Old Style" pitchFamily="18" charset="0"/>
                <a:ea typeface="Adobe Myungjo Std M" panose="02020600000000000000" pitchFamily="18" charset="-128"/>
              </a:rPr>
              <a:t>se popularizó en forma de judaísmo jasídico desde el siglo XVIII en adelante</a:t>
            </a:r>
            <a:r>
              <a:rPr lang="es-ES" dirty="0" smtClean="0">
                <a:latin typeface="Bookman Old Style" pitchFamily="18" charset="0"/>
                <a:ea typeface="Adobe Myungjo Std M" panose="02020600000000000000" pitchFamily="18" charset="-128"/>
              </a:rPr>
              <a:t>.</a:t>
            </a:r>
          </a:p>
          <a:p>
            <a:pPr marL="342900" indent="-342900"/>
            <a:r>
              <a:rPr lang="es-ES" dirty="0" smtClean="0">
                <a:latin typeface="Bookman Old Style" pitchFamily="18" charset="0"/>
                <a:ea typeface="Adobe Myungjo Std M" panose="02020600000000000000" pitchFamily="18" charset="-128"/>
              </a:rPr>
              <a:t>Se le conoce como el Ari o Arizal –El Ari Zikronó Librajá </a:t>
            </a:r>
            <a:endParaRPr lang="es-ES" dirty="0" smtClean="0">
              <a:latin typeface="Bookman Old Style" pitchFamily="18" charset="0"/>
              <a:ea typeface="Adobe Myungjo Std M" panose="02020600000000000000" pitchFamily="18" charset="-128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244" y="1131125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</a:t>
            </a:r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/>
            <a:r>
              <a:rPr lang="es-MX" b="1" dirty="0" smtClean="0">
                <a:latin typeface="Bookman Old Style" pitchFamily="18" charset="0"/>
              </a:rPr>
              <a:t>Naturaleza Divina</a:t>
            </a:r>
          </a:p>
          <a:p>
            <a:pPr lvl="0"/>
            <a:r>
              <a:rPr lang="es-MX" dirty="0" smtClean="0">
                <a:latin typeface="Bookman Old Style" pitchFamily="18" charset="0"/>
              </a:rPr>
              <a:t>1. Dado </a:t>
            </a:r>
            <a:r>
              <a:rPr lang="es-MX" dirty="0" smtClean="0">
                <a:latin typeface="Bookman Old Style" pitchFamily="18" charset="0"/>
              </a:rPr>
              <a:t>que Di-s no está confinado al tiempo y el espacio o cualquier otra limitación, la Cabalá se refiere a Él como Ayn Sof - El Infinito. </a:t>
            </a:r>
            <a:endParaRPr lang="es-MX" dirty="0" smtClean="0">
              <a:latin typeface="Bookman Old Style" pitchFamily="18" charset="0"/>
            </a:endParaRPr>
          </a:p>
          <a:p>
            <a:pPr lvl="0"/>
            <a:r>
              <a:rPr lang="es-MX" dirty="0" smtClean="0">
                <a:latin typeface="Bookman Old Style" pitchFamily="18" charset="0"/>
              </a:rPr>
              <a:t>Así </a:t>
            </a:r>
            <a:r>
              <a:rPr lang="es-MX" dirty="0" smtClean="0">
                <a:latin typeface="Bookman Old Style" pitchFamily="18" charset="0"/>
              </a:rPr>
              <a:t>como Él es infinito e ilimitado, también lo es el poder de Su Voluntad</a:t>
            </a:r>
            <a:r>
              <a:rPr lang="es-MX" dirty="0" smtClean="0">
                <a:latin typeface="Bookman Old Style" pitchFamily="18" charset="0"/>
              </a:rPr>
              <a:t>.</a:t>
            </a:r>
            <a:endParaRPr lang="en-US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244" y="1131125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</a:t>
            </a:r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/>
            <a:r>
              <a:rPr lang="es-MX" dirty="0" smtClean="0">
                <a:latin typeface="Bookman Old Style" pitchFamily="18" charset="0"/>
              </a:rPr>
              <a:t>2</a:t>
            </a:r>
            <a:r>
              <a:rPr lang="es-MX" dirty="0" smtClean="0">
                <a:latin typeface="Bookman Old Style" pitchFamily="18" charset="0"/>
              </a:rPr>
              <a:t>. La prohibición contra la contemplación de la esencia de Di-s es ampliamente conocida. </a:t>
            </a:r>
            <a:endParaRPr lang="es-MX" dirty="0" smtClean="0">
              <a:latin typeface="Bookman Old Style" pitchFamily="18" charset="0"/>
            </a:endParaRPr>
          </a:p>
          <a:p>
            <a:pPr lvl="0"/>
            <a:r>
              <a:rPr lang="es-MX" dirty="0" smtClean="0">
                <a:latin typeface="Bookman Old Style" pitchFamily="18" charset="0"/>
              </a:rPr>
              <a:t>Todo </a:t>
            </a:r>
            <a:r>
              <a:rPr lang="es-MX" dirty="0" smtClean="0">
                <a:latin typeface="Bookman Old Style" pitchFamily="18" charset="0"/>
              </a:rPr>
              <a:t>lo que se relata acerca de Di-s pertenece únicamente a Su Voluntad y providencia, que se manifiestan por Sus acciones. </a:t>
            </a:r>
            <a:endParaRPr lang="es-MX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244" y="1131125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</a:t>
            </a:r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/>
            <a:r>
              <a:rPr lang="es-MX" dirty="0" smtClean="0">
                <a:latin typeface="Bookman Old Style" pitchFamily="18" charset="0"/>
              </a:rPr>
              <a:t>Esta </a:t>
            </a:r>
            <a:r>
              <a:rPr lang="es-MX" dirty="0" smtClean="0">
                <a:latin typeface="Bookman Old Style" pitchFamily="18" charset="0"/>
              </a:rPr>
              <a:t>regla general se aplica a toda la Cabalá, como lo afirma </a:t>
            </a:r>
            <a:r>
              <a:rPr lang="es-MX" dirty="0" smtClean="0">
                <a:latin typeface="Bookman Old Style" pitchFamily="18" charset="0"/>
              </a:rPr>
              <a:t>Rabi </a:t>
            </a:r>
            <a:r>
              <a:rPr lang="es-MX" dirty="0" smtClean="0">
                <a:latin typeface="Bookman Old Style" pitchFamily="18" charset="0"/>
              </a:rPr>
              <a:t>Moshe Jaim Luzzatto en su libro Adir Bamarom, "Es evidente que cualquier expresión con respecto al Emanador, Bendito sea, se refiere solo a Sus acciones en lugar de Su esencia</a:t>
            </a:r>
            <a:r>
              <a:rPr lang="es-MX" dirty="0" smtClean="0">
                <a:latin typeface="Bookman Old Style" pitchFamily="18" charset="0"/>
              </a:rPr>
              <a:t>".</a:t>
            </a:r>
            <a:endParaRPr lang="en-US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244" y="1131125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</a:t>
            </a:r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/>
            <a:r>
              <a:rPr lang="es-MX" dirty="0" smtClean="0">
                <a:latin typeface="Bookman Old Style" pitchFamily="18" charset="0"/>
              </a:rPr>
              <a:t>3</a:t>
            </a:r>
            <a:r>
              <a:rPr lang="es-MX" dirty="0" smtClean="0">
                <a:latin typeface="Bookman Old Style" pitchFamily="18" charset="0"/>
              </a:rPr>
              <a:t>. Hay diez Sefirot por las cuales Di-s, Bendito Sea, crea y dirige los mundos. Son:</a:t>
            </a:r>
            <a:endParaRPr lang="en-US" dirty="0" smtClean="0">
              <a:latin typeface="Bookman Old Style" pitchFamily="18" charset="0"/>
            </a:endParaRPr>
          </a:p>
          <a:p>
            <a:pPr lvl="1"/>
            <a:r>
              <a:rPr lang="es-MX" sz="3200" dirty="0" smtClean="0">
                <a:latin typeface="Bookman Old Style" pitchFamily="18" charset="0"/>
              </a:rPr>
              <a:t>1. </a:t>
            </a:r>
            <a:r>
              <a:rPr lang="es-MX" sz="3200" dirty="0" smtClean="0">
                <a:latin typeface="Bookman Old Style" pitchFamily="18" charset="0"/>
              </a:rPr>
              <a:t>Kéter </a:t>
            </a:r>
            <a:r>
              <a:rPr lang="es-MX" sz="3200" dirty="0" smtClean="0">
                <a:latin typeface="Bookman Old Style" pitchFamily="18" charset="0"/>
              </a:rPr>
              <a:t>- Corona,</a:t>
            </a:r>
            <a:endParaRPr lang="en-US" sz="3200" dirty="0" smtClean="0">
              <a:latin typeface="Bookman Old Style" pitchFamily="18" charset="0"/>
            </a:endParaRPr>
          </a:p>
          <a:p>
            <a:pPr lvl="1"/>
            <a:r>
              <a:rPr lang="es-MX" sz="3200" dirty="0" smtClean="0">
                <a:latin typeface="Bookman Old Style" pitchFamily="18" charset="0"/>
              </a:rPr>
              <a:t>2. Jojmá - Sabiduría,</a:t>
            </a:r>
            <a:endParaRPr lang="en-US" sz="3200" dirty="0" smtClean="0">
              <a:latin typeface="Bookman Old Style" pitchFamily="18" charset="0"/>
            </a:endParaRPr>
          </a:p>
          <a:p>
            <a:pPr lvl="1"/>
            <a:r>
              <a:rPr lang="es-MX" sz="3200" dirty="0" smtClean="0">
                <a:latin typeface="Bookman Old Style" pitchFamily="18" charset="0"/>
              </a:rPr>
              <a:t>3. </a:t>
            </a:r>
            <a:r>
              <a:rPr lang="es-MX" sz="3200" dirty="0" smtClean="0">
                <a:latin typeface="Bookman Old Style" pitchFamily="18" charset="0"/>
              </a:rPr>
              <a:t>Bináh </a:t>
            </a:r>
            <a:r>
              <a:rPr lang="es-MX" sz="3200" dirty="0" smtClean="0">
                <a:latin typeface="Bookman Old Style" pitchFamily="18" charset="0"/>
              </a:rPr>
              <a:t>- Comprensión,</a:t>
            </a:r>
            <a:endParaRPr lang="en-US" sz="3200" dirty="0" smtClean="0">
              <a:latin typeface="Bookman Old Style" pitchFamily="18" charset="0"/>
            </a:endParaRPr>
          </a:p>
          <a:p>
            <a:pPr lvl="1"/>
            <a:r>
              <a:rPr lang="es-MX" sz="3200" dirty="0" smtClean="0">
                <a:latin typeface="Bookman Old Style" pitchFamily="18" charset="0"/>
              </a:rPr>
              <a:t>4. </a:t>
            </a:r>
            <a:r>
              <a:rPr lang="es-MX" sz="3200" dirty="0" smtClean="0">
                <a:latin typeface="Bookman Old Style" pitchFamily="18" charset="0"/>
              </a:rPr>
              <a:t>Jésed </a:t>
            </a:r>
            <a:r>
              <a:rPr lang="es-MX" sz="3200" dirty="0" smtClean="0">
                <a:latin typeface="Bookman Old Style" pitchFamily="18" charset="0"/>
              </a:rPr>
              <a:t>- Bondad,</a:t>
            </a:r>
            <a:endParaRPr lang="en-US" sz="3200" dirty="0" smtClean="0">
              <a:latin typeface="Bookman Old Style" pitchFamily="18" charset="0"/>
            </a:endParaRPr>
          </a:p>
          <a:p>
            <a:pPr lvl="1"/>
            <a:r>
              <a:rPr lang="es-MX" sz="3200" dirty="0" smtClean="0">
                <a:latin typeface="Bookman Old Style" pitchFamily="18" charset="0"/>
              </a:rPr>
              <a:t>5. </a:t>
            </a:r>
            <a:r>
              <a:rPr lang="es-MX" sz="3200" dirty="0" smtClean="0">
                <a:latin typeface="Bookman Old Style" pitchFamily="18" charset="0"/>
              </a:rPr>
              <a:t>Gevurá </a:t>
            </a:r>
            <a:r>
              <a:rPr lang="es-MX" sz="3200" dirty="0" smtClean="0">
                <a:latin typeface="Bookman Old Style" pitchFamily="18" charset="0"/>
              </a:rPr>
              <a:t>- </a:t>
            </a:r>
            <a:r>
              <a:rPr lang="es-MX" sz="3200" dirty="0" smtClean="0">
                <a:latin typeface="Bookman Old Style" pitchFamily="18" charset="0"/>
              </a:rPr>
              <a:t>Poder,</a:t>
            </a:r>
            <a:endParaRPr lang="en-US" sz="3200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244" y="1131125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</a:t>
            </a:r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1"/>
            <a:r>
              <a:rPr lang="es-MX" sz="3200" dirty="0" smtClean="0">
                <a:latin typeface="Bookman Old Style" pitchFamily="18" charset="0"/>
              </a:rPr>
              <a:t>6</a:t>
            </a:r>
            <a:r>
              <a:rPr lang="es-MX" sz="3200" dirty="0" smtClean="0">
                <a:latin typeface="Bookman Old Style" pitchFamily="18" charset="0"/>
              </a:rPr>
              <a:t>. </a:t>
            </a:r>
            <a:r>
              <a:rPr lang="es-MX" sz="3200" dirty="0" smtClean="0">
                <a:latin typeface="Bookman Old Style" pitchFamily="18" charset="0"/>
              </a:rPr>
              <a:t>Tiféret </a:t>
            </a:r>
            <a:r>
              <a:rPr lang="es-MX" sz="3200" dirty="0" smtClean="0">
                <a:latin typeface="Bookman Old Style" pitchFamily="18" charset="0"/>
              </a:rPr>
              <a:t>- Belleza,</a:t>
            </a:r>
            <a:endParaRPr lang="en-US" sz="3200" dirty="0" smtClean="0">
              <a:latin typeface="Bookman Old Style" pitchFamily="18" charset="0"/>
            </a:endParaRPr>
          </a:p>
          <a:p>
            <a:pPr lvl="1"/>
            <a:r>
              <a:rPr lang="es-MX" sz="3200" dirty="0" smtClean="0">
                <a:latin typeface="Bookman Old Style" pitchFamily="18" charset="0"/>
              </a:rPr>
              <a:t>7. </a:t>
            </a:r>
            <a:r>
              <a:rPr lang="es-MX" sz="3200" dirty="0" smtClean="0">
                <a:latin typeface="Bookman Old Style" pitchFamily="18" charset="0"/>
              </a:rPr>
              <a:t>Nétzaj </a:t>
            </a:r>
            <a:r>
              <a:rPr lang="es-MX" sz="3200" dirty="0" smtClean="0">
                <a:latin typeface="Bookman Old Style" pitchFamily="18" charset="0"/>
              </a:rPr>
              <a:t>- Victoria,</a:t>
            </a:r>
            <a:endParaRPr lang="en-US" sz="3200" dirty="0" smtClean="0">
              <a:latin typeface="Bookman Old Style" pitchFamily="18" charset="0"/>
            </a:endParaRPr>
          </a:p>
          <a:p>
            <a:pPr lvl="1"/>
            <a:r>
              <a:rPr lang="es-MX" sz="3200" dirty="0" smtClean="0">
                <a:latin typeface="Bookman Old Style" pitchFamily="18" charset="0"/>
              </a:rPr>
              <a:t>8. Hod - Majestad,</a:t>
            </a:r>
            <a:endParaRPr lang="en-US" sz="3200" dirty="0" smtClean="0">
              <a:latin typeface="Bookman Old Style" pitchFamily="18" charset="0"/>
            </a:endParaRPr>
          </a:p>
          <a:p>
            <a:pPr lvl="1"/>
            <a:r>
              <a:rPr lang="es-MX" sz="3200" dirty="0" smtClean="0">
                <a:latin typeface="Bookman Old Style" pitchFamily="18" charset="0"/>
              </a:rPr>
              <a:t>9. Yesod - Fundación,</a:t>
            </a:r>
            <a:endParaRPr lang="en-US" sz="3200" dirty="0" smtClean="0">
              <a:latin typeface="Bookman Old Style" pitchFamily="18" charset="0"/>
            </a:endParaRPr>
          </a:p>
          <a:p>
            <a:pPr lvl="1"/>
            <a:r>
              <a:rPr lang="es-MX" sz="3200" dirty="0" smtClean="0">
                <a:latin typeface="Bookman Old Style" pitchFamily="18" charset="0"/>
              </a:rPr>
              <a:t>10. Maljut - Reino.</a:t>
            </a:r>
            <a:endParaRPr lang="en-US" sz="3200" dirty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244" y="1131125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</a:t>
            </a:r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/>
            <a:r>
              <a:rPr lang="es-MX" dirty="0" smtClean="0">
                <a:latin typeface="Bookman Old Style" pitchFamily="18" charset="0"/>
              </a:rPr>
              <a:t>4. Las Sefirot son esas facultades divinas que Di-s utiliza para crear y dirigir los mundos.</a:t>
            </a:r>
            <a:endParaRPr lang="en-US" dirty="0" smtClean="0">
              <a:latin typeface="Bookman Old Style" pitchFamily="18" charset="0"/>
            </a:endParaRPr>
          </a:p>
          <a:p>
            <a:pPr lvl="0"/>
            <a:r>
              <a:rPr lang="es-MX" dirty="0" smtClean="0">
                <a:latin typeface="Bookman Old Style" pitchFamily="18" charset="0"/>
              </a:rPr>
              <a:t>5. Di-s gobierna el mundo con tres modos generales de conducta; Bondad pura - </a:t>
            </a:r>
            <a:r>
              <a:rPr lang="es-MX" b="1" i="1" dirty="0" smtClean="0">
                <a:latin typeface="Bookman Old Style" pitchFamily="18" charset="0"/>
              </a:rPr>
              <a:t>Jésed</a:t>
            </a:r>
            <a:r>
              <a:rPr lang="es-MX" dirty="0" smtClean="0">
                <a:latin typeface="Bookman Old Style" pitchFamily="18" charset="0"/>
              </a:rPr>
              <a:t>, </a:t>
            </a:r>
          </a:p>
          <a:p>
            <a:pPr lvl="0"/>
            <a:r>
              <a:rPr lang="es-MX" dirty="0" smtClean="0">
                <a:latin typeface="Bookman Old Style" pitchFamily="18" charset="0"/>
              </a:rPr>
              <a:t>Juicio </a:t>
            </a:r>
            <a:r>
              <a:rPr lang="es-MX" dirty="0" smtClean="0">
                <a:latin typeface="Bookman Old Style" pitchFamily="18" charset="0"/>
              </a:rPr>
              <a:t>puro - </a:t>
            </a:r>
            <a:r>
              <a:rPr lang="es-MX" b="1" i="1" dirty="0" smtClean="0">
                <a:latin typeface="Bookman Old Style" pitchFamily="18" charset="0"/>
              </a:rPr>
              <a:t>Din</a:t>
            </a:r>
            <a:r>
              <a:rPr lang="es-MX" dirty="0" smtClean="0">
                <a:latin typeface="Bookman Old Style" pitchFamily="18" charset="0"/>
              </a:rPr>
              <a:t>, y </a:t>
            </a:r>
            <a:r>
              <a:rPr lang="es-MX" dirty="0" smtClean="0">
                <a:latin typeface="Bookman Old Style" pitchFamily="18" charset="0"/>
              </a:rPr>
              <a:t>la </a:t>
            </a:r>
            <a:r>
              <a:rPr lang="es-MX" dirty="0" smtClean="0">
                <a:latin typeface="Bookman Old Style" pitchFamily="18" charset="0"/>
              </a:rPr>
              <a:t>conducta media de Misericordia - </a:t>
            </a:r>
            <a:r>
              <a:rPr lang="es-MX" b="1" i="1" dirty="0" smtClean="0">
                <a:latin typeface="Bookman Old Style" pitchFamily="18" charset="0"/>
              </a:rPr>
              <a:t>Rajamim</a:t>
            </a:r>
            <a:r>
              <a:rPr lang="es-MX" dirty="0" smtClean="0">
                <a:latin typeface="Bookman Old Style" pitchFamily="18" charset="0"/>
              </a:rPr>
              <a:t>.</a:t>
            </a:r>
            <a:endParaRPr lang="en-US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244" y="1131125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</a:t>
            </a:r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/>
            <a:r>
              <a:rPr lang="es-MX" dirty="0" smtClean="0">
                <a:latin typeface="Bookman Old Style" pitchFamily="18" charset="0"/>
              </a:rPr>
              <a:t>6</a:t>
            </a:r>
            <a:r>
              <a:rPr lang="es-MX" dirty="0" smtClean="0">
                <a:latin typeface="Bookman Old Style" pitchFamily="18" charset="0"/>
              </a:rPr>
              <a:t>. </a:t>
            </a:r>
            <a:r>
              <a:rPr lang="es-MX" b="1" i="1" dirty="0" smtClean="0">
                <a:latin typeface="Bookman Old Style" pitchFamily="18" charset="0"/>
              </a:rPr>
              <a:t>Kéter</a:t>
            </a:r>
            <a:r>
              <a:rPr lang="es-MX" dirty="0" smtClean="0">
                <a:latin typeface="Bookman Old Style" pitchFamily="18" charset="0"/>
              </a:rPr>
              <a:t> </a:t>
            </a:r>
            <a:r>
              <a:rPr lang="es-MX" dirty="0" smtClean="0">
                <a:latin typeface="Bookman Old Style" pitchFamily="18" charset="0"/>
              </a:rPr>
              <a:t>influye </a:t>
            </a:r>
            <a:r>
              <a:rPr lang="es-MX" dirty="0" smtClean="0">
                <a:latin typeface="Bookman Old Style" pitchFamily="18" charset="0"/>
              </a:rPr>
              <a:t>de una manera grande e ilimitada en </a:t>
            </a:r>
            <a:r>
              <a:rPr lang="es-MX" dirty="0" smtClean="0">
                <a:latin typeface="Bookman Old Style" pitchFamily="18" charset="0"/>
              </a:rPr>
              <a:t>la bondad y la misericordia </a:t>
            </a:r>
            <a:r>
              <a:rPr lang="es-MX" dirty="0" smtClean="0">
                <a:latin typeface="Bookman Old Style" pitchFamily="18" charset="0"/>
              </a:rPr>
              <a:t>sin </a:t>
            </a:r>
            <a:r>
              <a:rPr lang="es-MX" dirty="0" smtClean="0">
                <a:latin typeface="Bookman Old Style" pitchFamily="18" charset="0"/>
              </a:rPr>
              <a:t>discernir el mérito del receptor. </a:t>
            </a:r>
            <a:endParaRPr lang="es-MX" dirty="0" smtClean="0">
              <a:latin typeface="Bookman Old Style" pitchFamily="18" charset="0"/>
            </a:endParaRPr>
          </a:p>
          <a:p>
            <a:pPr lvl="0"/>
            <a:r>
              <a:rPr lang="es-MX" dirty="0" smtClean="0">
                <a:latin typeface="Bookman Old Style" pitchFamily="18" charset="0"/>
              </a:rPr>
              <a:t>Esto </a:t>
            </a:r>
            <a:r>
              <a:rPr lang="es-MX" dirty="0" smtClean="0">
                <a:latin typeface="Bookman Old Style" pitchFamily="18" charset="0"/>
              </a:rPr>
              <a:t>se debe a que </a:t>
            </a:r>
            <a:r>
              <a:rPr lang="es-MX" dirty="0" smtClean="0">
                <a:latin typeface="Bookman Old Style" pitchFamily="18" charset="0"/>
              </a:rPr>
              <a:t>Kéter </a:t>
            </a:r>
            <a:r>
              <a:rPr lang="es-MX" dirty="0" smtClean="0">
                <a:latin typeface="Bookman Old Style" pitchFamily="18" charset="0"/>
              </a:rPr>
              <a:t>representa la intención última de Di-s en la creación, es decir, beneficiar a Todos, como dice el Talmud </a:t>
            </a:r>
            <a:r>
              <a:rPr lang="es-MX" dirty="0" smtClean="0">
                <a:latin typeface="Bookman Old Style" pitchFamily="18" charset="0"/>
              </a:rPr>
              <a:t>respecto del </a:t>
            </a:r>
            <a:r>
              <a:rPr lang="es-MX" dirty="0" smtClean="0">
                <a:latin typeface="Bookman Old Style" pitchFamily="18" charset="0"/>
              </a:rPr>
              <a:t>versículo, </a:t>
            </a:r>
            <a:endParaRPr lang="es-MX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244" y="1131125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</a:t>
            </a:r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/>
            <a:r>
              <a:rPr lang="es-MX" sz="2000" b="1" dirty="0" smtClean="0">
                <a:latin typeface="Bookman Old Style" pitchFamily="18" charset="0"/>
              </a:rPr>
              <a:t>(Shemot 33:19) </a:t>
            </a:r>
            <a:r>
              <a:rPr lang="es-MX" dirty="0" smtClean="0">
                <a:latin typeface="Bookman Old Style" pitchFamily="18" charset="0"/>
              </a:rPr>
              <a:t>"Seré </a:t>
            </a:r>
            <a:r>
              <a:rPr lang="es-MX" dirty="0" smtClean="0">
                <a:latin typeface="Bookman Old Style" pitchFamily="18" charset="0"/>
              </a:rPr>
              <a:t>misericordioso con quien quiera que sea", incluso con los indignos.</a:t>
            </a:r>
            <a:endParaRPr lang="en-US" dirty="0" smtClean="0">
              <a:latin typeface="Bookman Old Style" pitchFamily="18" charset="0"/>
            </a:endParaRPr>
          </a:p>
          <a:p>
            <a:pPr lvl="0"/>
            <a:r>
              <a:rPr lang="es-MX" dirty="0" smtClean="0">
                <a:latin typeface="Bookman Old Style" pitchFamily="18" charset="0"/>
              </a:rPr>
              <a:t>7. </a:t>
            </a:r>
            <a:r>
              <a:rPr lang="es-MX" b="1" i="1" dirty="0" smtClean="0">
                <a:latin typeface="Bookman Old Style" pitchFamily="18" charset="0"/>
              </a:rPr>
              <a:t>Jojmá</a:t>
            </a:r>
            <a:r>
              <a:rPr lang="es-MX" dirty="0" smtClean="0">
                <a:latin typeface="Bookman Old Style" pitchFamily="18" charset="0"/>
              </a:rPr>
              <a:t> también está libre de Juicio, influyendo en el mundo con gran bondad, incluidos los indignos, pero no en la medida de </a:t>
            </a:r>
            <a:r>
              <a:rPr lang="es-MX" dirty="0" smtClean="0">
                <a:latin typeface="Bookman Old Style" pitchFamily="18" charset="0"/>
              </a:rPr>
              <a:t>Kéter. </a:t>
            </a: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244" y="1131125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</a:t>
            </a:r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/>
            <a:r>
              <a:rPr lang="es-MX" dirty="0" smtClean="0">
                <a:latin typeface="Bookman Old Style" pitchFamily="18" charset="0"/>
              </a:rPr>
              <a:t>La </a:t>
            </a:r>
            <a:r>
              <a:rPr lang="es-MX" dirty="0" smtClean="0">
                <a:latin typeface="Bookman Old Style" pitchFamily="18" charset="0"/>
              </a:rPr>
              <a:t>cualidad de </a:t>
            </a:r>
            <a:r>
              <a:rPr lang="es-MX" b="1" i="1" dirty="0" smtClean="0">
                <a:latin typeface="Bookman Old Style" pitchFamily="18" charset="0"/>
              </a:rPr>
              <a:t>Bináh</a:t>
            </a:r>
            <a:r>
              <a:rPr lang="es-MX" dirty="0" smtClean="0">
                <a:latin typeface="Bookman Old Style" pitchFamily="18" charset="0"/>
              </a:rPr>
              <a:t> </a:t>
            </a:r>
            <a:r>
              <a:rPr lang="es-MX" dirty="0" smtClean="0">
                <a:latin typeface="Bookman Old Style" pitchFamily="18" charset="0"/>
              </a:rPr>
              <a:t>es bondad también, aunque en menor grado. </a:t>
            </a:r>
            <a:endParaRPr lang="es-MX" dirty="0" smtClean="0">
              <a:latin typeface="Bookman Old Style" pitchFamily="18" charset="0"/>
            </a:endParaRPr>
          </a:p>
          <a:p>
            <a:pPr lvl="0"/>
            <a:r>
              <a:rPr lang="es-MX" dirty="0" smtClean="0">
                <a:latin typeface="Bookman Old Style" pitchFamily="18" charset="0"/>
              </a:rPr>
              <a:t>Esto </a:t>
            </a:r>
            <a:r>
              <a:rPr lang="es-MX" dirty="0" smtClean="0">
                <a:latin typeface="Bookman Old Style" pitchFamily="18" charset="0"/>
              </a:rPr>
              <a:t>se debe a que los juicios comienzan a surgir en </a:t>
            </a:r>
            <a:r>
              <a:rPr lang="es-MX" dirty="0" smtClean="0">
                <a:latin typeface="Bookman Old Style" pitchFamily="18" charset="0"/>
              </a:rPr>
              <a:t>Bináh, </a:t>
            </a:r>
            <a:r>
              <a:rPr lang="es-MX" dirty="0" smtClean="0">
                <a:latin typeface="Bookman Old Style" pitchFamily="18" charset="0"/>
              </a:rPr>
              <a:t>como se menciona en </a:t>
            </a:r>
            <a:r>
              <a:rPr lang="es-MX" dirty="0" smtClean="0">
                <a:latin typeface="Bookman Old Style" pitchFamily="18" charset="0"/>
              </a:rPr>
              <a:t>la 1ª. </a:t>
            </a:r>
            <a:r>
              <a:rPr lang="es-MX" dirty="0" smtClean="0">
                <a:latin typeface="Bookman Old Style" pitchFamily="18" charset="0"/>
              </a:rPr>
              <a:t>bendición: "¿Quién le da al gallo el entendimiento </a:t>
            </a:r>
            <a:r>
              <a:rPr lang="es-MX" dirty="0" smtClean="0">
                <a:latin typeface="Bookman Old Style" pitchFamily="18" charset="0"/>
              </a:rPr>
              <a:t>(Bináh) </a:t>
            </a:r>
            <a:r>
              <a:rPr lang="es-MX" dirty="0" smtClean="0">
                <a:latin typeface="Bookman Old Style" pitchFamily="18" charset="0"/>
              </a:rPr>
              <a:t>para discernir (Juicio) entre el día y la noche?" </a:t>
            </a:r>
            <a:r>
              <a:rPr lang="es-MX" dirty="0" smtClean="0">
                <a:latin typeface="Bookman Old Style" pitchFamily="18" charset="0"/>
              </a:rPr>
              <a:t>– (</a:t>
            </a:r>
            <a:r>
              <a:rPr lang="es-MX" dirty="0" err="1" smtClean="0">
                <a:latin typeface="Bookman Old Style" pitchFamily="18" charset="0"/>
              </a:rPr>
              <a:t>Yob</a:t>
            </a:r>
            <a:r>
              <a:rPr lang="es-MX" dirty="0" smtClean="0">
                <a:latin typeface="Bookman Old Style" pitchFamily="18" charset="0"/>
              </a:rPr>
              <a:t> 38:36)</a:t>
            </a: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244" y="1131125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</a:t>
            </a:r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s-CO" sz="2800" dirty="0" smtClean="0">
                <a:latin typeface="Bookman Old Style" pitchFamily="18" charset="0"/>
              </a:rPr>
              <a:t>Baruj Atah Adonai </a:t>
            </a:r>
            <a:r>
              <a:rPr lang="es-CO" sz="2800" dirty="0" err="1" smtClean="0">
                <a:latin typeface="Bookman Old Style" pitchFamily="18" charset="0"/>
              </a:rPr>
              <a:t>Eloheinu</a:t>
            </a:r>
            <a:r>
              <a:rPr lang="es-CO" sz="2800" dirty="0" smtClean="0">
                <a:latin typeface="Bookman Old Style" pitchFamily="18" charset="0"/>
              </a:rPr>
              <a:t> </a:t>
            </a:r>
            <a:r>
              <a:rPr lang="es-CO" sz="2800" dirty="0" err="1" smtClean="0">
                <a:latin typeface="Bookman Old Style" pitchFamily="18" charset="0"/>
              </a:rPr>
              <a:t>Melej</a:t>
            </a:r>
            <a:r>
              <a:rPr lang="es-CO" sz="2800" dirty="0" smtClean="0">
                <a:latin typeface="Bookman Old Style" pitchFamily="18" charset="0"/>
              </a:rPr>
              <a:t> </a:t>
            </a:r>
            <a:r>
              <a:rPr lang="es-CO" sz="2800" dirty="0" err="1" smtClean="0">
                <a:latin typeface="Bookman Old Style" pitchFamily="18" charset="0"/>
              </a:rPr>
              <a:t>HaOlam</a:t>
            </a:r>
            <a:r>
              <a:rPr lang="es-CO" sz="2800" dirty="0" smtClean="0">
                <a:latin typeface="Bookman Old Style" pitchFamily="18" charset="0"/>
              </a:rPr>
              <a:t> </a:t>
            </a:r>
            <a:r>
              <a:rPr lang="es-CO" sz="2800" dirty="0" err="1" smtClean="0">
                <a:latin typeface="Bookman Old Style" pitchFamily="18" charset="0"/>
              </a:rPr>
              <a:t>Hanoten</a:t>
            </a:r>
            <a:r>
              <a:rPr lang="es-CO" sz="2800" dirty="0" smtClean="0">
                <a:latin typeface="Bookman Old Style" pitchFamily="18" charset="0"/>
              </a:rPr>
              <a:t> </a:t>
            </a:r>
            <a:r>
              <a:rPr lang="es-CO" sz="2800" dirty="0" err="1" smtClean="0">
                <a:latin typeface="Bookman Old Style" pitchFamily="18" charset="0"/>
              </a:rPr>
              <a:t>Lashecvi</a:t>
            </a:r>
            <a:r>
              <a:rPr lang="es-CO" sz="2800" dirty="0" smtClean="0">
                <a:latin typeface="Bookman Old Style" pitchFamily="18" charset="0"/>
              </a:rPr>
              <a:t> Bina </a:t>
            </a:r>
            <a:r>
              <a:rPr lang="es-CO" sz="2800" dirty="0" err="1" smtClean="0">
                <a:latin typeface="Bookman Old Style" pitchFamily="18" charset="0"/>
              </a:rPr>
              <a:t>Lehavjin</a:t>
            </a:r>
            <a:r>
              <a:rPr lang="es-CO" sz="2800" dirty="0" smtClean="0">
                <a:latin typeface="Bookman Old Style" pitchFamily="18" charset="0"/>
              </a:rPr>
              <a:t> Ben Yom </a:t>
            </a:r>
            <a:r>
              <a:rPr lang="es-CO" sz="2800" dirty="0" err="1" smtClean="0">
                <a:latin typeface="Bookman Old Style" pitchFamily="18" charset="0"/>
              </a:rPr>
              <a:t>Uven</a:t>
            </a:r>
            <a:r>
              <a:rPr lang="es-CO" sz="2800" dirty="0" smtClean="0">
                <a:latin typeface="Bookman Old Style" pitchFamily="18" charset="0"/>
              </a:rPr>
              <a:t> </a:t>
            </a:r>
            <a:r>
              <a:rPr lang="es-CO" sz="2800" dirty="0" err="1" smtClean="0">
                <a:latin typeface="Bookman Old Style" pitchFamily="18" charset="0"/>
              </a:rPr>
              <a:t>Lailah</a:t>
            </a:r>
            <a:r>
              <a:rPr lang="es-CO" sz="2800" dirty="0" smtClean="0">
                <a:latin typeface="Bookman Old Style" pitchFamily="18" charset="0"/>
              </a:rPr>
              <a:t>.</a:t>
            </a:r>
          </a:p>
          <a:p>
            <a:endParaRPr lang="es-CO" sz="2800" dirty="0" smtClean="0">
              <a:latin typeface="Bookman Old Style" pitchFamily="18" charset="0"/>
            </a:endParaRPr>
          </a:p>
          <a:p>
            <a:endParaRPr lang="es-CO" sz="2800" dirty="0" smtClean="0">
              <a:latin typeface="Bookman Old Style" pitchFamily="18" charset="0"/>
            </a:endParaRPr>
          </a:p>
          <a:p>
            <a:r>
              <a:rPr lang="es-CO" sz="2800" dirty="0" smtClean="0">
                <a:latin typeface="Bookman Old Style" pitchFamily="18" charset="0"/>
              </a:rPr>
              <a:t>Bendito eres Tú HaShem nuestro Dios, Rey del Universo que le da al gallo el entendimiento para distinguir entre el día y la noche.</a:t>
            </a:r>
            <a:endParaRPr lang="es-CO" sz="2800" dirty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244" y="1131125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</a:t>
            </a:r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/>
            <a:r>
              <a:rPr lang="es-MX" dirty="0" smtClean="0">
                <a:latin typeface="Bookman Old Style" pitchFamily="18" charset="0"/>
              </a:rPr>
              <a:t>Porque </a:t>
            </a:r>
            <a:r>
              <a:rPr lang="es-MX" dirty="0" smtClean="0">
                <a:latin typeface="Bookman Old Style" pitchFamily="18" charset="0"/>
              </a:rPr>
              <a:t>a veces, para prevenir la anarquía, Di-s ejerce juicio sobre el mundo, para que el mal, aunque es un componente necesario en la creación con el propósito de elegir, no quede sin control. </a:t>
            </a:r>
            <a:endParaRPr lang="es-MX" dirty="0" smtClean="0">
              <a:latin typeface="Bookman Old Style" pitchFamily="18" charset="0"/>
            </a:endParaRPr>
          </a:p>
          <a:p>
            <a:pPr lvl="0"/>
            <a:r>
              <a:rPr lang="es-MX" dirty="0" smtClean="0">
                <a:latin typeface="Bookman Old Style" pitchFamily="18" charset="0"/>
              </a:rPr>
              <a:t>Este </a:t>
            </a:r>
            <a:r>
              <a:rPr lang="es-MX" dirty="0" smtClean="0">
                <a:latin typeface="Bookman Old Style" pitchFamily="18" charset="0"/>
              </a:rPr>
              <a:t>juicio, en verdad, es una bondad para el mundo. </a:t>
            </a:r>
            <a:endParaRPr lang="es-MX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244" y="1131125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</a:t>
            </a:r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/>
            <a:r>
              <a:rPr lang="es-MX" dirty="0" smtClean="0">
                <a:latin typeface="Bookman Old Style" pitchFamily="18" charset="0"/>
              </a:rPr>
              <a:t>Además</a:t>
            </a:r>
            <a:r>
              <a:rPr lang="es-MX" dirty="0" smtClean="0">
                <a:latin typeface="Bookman Old Style" pitchFamily="18" charset="0"/>
              </a:rPr>
              <a:t>, la bondad puede ser el factor motivador de la severidad, como dice la Escritura, "</a:t>
            </a:r>
            <a:r>
              <a:rPr lang="es-MX" dirty="0" smtClean="0">
                <a:latin typeface="Bookman Old Style" pitchFamily="18" charset="0"/>
              </a:rPr>
              <a:t>porque a quien ama </a:t>
            </a:r>
            <a:r>
              <a:rPr lang="es-MX" dirty="0" smtClean="0">
                <a:latin typeface="Bookman Old Style" pitchFamily="18" charset="0"/>
              </a:rPr>
              <a:t>el Señor, Él corrige", y "como un hombre castiga a su hijo, así el Señor tu Dios te castiga a ti".</a:t>
            </a:r>
            <a:endParaRPr lang="en-US" dirty="0" smtClean="0">
              <a:latin typeface="Bookman Old Style" pitchFamily="18" charset="0"/>
            </a:endParaRPr>
          </a:p>
          <a:p>
            <a:pPr lvl="1"/>
            <a:r>
              <a:rPr lang="es-MX" sz="3200" dirty="0" smtClean="0">
                <a:latin typeface="Bookman Old Style" pitchFamily="18" charset="0"/>
              </a:rPr>
              <a:t>.</a:t>
            </a:r>
            <a:endParaRPr lang="en-US" sz="3200" dirty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244" y="1131125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</a:t>
            </a:r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/>
            <a:r>
              <a:rPr lang="es-MX" sz="3000" dirty="0" smtClean="0">
                <a:latin typeface="Bookman Old Style" pitchFamily="18" charset="0"/>
              </a:rPr>
              <a:t>8. </a:t>
            </a:r>
            <a:r>
              <a:rPr lang="es-MX" sz="3000" b="1" i="1" dirty="0" smtClean="0">
                <a:latin typeface="Bookman Old Style" pitchFamily="18" charset="0"/>
              </a:rPr>
              <a:t>Kéter, </a:t>
            </a:r>
            <a:r>
              <a:rPr lang="es-MX" sz="3000" b="1" i="1" dirty="0" smtClean="0">
                <a:latin typeface="Bookman Old Style" pitchFamily="18" charset="0"/>
              </a:rPr>
              <a:t>Jojmá y Biná </a:t>
            </a:r>
            <a:r>
              <a:rPr lang="es-MX" sz="3000" dirty="0" smtClean="0">
                <a:latin typeface="Bookman Old Style" pitchFamily="18" charset="0"/>
              </a:rPr>
              <a:t>se denominan las tres primeras sefirot o las tres superiores. </a:t>
            </a:r>
            <a:endParaRPr lang="es-MX" sz="3000" dirty="0" smtClean="0">
              <a:latin typeface="Bookman Old Style" pitchFamily="18" charset="0"/>
            </a:endParaRPr>
          </a:p>
          <a:p>
            <a:pPr lvl="0"/>
            <a:r>
              <a:rPr lang="es-MX" sz="3000" dirty="0" smtClean="0">
                <a:latin typeface="Bookman Old Style" pitchFamily="18" charset="0"/>
              </a:rPr>
              <a:t>Cuando </a:t>
            </a:r>
            <a:r>
              <a:rPr lang="es-MX" sz="3000" dirty="0" smtClean="0">
                <a:latin typeface="Bookman Old Style" pitchFamily="18" charset="0"/>
              </a:rPr>
              <a:t>alguno de estos se revela, es un momento de gran misericordia y buena voluntad hacia el mundo. </a:t>
            </a:r>
            <a:endParaRPr lang="es-MX" sz="3000" dirty="0" smtClean="0">
              <a:latin typeface="Bookman Old Style" pitchFamily="18" charset="0"/>
            </a:endParaRPr>
          </a:p>
          <a:p>
            <a:pPr lvl="0"/>
            <a:r>
              <a:rPr lang="es-MX" sz="3000" dirty="0" smtClean="0">
                <a:latin typeface="Bookman Old Style" pitchFamily="18" charset="0"/>
              </a:rPr>
              <a:t>Reflejan </a:t>
            </a:r>
            <a:r>
              <a:rPr lang="es-MX" sz="3000" dirty="0" smtClean="0">
                <a:latin typeface="Bookman Old Style" pitchFamily="18" charset="0"/>
              </a:rPr>
              <a:t>la última intención de Di-s en el mundo, sin obstáculos por los hechos del hombre</a:t>
            </a:r>
            <a:r>
              <a:rPr lang="es-MX" sz="3000" dirty="0" smtClean="0">
                <a:latin typeface="Bookman Old Style" pitchFamily="18" charset="0"/>
              </a:rPr>
              <a:t>.</a:t>
            </a:r>
            <a:endParaRPr lang="en-US" sz="3000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244" y="1131125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</a:t>
            </a:r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/>
            <a:r>
              <a:rPr lang="es-MX" dirty="0" smtClean="0">
                <a:latin typeface="Bookman Old Style" pitchFamily="18" charset="0"/>
              </a:rPr>
              <a:t>9</a:t>
            </a:r>
            <a:r>
              <a:rPr lang="es-MX" dirty="0" smtClean="0">
                <a:latin typeface="Bookman Old Style" pitchFamily="18" charset="0"/>
              </a:rPr>
              <a:t>. </a:t>
            </a:r>
            <a:r>
              <a:rPr lang="es-MX" b="1" i="1" dirty="0" smtClean="0">
                <a:latin typeface="Bookman Old Style" pitchFamily="18" charset="0"/>
              </a:rPr>
              <a:t>Jésed</a:t>
            </a:r>
            <a:r>
              <a:rPr lang="es-MX" dirty="0" smtClean="0">
                <a:latin typeface="Bookman Old Style" pitchFamily="18" charset="0"/>
              </a:rPr>
              <a:t> </a:t>
            </a:r>
            <a:r>
              <a:rPr lang="es-MX" dirty="0" smtClean="0">
                <a:latin typeface="Bookman Old Style" pitchFamily="18" charset="0"/>
              </a:rPr>
              <a:t>es Bondad Pura, aunque solo para los meritorios, como lo es la recompensa de los justos en Gan </a:t>
            </a:r>
            <a:r>
              <a:rPr lang="es-MX" dirty="0" smtClean="0">
                <a:latin typeface="Bookman Old Style" pitchFamily="18" charset="0"/>
              </a:rPr>
              <a:t>Edén. </a:t>
            </a:r>
          </a:p>
          <a:p>
            <a:pPr lvl="0"/>
            <a:r>
              <a:rPr lang="es-MX" b="1" i="1" dirty="0" smtClean="0">
                <a:latin typeface="Bookman Old Style" pitchFamily="18" charset="0"/>
              </a:rPr>
              <a:t>Gevurá</a:t>
            </a:r>
            <a:r>
              <a:rPr lang="es-MX" dirty="0" smtClean="0">
                <a:latin typeface="Bookman Old Style" pitchFamily="18" charset="0"/>
              </a:rPr>
              <a:t> </a:t>
            </a:r>
            <a:r>
              <a:rPr lang="es-MX" dirty="0" smtClean="0">
                <a:latin typeface="Bookman Old Style" pitchFamily="18" charset="0"/>
              </a:rPr>
              <a:t>es juicio puro y retribución a los culpables, como es el castigo de los malvados en </a:t>
            </a:r>
            <a:r>
              <a:rPr lang="es-MX" dirty="0" smtClean="0">
                <a:latin typeface="Bookman Old Style" pitchFamily="18" charset="0"/>
              </a:rPr>
              <a:t>Gehenom</a:t>
            </a:r>
            <a:r>
              <a:rPr lang="es-MX" dirty="0" smtClean="0">
                <a:latin typeface="Bookman Old Style" pitchFamily="18" charset="0"/>
              </a:rPr>
              <a:t>. </a:t>
            </a:r>
            <a:endParaRPr lang="es-MX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244" y="1131125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</a:t>
            </a:r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/>
            <a:r>
              <a:rPr lang="es-MX" sz="2700" b="1" i="1" dirty="0" smtClean="0">
                <a:latin typeface="Bookman Old Style" pitchFamily="18" charset="0"/>
              </a:rPr>
              <a:t>Tiféret</a:t>
            </a:r>
            <a:r>
              <a:rPr lang="es-MX" sz="2700" dirty="0" smtClean="0">
                <a:latin typeface="Bookman Old Style" pitchFamily="18" charset="0"/>
              </a:rPr>
              <a:t> </a:t>
            </a:r>
            <a:r>
              <a:rPr lang="es-MX" sz="2700" dirty="0" smtClean="0">
                <a:latin typeface="Bookman Old Style" pitchFamily="18" charset="0"/>
              </a:rPr>
              <a:t>es la conducta media de la Misericordia, entre </a:t>
            </a:r>
            <a:r>
              <a:rPr lang="es-MX" sz="2700" b="1" i="1" dirty="0" smtClean="0">
                <a:latin typeface="Bookman Old Style" pitchFamily="18" charset="0"/>
              </a:rPr>
              <a:t>Jésed</a:t>
            </a:r>
            <a:r>
              <a:rPr lang="es-MX" sz="2700" dirty="0" smtClean="0">
                <a:latin typeface="Bookman Old Style" pitchFamily="18" charset="0"/>
              </a:rPr>
              <a:t> </a:t>
            </a:r>
            <a:r>
              <a:rPr lang="es-MX" sz="2700" dirty="0" smtClean="0">
                <a:latin typeface="Bookman Old Style" pitchFamily="18" charset="0"/>
              </a:rPr>
              <a:t>y </a:t>
            </a:r>
            <a:r>
              <a:rPr lang="es-MX" sz="2700" b="1" i="1" dirty="0" smtClean="0">
                <a:latin typeface="Bookman Old Style" pitchFamily="18" charset="0"/>
              </a:rPr>
              <a:t>Gevurá</a:t>
            </a:r>
            <a:r>
              <a:rPr lang="es-MX" sz="2700" dirty="0" smtClean="0">
                <a:latin typeface="Bookman Old Style" pitchFamily="18" charset="0"/>
              </a:rPr>
              <a:t>, </a:t>
            </a:r>
            <a:r>
              <a:rPr lang="es-MX" sz="2700" dirty="0" smtClean="0">
                <a:latin typeface="Bookman Old Style" pitchFamily="18" charset="0"/>
              </a:rPr>
              <a:t>pero se inclina más hacia la Bondad que </a:t>
            </a:r>
            <a:r>
              <a:rPr lang="es-MX" sz="2700" dirty="0" smtClean="0">
                <a:latin typeface="Bookman Old Style" pitchFamily="18" charset="0"/>
              </a:rPr>
              <a:t>al </a:t>
            </a:r>
            <a:r>
              <a:rPr lang="es-MX" sz="2700" dirty="0" smtClean="0">
                <a:latin typeface="Bookman Old Style" pitchFamily="18" charset="0"/>
              </a:rPr>
              <a:t>Juicio.</a:t>
            </a:r>
            <a:endParaRPr lang="en-US" sz="2700" dirty="0" smtClean="0">
              <a:latin typeface="Bookman Old Style" pitchFamily="18" charset="0"/>
            </a:endParaRPr>
          </a:p>
          <a:p>
            <a:pPr lvl="0"/>
            <a:r>
              <a:rPr lang="es-MX" sz="2700" dirty="0" smtClean="0">
                <a:latin typeface="Bookman Old Style" pitchFamily="18" charset="0"/>
              </a:rPr>
              <a:t>10. </a:t>
            </a:r>
            <a:r>
              <a:rPr lang="es-MX" sz="2700" b="1" i="1" dirty="0" smtClean="0">
                <a:latin typeface="Bookman Old Style" pitchFamily="18" charset="0"/>
              </a:rPr>
              <a:t>Nétzaj</a:t>
            </a:r>
            <a:r>
              <a:rPr lang="es-MX" sz="2700" dirty="0" smtClean="0">
                <a:latin typeface="Bookman Old Style" pitchFamily="18" charset="0"/>
              </a:rPr>
              <a:t> </a:t>
            </a:r>
            <a:r>
              <a:rPr lang="es-MX" sz="2700" dirty="0" smtClean="0">
                <a:latin typeface="Bookman Old Style" pitchFamily="18" charset="0"/>
              </a:rPr>
              <a:t>es Bondad templada con Juicio, por ejemplo, a veces los justos sufren en este mundo por sus pocos errores, para ser finalmente recompensados ​​en el mundo venidero - lo aparentemente negativo es finalmente positivo</a:t>
            </a:r>
            <a:r>
              <a:rPr lang="es-MX" sz="2700" dirty="0" smtClean="0">
                <a:latin typeface="Bookman Old Style" pitchFamily="18" charset="0"/>
              </a:rPr>
              <a:t>.</a:t>
            </a:r>
            <a:endParaRPr lang="en-US" sz="2700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244" y="1131125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</a:t>
            </a:r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/>
            <a:r>
              <a:rPr lang="es-MX" sz="3000" dirty="0" smtClean="0">
                <a:latin typeface="Bookman Old Style" pitchFamily="18" charset="0"/>
              </a:rPr>
              <a:t>11</a:t>
            </a:r>
            <a:r>
              <a:rPr lang="es-MX" sz="3000" dirty="0" smtClean="0">
                <a:latin typeface="Bookman Old Style" pitchFamily="18" charset="0"/>
              </a:rPr>
              <a:t>. </a:t>
            </a:r>
            <a:r>
              <a:rPr lang="es-MX" sz="3000" b="1" i="1" dirty="0" smtClean="0">
                <a:latin typeface="Bookman Old Style" pitchFamily="18" charset="0"/>
              </a:rPr>
              <a:t>Hod</a:t>
            </a:r>
            <a:r>
              <a:rPr lang="es-MX" sz="3000" dirty="0" smtClean="0">
                <a:latin typeface="Bookman Old Style" pitchFamily="18" charset="0"/>
              </a:rPr>
              <a:t> es Juicio templado con Bondad, por ejemplo, a veces los malvados prosperan en este mundo por sus pocas virtudes, para ser finalmente destruidos en el mundo venidero, como dice la Escritura, "Él paga a su enemigo por adelantado para que lo destruya". - lo aparentemente positivo siendo finalmente negativo. </a:t>
            </a:r>
            <a:endParaRPr lang="es-MX" sz="3000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244" y="1131125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</a:t>
            </a:r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/>
            <a:r>
              <a:rPr lang="es-MX" b="1" i="1" dirty="0" smtClean="0">
                <a:latin typeface="Bookman Old Style" pitchFamily="18" charset="0"/>
              </a:rPr>
              <a:t>Yesod</a:t>
            </a:r>
            <a:r>
              <a:rPr lang="es-MX" dirty="0" smtClean="0">
                <a:latin typeface="Bookman Old Style" pitchFamily="18" charset="0"/>
              </a:rPr>
              <a:t> </a:t>
            </a:r>
            <a:r>
              <a:rPr lang="es-MX" dirty="0" smtClean="0">
                <a:latin typeface="Bookman Old Style" pitchFamily="18" charset="0"/>
              </a:rPr>
              <a:t>es la conducta media entre </a:t>
            </a:r>
            <a:r>
              <a:rPr lang="es-MX" b="1" i="1" dirty="0" smtClean="0">
                <a:latin typeface="Bookman Old Style" pitchFamily="18" charset="0"/>
              </a:rPr>
              <a:t>Nétzaj</a:t>
            </a:r>
            <a:r>
              <a:rPr lang="es-MX" dirty="0" smtClean="0">
                <a:latin typeface="Bookman Old Style" pitchFamily="18" charset="0"/>
              </a:rPr>
              <a:t> </a:t>
            </a:r>
            <a:r>
              <a:rPr lang="es-MX" dirty="0" smtClean="0">
                <a:latin typeface="Bookman Old Style" pitchFamily="18" charset="0"/>
              </a:rPr>
              <a:t>y </a:t>
            </a:r>
            <a:r>
              <a:rPr lang="es-MX" b="1" i="1" dirty="0" smtClean="0">
                <a:latin typeface="Bookman Old Style" pitchFamily="18" charset="0"/>
              </a:rPr>
              <a:t>Hod</a:t>
            </a:r>
            <a:r>
              <a:rPr lang="es-MX" dirty="0" smtClean="0">
                <a:latin typeface="Bookman Old Style" pitchFamily="18" charset="0"/>
              </a:rPr>
              <a:t>, moderada por ambos, pero inclinada más hacia el juicio que hacia la bondad. </a:t>
            </a:r>
            <a:endParaRPr lang="es-MX" dirty="0" smtClean="0">
              <a:latin typeface="Bookman Old Style" pitchFamily="18" charset="0"/>
            </a:endParaRPr>
          </a:p>
          <a:p>
            <a:pPr lvl="0"/>
            <a:r>
              <a:rPr lang="es-MX" dirty="0" smtClean="0">
                <a:latin typeface="Bookman Old Style" pitchFamily="18" charset="0"/>
              </a:rPr>
              <a:t>El </a:t>
            </a:r>
            <a:r>
              <a:rPr lang="es-MX" dirty="0" smtClean="0">
                <a:latin typeface="Bookman Old Style" pitchFamily="18" charset="0"/>
              </a:rPr>
              <a:t>mundo generalmente se conduce a través de esta facultad.</a:t>
            </a:r>
            <a:endParaRPr lang="en-US" dirty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244" y="1131125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</a:t>
            </a:r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/>
            <a:r>
              <a:rPr lang="es-MX" dirty="0" smtClean="0">
                <a:latin typeface="Bookman Old Style" pitchFamily="18" charset="0"/>
              </a:rPr>
              <a:t>12. Las seis sefirot </a:t>
            </a:r>
            <a:r>
              <a:rPr lang="es-MX" dirty="0" smtClean="0">
                <a:latin typeface="Bookman Old Style" pitchFamily="18" charset="0"/>
              </a:rPr>
              <a:t>(</a:t>
            </a:r>
            <a:r>
              <a:rPr lang="es-MX" b="1" i="1" dirty="0" smtClean="0">
                <a:latin typeface="Bookman Old Style" pitchFamily="18" charset="0"/>
              </a:rPr>
              <a:t>Jésed, Gevurá, Tiféret, Nétzaj, </a:t>
            </a:r>
            <a:r>
              <a:rPr lang="es-MX" b="1" i="1" dirty="0" smtClean="0">
                <a:latin typeface="Bookman Old Style" pitchFamily="18" charset="0"/>
              </a:rPr>
              <a:t>Hod y Yesod</a:t>
            </a:r>
            <a:r>
              <a:rPr lang="es-MX" dirty="0" smtClean="0">
                <a:latin typeface="Bookman Old Style" pitchFamily="18" charset="0"/>
              </a:rPr>
              <a:t>) se denominan colectivamente el Sistema de Justicia porque responden a los actos humanos, porque incluso </a:t>
            </a:r>
            <a:r>
              <a:rPr lang="es-MX" dirty="0" smtClean="0">
                <a:latin typeface="Bookman Old Style" pitchFamily="18" charset="0"/>
              </a:rPr>
              <a:t>Jésed, </a:t>
            </a:r>
            <a:r>
              <a:rPr lang="es-MX" dirty="0" smtClean="0">
                <a:latin typeface="Bookman Old Style" pitchFamily="18" charset="0"/>
              </a:rPr>
              <a:t>que es pura bondad, se aplica sólo a los meritorios.</a:t>
            </a:r>
            <a:endParaRPr lang="en-US" dirty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Shape 492"/>
          <p:cNvSpPr txBox="1">
            <a:spLocks noGrp="1"/>
          </p:cNvSpPr>
          <p:nvPr>
            <p:ph type="ctrTitle"/>
          </p:nvPr>
        </p:nvSpPr>
        <p:spPr>
          <a:xfrm>
            <a:off x="685800" y="304800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0" i="0" u="none" strike="noStrike" cap="none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sz="44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93" name="Shape 49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1988" y="1447800"/>
            <a:ext cx="7796212" cy="4757738"/>
          </a:xfrm>
          <a:prstGeom prst="rect">
            <a:avLst/>
          </a:prstGeom>
          <a:noFill/>
          <a:ln>
            <a:noFill/>
          </a:ln>
        </p:spPr>
      </p:pic>
      <p:pic>
        <p:nvPicPr>
          <p:cNvPr id="494" name="Shape 49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967038" y="457200"/>
            <a:ext cx="3209925" cy="1171575"/>
          </a:xfrm>
          <a:prstGeom prst="rect">
            <a:avLst/>
          </a:prstGeom>
          <a:noFill/>
          <a:ln>
            <a:noFill/>
          </a:ln>
        </p:spPr>
      </p:pic>
      <p:sp>
        <p:nvSpPr>
          <p:cNvPr id="495" name="Shape 495"/>
          <p:cNvSpPr txBox="1">
            <a:spLocks noGrp="1"/>
          </p:cNvSpPr>
          <p:nvPr>
            <p:ph type="subTitle" idx="1"/>
          </p:nvPr>
        </p:nvSpPr>
        <p:spPr>
          <a:xfrm>
            <a:off x="609600" y="1981200"/>
            <a:ext cx="7924800" cy="44196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1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CO" sz="2000" b="0" i="0" u="none" strike="noStrike" cap="none" dirty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Fuentes: Torah, Talmud, </a:t>
            </a:r>
            <a:r>
              <a:rPr lang="es-CO" sz="20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Sefaria, Jewish </a:t>
            </a:r>
            <a:r>
              <a:rPr lang="es-CO" sz="2000" b="0" i="0" u="none" strike="noStrike" cap="none" dirty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Concepts, Wikipedia, Kabbalah Online, Zohar, Rambán, Rashí, Maimonides, Bereshit con Rashí, Rabí Shimsom Rafael Hirsch, El Jumash, </a:t>
            </a:r>
            <a:r>
              <a:rPr lang="es-CO" sz="2000" b="0" i="0" u="none" strike="noStrike" cap="none" dirty="0">
                <a:solidFill>
                  <a:schemeClr val="dk1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Dr. Yael Ziegler.</a:t>
            </a:r>
            <a:endParaRPr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lvl="0" indent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</a:pPr>
            <a:r>
              <a:rPr lang="es-CO" sz="700" dirty="0" smtClean="0">
                <a:solidFill>
                  <a:schemeClr val="bg1"/>
                </a:solidFill>
                <a:latin typeface="Bookman Old Style" pitchFamily="18" charset="0"/>
                <a:ea typeface="Adobe Myungjo Std M" panose="02020600000000000000" pitchFamily="18" charset="-128"/>
                <a:hlinkClick r:id="rId5"/>
              </a:rPr>
              <a:t>https://www.chabad.org/kabbalah/article_cdo/aid/719328/jewish/He-Who-Steals.htm</a:t>
            </a:r>
            <a:endParaRPr lang="es-CO" sz="700" dirty="0" smtClean="0">
              <a:solidFill>
                <a:schemeClr val="bg1"/>
              </a:solidFill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lvl="0" indent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</a:pPr>
            <a:r>
              <a:rPr lang="es-CO" sz="700" dirty="0" smtClean="0">
                <a:solidFill>
                  <a:schemeClr val="bg1"/>
                </a:solidFill>
                <a:latin typeface="Bookman Old Style" pitchFamily="18" charset="0"/>
                <a:ea typeface="Adobe Myungjo Std M" panose="02020600000000000000" pitchFamily="18" charset="-128"/>
                <a:hlinkClick r:id="rId6"/>
              </a:rPr>
              <a:t>https://www.chabad.org/kabbalah/article_cdo/aid/380377/jewish/The-Heart-and-Its-Energy.htm</a:t>
            </a:r>
            <a:endParaRPr lang="es-CO" sz="700" dirty="0" smtClean="0">
              <a:solidFill>
                <a:schemeClr val="bg1"/>
              </a:solidFill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lvl="0" indent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</a:pPr>
            <a:r>
              <a:rPr lang="es-CO" sz="700" dirty="0" smtClean="0">
                <a:solidFill>
                  <a:schemeClr val="bg1"/>
                </a:solidFill>
                <a:latin typeface="Bookman Old Style" pitchFamily="18" charset="0"/>
                <a:ea typeface="Adobe Myungjo Std M" panose="02020600000000000000" pitchFamily="18" charset="-128"/>
                <a:hlinkClick r:id="rId7"/>
              </a:rPr>
              <a:t>https</a:t>
            </a:r>
            <a:r>
              <a:rPr lang="es-CO" sz="700" dirty="0">
                <a:solidFill>
                  <a:schemeClr val="bg1"/>
                </a:solidFill>
                <a:latin typeface="Bookman Old Style" pitchFamily="18" charset="0"/>
                <a:ea typeface="Adobe Myungjo Std M" panose="02020600000000000000" pitchFamily="18" charset="-128"/>
                <a:hlinkClick r:id="rId7"/>
              </a:rPr>
              <a:t>://</a:t>
            </a:r>
            <a:r>
              <a:rPr lang="es-CO" sz="700" dirty="0" smtClean="0">
                <a:solidFill>
                  <a:schemeClr val="bg1"/>
                </a:solidFill>
                <a:latin typeface="Bookman Old Style" pitchFamily="18" charset="0"/>
                <a:ea typeface="Adobe Myungjo Std M" panose="02020600000000000000" pitchFamily="18" charset="-128"/>
                <a:hlinkClick r:id="rId7"/>
              </a:rPr>
              <a:t>www.rabbidavidcooper.com/cooper-print-index/2010/11/8/2358-five-dimensions-of-the-soul.html</a:t>
            </a:r>
            <a:endParaRPr lang="es-CO" sz="700" dirty="0" smtClean="0">
              <a:solidFill>
                <a:schemeClr val="bg1"/>
              </a:solidFill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indent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</a:pPr>
            <a:r>
              <a:rPr lang="es-MX" sz="700" u="sng" dirty="0" smtClean="0">
                <a:solidFill>
                  <a:schemeClr val="bg1"/>
                </a:solidFill>
                <a:hlinkClick r:id="rId8"/>
              </a:rPr>
              <a:t>https://www.sefaria.org/The_Beginning_of_Wisdom%2C_Introduction.2?lang=bi&amp;with=all&amp;lang2=en</a:t>
            </a:r>
            <a:endParaRPr lang="en-US" sz="700" dirty="0" smtClean="0">
              <a:solidFill>
                <a:schemeClr val="bg1"/>
              </a:solidFill>
            </a:endParaRPr>
          </a:p>
          <a:p>
            <a:pPr marL="0" lvl="0" indent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</a:pPr>
            <a:endParaRPr lang="es-CO" sz="1000" dirty="0">
              <a:solidFill>
                <a:schemeClr val="dk1"/>
              </a:solidFill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lvl="0" indent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</a:pPr>
            <a:r>
              <a:rPr lang="es-CO" sz="2400" b="0" i="0" u="none" strike="noStrike" cap="none" dirty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Derechos Reservados Shalom Haverim Org</a:t>
            </a:r>
            <a:endParaRPr sz="2400"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98989"/>
              </a:buClr>
              <a:buSzPts val="3200"/>
              <a:buFont typeface="Arial"/>
              <a:buNone/>
            </a:pPr>
            <a:r>
              <a:rPr lang="es-CO" sz="2800" b="0" i="0" u="sng" strike="noStrike" cap="none" dirty="0">
                <a:solidFill>
                  <a:schemeClr val="hlink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  <a:hlinkClick r:id="rId9"/>
              </a:rPr>
              <a:t>http://www.shalomhaverim.org</a:t>
            </a:r>
            <a:endParaRPr sz="2800" b="0" i="0" u="none" strike="noStrike" cap="none" dirty="0">
              <a:solidFill>
                <a:srgbClr val="898989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98989"/>
              </a:buClr>
              <a:buSzPts val="3200"/>
              <a:buFont typeface="Arial"/>
              <a:buNone/>
            </a:pPr>
            <a:r>
              <a:rPr lang="es-CO" sz="2800" b="0" i="0" u="none" strike="noStrike" cap="none" dirty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Director: -</a:t>
            </a:r>
            <a:endParaRPr sz="2800"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98989"/>
              </a:buClr>
              <a:buSzPts val="3200"/>
              <a:buFont typeface="Arial"/>
              <a:buNone/>
            </a:pPr>
            <a:r>
              <a:rPr lang="es-CO" sz="2800" b="0" i="0" u="none" strike="noStrike" cap="none" dirty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ELIYAHU BAYONA BEN </a:t>
            </a:r>
            <a:r>
              <a:rPr lang="es-CO" sz="2800" b="0" i="0" u="none" strike="noStrike" cap="none" dirty="0" smtClean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YOSEF</a:t>
            </a:r>
            <a:endParaRPr sz="2800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Arial"/>
              <a:buNone/>
            </a:pPr>
            <a:r>
              <a:rPr lang="es-CO" sz="1800" dirty="0" smtClean="0">
                <a:latin typeface="Bookman Old Style" pitchFamily="18" charset="0"/>
                <a:ea typeface="Adobe Myungjo Std M" panose="02020600000000000000" pitchFamily="18" charset="-128"/>
              </a:rPr>
              <a:t>4 Tishrei</a:t>
            </a:r>
            <a:r>
              <a:rPr lang="es-CO" sz="1800" dirty="0" smtClean="0">
                <a:latin typeface="Bookman Old Style" pitchFamily="18" charset="0"/>
                <a:ea typeface="Adobe Myungjo Std M" panose="02020600000000000000" pitchFamily="18" charset="-128"/>
              </a:rPr>
              <a:t>, </a:t>
            </a:r>
            <a:r>
              <a:rPr lang="es-CO" sz="1800" b="0" i="0" u="none" strike="noStrike" cap="none" dirty="0" smtClean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5781  </a:t>
            </a:r>
            <a:r>
              <a:rPr lang="es-CO" sz="1800" b="0" i="0" u="none" strike="noStrike" cap="none" dirty="0" smtClean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–  </a:t>
            </a:r>
            <a:r>
              <a:rPr lang="es-CO" sz="1800" dirty="0" smtClean="0">
                <a:latin typeface="Bookman Old Style" pitchFamily="18" charset="0"/>
                <a:ea typeface="Adobe Myungjo Std M" panose="02020600000000000000" pitchFamily="18" charset="-128"/>
              </a:rPr>
              <a:t>Septiembre </a:t>
            </a:r>
            <a:r>
              <a:rPr lang="es-CO" sz="1800" dirty="0" smtClean="0">
                <a:latin typeface="Bookman Old Style" pitchFamily="18" charset="0"/>
                <a:ea typeface="Adobe Myungjo Std M" panose="02020600000000000000" pitchFamily="18" charset="-128"/>
              </a:rPr>
              <a:t>22</a:t>
            </a:r>
            <a:r>
              <a:rPr lang="es-CO" sz="1800" b="0" i="0" u="none" strike="noStrike" cap="none" dirty="0" smtClean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, </a:t>
            </a:r>
            <a:r>
              <a:rPr lang="es-CO" sz="1800" b="0" i="0" u="none" strike="noStrike" cap="none" dirty="0" smtClean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2020 Monsey New York</a:t>
            </a:r>
            <a:endParaRPr sz="1800" b="0" i="0" u="none" strike="noStrike" cap="none" dirty="0">
              <a:solidFill>
                <a:srgbClr val="898989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87666</TotalTime>
  <Words>2018</Words>
  <Application>Microsoft Office PowerPoint</Application>
  <PresentationFormat>Presentación en pantalla (4:3)</PresentationFormat>
  <Paragraphs>140</Paragraphs>
  <Slides>39</Slides>
  <Notes>39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39</vt:i4>
      </vt:variant>
    </vt:vector>
  </HeadingPairs>
  <TitlesOfParts>
    <vt:vector size="40" baseType="lpstr">
      <vt:lpstr>Office Theme</vt:lpstr>
      <vt:lpstr> 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Elias</dc:creator>
  <cp:lastModifiedBy>Windows User</cp:lastModifiedBy>
  <cp:revision>535</cp:revision>
  <dcterms:modified xsi:type="dcterms:W3CDTF">2020-09-22T21:46:22Z</dcterms:modified>
</cp:coreProperties>
</file>