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9"/>
  </p:notesMasterIdLst>
  <p:sldIdLst>
    <p:sldId id="256" r:id="rId2"/>
    <p:sldId id="543" r:id="rId3"/>
    <p:sldId id="507" r:id="rId4"/>
    <p:sldId id="528" r:id="rId5"/>
    <p:sldId id="529" r:id="rId6"/>
    <p:sldId id="571" r:id="rId7"/>
    <p:sldId id="544" r:id="rId8"/>
    <p:sldId id="575" r:id="rId9"/>
    <p:sldId id="572" r:id="rId10"/>
    <p:sldId id="545" r:id="rId11"/>
    <p:sldId id="573" r:id="rId12"/>
    <p:sldId id="546" r:id="rId13"/>
    <p:sldId id="576" r:id="rId14"/>
    <p:sldId id="547" r:id="rId15"/>
    <p:sldId id="578" r:id="rId16"/>
    <p:sldId id="577" r:id="rId17"/>
    <p:sldId id="579" r:id="rId18"/>
    <p:sldId id="548" r:id="rId19"/>
    <p:sldId id="549" r:id="rId20"/>
    <p:sldId id="550" r:id="rId21"/>
    <p:sldId id="551" r:id="rId22"/>
    <p:sldId id="552" r:id="rId23"/>
    <p:sldId id="553" r:id="rId24"/>
    <p:sldId id="554" r:id="rId25"/>
    <p:sldId id="555" r:id="rId26"/>
    <p:sldId id="580" r:id="rId27"/>
    <p:sldId id="556" r:id="rId28"/>
    <p:sldId id="557" r:id="rId29"/>
    <p:sldId id="558" r:id="rId30"/>
    <p:sldId id="559" r:id="rId31"/>
    <p:sldId id="581" r:id="rId32"/>
    <p:sldId id="560" r:id="rId33"/>
    <p:sldId id="561" r:id="rId34"/>
    <p:sldId id="562" r:id="rId35"/>
    <p:sldId id="582" r:id="rId36"/>
    <p:sldId id="583" r:id="rId37"/>
    <p:sldId id="563" r:id="rId38"/>
    <p:sldId id="564" r:id="rId39"/>
    <p:sldId id="565" r:id="rId40"/>
    <p:sldId id="566" r:id="rId41"/>
    <p:sldId id="584" r:id="rId42"/>
    <p:sldId id="567" r:id="rId43"/>
    <p:sldId id="568" r:id="rId44"/>
    <p:sldId id="569" r:id="rId45"/>
    <p:sldId id="570" r:id="rId46"/>
    <p:sldId id="585" r:id="rId47"/>
    <p:sldId id="306" r:id="rId4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05" autoAdjust="0"/>
    <p:restoredTop sz="94660"/>
  </p:normalViewPr>
  <p:slideViewPr>
    <p:cSldViewPr snapToGrid="0">
      <p:cViewPr>
        <p:scale>
          <a:sx n="69" d="100"/>
          <a:sy n="69" d="100"/>
        </p:scale>
        <p:origin x="-13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‹Nº›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Shape 4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90" name="Shape 4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/>
          <a:lstStyle>
            <a:lvl1pPr marR="0" lvl="0" algn="ctr" rtl="0"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5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648196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57200" y="2174872"/>
            <a:ext cx="4040184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4645023" y="2174872"/>
            <a:ext cx="4041776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47" y="273048"/>
            <a:ext cx="5111752" cy="5853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pic" idx="2"/>
          </p:nvPr>
        </p:nvSpPr>
        <p:spPr>
          <a:xfrm>
            <a:off x="1792288" y="61277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5"/>
            <a:ext cx="5486400" cy="80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732335" y="2171704"/>
            <a:ext cx="5851529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541334" y="190506"/>
            <a:ext cx="5851529" cy="6019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efaria.org/The_Beginning_of_Wisdom,_Introduction.2?lang=bi&amp;with=all&amp;lang2=en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www.rabbidavidcooper.com/cooper-print-index/2010/11/8/2358-five-dimensions-of-the-soul.html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chabad.org/kabbalah/article_cdo/aid/380377/jewish/The-Heart-and-Its-Energy.htm" TargetMode="External"/><Relationship Id="rId5" Type="http://schemas.openxmlformats.org/officeDocument/2006/relationships/hyperlink" Target="https://www.chabad.org/kabbalah/article_cdo/aid/719328/jewish/He-Who-Steals.htm" TargetMode="External"/><Relationship Id="rId4" Type="http://schemas.openxmlformats.org/officeDocument/2006/relationships/image" Target="../media/image10.png"/><Relationship Id="rId9" Type="http://schemas.openxmlformats.org/officeDocument/2006/relationships/hyperlink" Target="http://www.shalomhaverim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s-CO" smtClean="0">
                <a:sym typeface="Calibri"/>
              </a:rPr>
              <a:t> </a:t>
            </a:r>
            <a:endParaRPr lang="es-CO" dirty="0"/>
          </a:p>
        </p:txBody>
      </p:sp>
      <p:sp>
        <p:nvSpPr>
          <p:cNvPr id="10" name="9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90" name="Shape 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8680" y="143637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Shape 91"/>
          <p:cNvSpPr txBox="1"/>
          <p:nvPr/>
        </p:nvSpPr>
        <p:spPr>
          <a:xfrm>
            <a:off x="685800" y="233997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ctr"/>
            <a:r>
              <a:rPr lang="es-CO" sz="3200" dirty="0" smtClean="0">
                <a:latin typeface="Bookman Old Style" pitchFamily="18" charset="0"/>
              </a:rPr>
              <a:t>Estudios de Kabalá de Toráh 3</a:t>
            </a:r>
          </a:p>
          <a:p>
            <a:pPr marL="342900" lvl="0" indent="-342900" algn="ctr"/>
            <a:r>
              <a:rPr lang="es-CO" sz="2800" b="1" smtClean="0">
                <a:latin typeface="Bookman Old Style" pitchFamily="18" charset="0"/>
              </a:rPr>
              <a:t>ARIK ANPIN Y SEIR ANPIN</a:t>
            </a:r>
            <a:endParaRPr lang="es-CO" sz="2800" b="1" dirty="0" smtClean="0">
              <a:latin typeface="Bookman Old Style" pitchFamily="18" charset="0"/>
            </a:endParaRPr>
          </a:p>
        </p:txBody>
      </p:sp>
      <p:sp>
        <p:nvSpPr>
          <p:cNvPr id="92" name="Shape 92"/>
          <p:cNvSpPr txBox="1"/>
          <p:nvPr/>
        </p:nvSpPr>
        <p:spPr>
          <a:xfrm>
            <a:off x="1371600" y="4175575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Por: Eliyahu BaYona</a:t>
            </a:r>
            <a:endParaRPr sz="24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Director Shalom Haverim Org</a:t>
            </a:r>
            <a:endParaRPr sz="1100" dirty="0">
              <a:latin typeface="Bookman Old Style" pitchFamily="18" charset="0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New York</a:t>
            </a:r>
            <a:endParaRPr sz="24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 sz="3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10 Imagen" descr="Copy of SHALOM-HAVERIM-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11" y="1000868"/>
            <a:ext cx="3769179" cy="1493254"/>
          </a:xfrm>
          <a:prstGeom prst="rect">
            <a:avLst/>
          </a:prstGeom>
        </p:spPr>
      </p:pic>
      <p:pic>
        <p:nvPicPr>
          <p:cNvPr id="12" name="11 Imagen" descr="Copy of SHALOM-HAVERIM-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588" y="6070582"/>
            <a:ext cx="1134836" cy="4495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Estudios de 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buNone/>
            </a:pPr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3454" y="193967"/>
            <a:ext cx="7245927" cy="6151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Qué es Kabalá?</a:t>
            </a:r>
          </a:p>
          <a:p>
            <a:pPr marL="342900" indent="-342900"/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La Kabalá -  </a:t>
            </a:r>
            <a:r>
              <a:rPr lang="he-IL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  <a:r>
              <a:rPr lang="en-US" dirty="0" smtClean="0">
                <a:latin typeface="Bookman Old Style" pitchFamily="18" charset="0"/>
                <a:ea typeface="Adobe Myungjo Std M" panose="02020600000000000000" pitchFamily="18" charset="-128"/>
              </a:rPr>
              <a:t> -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literalmente "recepción, tradición" o también, "correspondencia” es un método, disciplina y escuela del misticismo judío. </a:t>
            </a:r>
          </a:p>
          <a:p>
            <a:pPr marL="342900" indent="-342900"/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Actualmente muchos lo asocian al pensamiento esotérico o tradición occidental de los misterios.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MX" dirty="0" smtClean="0">
                <a:latin typeface="Bookman Old Style" pitchFamily="18" charset="0"/>
              </a:rPr>
              <a:t>3. Hay diez Sefirot por las cuales Di-s, Bendito Sea, crea y dirige los mundos. Son:</a:t>
            </a:r>
            <a:endParaRPr lang="en-US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1. Kéter - Corona,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2. Jojmá - Sabiduría,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3. Bináh - Comprensión,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4. Jésed - Bondad,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5. Gevurá - Poder,</a:t>
            </a:r>
            <a:endParaRPr lang="en-US" sz="32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/>
            <a:r>
              <a:rPr lang="es-MX" sz="3200" dirty="0" smtClean="0">
                <a:latin typeface="Bookman Old Style" pitchFamily="18" charset="0"/>
              </a:rPr>
              <a:t>6. Tiféret - Belleza,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7. Nétzaj - Victoria,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8. Hod - Majestad,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9. Yesod - Fundación,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10. Maljut - Reino.</a:t>
            </a:r>
            <a:endParaRPr lang="en-US" sz="32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Estudios de 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36050" y="332520"/>
            <a:ext cx="6733309" cy="5756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b="1" dirty="0" smtClean="0">
                <a:latin typeface="Bookman Old Style" pitchFamily="18" charset="0"/>
              </a:rPr>
              <a:t>Kéter</a:t>
            </a:r>
            <a:r>
              <a:rPr lang="es-MX" dirty="0" smtClean="0">
                <a:latin typeface="Bookman Old Style" pitchFamily="18" charset="0"/>
              </a:rPr>
              <a:t> </a:t>
            </a:r>
            <a:r>
              <a:rPr lang="es-MX" dirty="0" smtClean="0">
                <a:latin typeface="Bookman Old Style" pitchFamily="18" charset="0"/>
              </a:rPr>
              <a:t>influye en la bondad y la misericordia grandes e ilimitadas sin discernir el mérito del receptor. </a:t>
            </a:r>
          </a:p>
          <a:p>
            <a:pPr>
              <a:buNone/>
            </a:pPr>
            <a:r>
              <a:rPr lang="es-MX" b="1" dirty="0" smtClean="0">
                <a:latin typeface="Bookman Old Style" pitchFamily="18" charset="0"/>
              </a:rPr>
              <a:t>Jojmá</a:t>
            </a:r>
            <a:r>
              <a:rPr lang="es-MX" dirty="0" smtClean="0">
                <a:latin typeface="Bookman Old Style" pitchFamily="18" charset="0"/>
              </a:rPr>
              <a:t> también está libre de Juicio, influyendo en el mundo con gran bondad, incluidos los indignos, pero no en la medida de </a:t>
            </a:r>
            <a:r>
              <a:rPr lang="es-MX" dirty="0" smtClean="0">
                <a:latin typeface="Bookman Old Style" pitchFamily="18" charset="0"/>
              </a:rPr>
              <a:t>Kéter.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None/>
            </a:pPr>
            <a:r>
              <a:rPr lang="es-MX" dirty="0" smtClean="0">
                <a:latin typeface="Bookman Old Style" pitchFamily="18" charset="0"/>
              </a:rPr>
              <a:t>La cualidad de </a:t>
            </a:r>
            <a:r>
              <a:rPr lang="es-MX" b="1" i="1" dirty="0" smtClean="0">
                <a:latin typeface="Bookman Old Style" pitchFamily="18" charset="0"/>
              </a:rPr>
              <a:t>Bináh</a:t>
            </a:r>
            <a:r>
              <a:rPr lang="es-MX" dirty="0" smtClean="0">
                <a:latin typeface="Bookman Old Style" pitchFamily="18" charset="0"/>
              </a:rPr>
              <a:t> es bondad </a:t>
            </a:r>
            <a:r>
              <a:rPr lang="es-MX" dirty="0" smtClean="0">
                <a:latin typeface="Bookman Old Style" pitchFamily="18" charset="0"/>
              </a:rPr>
              <a:t>también</a:t>
            </a:r>
            <a:r>
              <a:rPr lang="es-MX" dirty="0" smtClean="0">
                <a:latin typeface="Bookman Old Style" pitchFamily="18" charset="0"/>
              </a:rPr>
              <a:t>, aunque en menor grado. </a:t>
            </a:r>
          </a:p>
          <a:p>
            <a:pPr lvl="0">
              <a:buNone/>
            </a:pPr>
            <a:r>
              <a:rPr lang="es-MX" dirty="0" smtClean="0">
                <a:latin typeface="Bookman Old Style" pitchFamily="18" charset="0"/>
              </a:rPr>
              <a:t>Esto se debe a que los juicios comienzan a surgir en Bináh</a:t>
            </a:r>
            <a:endParaRPr lang="es-MX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s-MX" dirty="0" smtClean="0">
                <a:latin typeface="Bookman Old Style" pitchFamily="18" charset="0"/>
              </a:rPr>
              <a:t>Kéter, </a:t>
            </a:r>
            <a:r>
              <a:rPr lang="es-MX" dirty="0" smtClean="0">
                <a:latin typeface="Bookman Old Style" pitchFamily="18" charset="0"/>
              </a:rPr>
              <a:t>Jojmá y Biná se denominan las tres primeras sefirot o las tres superiores. </a:t>
            </a:r>
            <a:endParaRPr lang="en-US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endParaRPr lang="en-US" sz="30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6582" y="666770"/>
            <a:ext cx="7786254" cy="674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3000" b="1" dirty="0" smtClean="0">
                <a:latin typeface="Bookman Old Style" pitchFamily="18" charset="0"/>
              </a:rPr>
              <a:t>Jésed</a:t>
            </a:r>
            <a:r>
              <a:rPr lang="es-MX" sz="3000" dirty="0" smtClean="0">
                <a:latin typeface="Bookman Old Style" pitchFamily="18" charset="0"/>
              </a:rPr>
              <a:t> </a:t>
            </a:r>
            <a:r>
              <a:rPr lang="es-MX" sz="3000" dirty="0" smtClean="0">
                <a:latin typeface="Bookman Old Style" pitchFamily="18" charset="0"/>
              </a:rPr>
              <a:t>es Bondad Pura, aunque solo para los meritorios.</a:t>
            </a:r>
          </a:p>
          <a:p>
            <a:pPr>
              <a:buNone/>
            </a:pPr>
            <a:r>
              <a:rPr lang="es-MX" sz="3000" b="1" dirty="0" smtClean="0">
                <a:latin typeface="Bookman Old Style" pitchFamily="18" charset="0"/>
              </a:rPr>
              <a:t>Nétzaj</a:t>
            </a:r>
            <a:r>
              <a:rPr lang="es-MX" sz="3000" dirty="0" smtClean="0">
                <a:latin typeface="Bookman Old Style" pitchFamily="18" charset="0"/>
              </a:rPr>
              <a:t> </a:t>
            </a:r>
            <a:r>
              <a:rPr lang="es-MX" sz="3000" dirty="0" smtClean="0">
                <a:latin typeface="Bookman Old Style" pitchFamily="18" charset="0"/>
              </a:rPr>
              <a:t>es Bondad templada con Juicio</a:t>
            </a:r>
          </a:p>
          <a:p>
            <a:pPr>
              <a:buNone/>
            </a:pPr>
            <a:r>
              <a:rPr lang="es-MX" sz="3000" b="1" dirty="0" smtClean="0">
                <a:latin typeface="Bookman Old Style" pitchFamily="18" charset="0"/>
              </a:rPr>
              <a:t>Hod</a:t>
            </a:r>
            <a:r>
              <a:rPr lang="es-MX" sz="3000" dirty="0" smtClean="0">
                <a:latin typeface="Bookman Old Style" pitchFamily="18" charset="0"/>
              </a:rPr>
              <a:t> es Juicio templado con Bondad</a:t>
            </a:r>
          </a:p>
          <a:p>
            <a:pPr>
              <a:buNone/>
            </a:pPr>
            <a:r>
              <a:rPr lang="es-MX" sz="3000" dirty="0" smtClean="0">
                <a:latin typeface="Bookman Old Style" pitchFamily="18" charset="0"/>
              </a:rPr>
              <a:t>Las seis sefirot </a:t>
            </a:r>
            <a:r>
              <a:rPr lang="es-MX" sz="3000" dirty="0" smtClean="0">
                <a:latin typeface="Bookman Old Style" pitchFamily="18" charset="0"/>
              </a:rPr>
              <a:t>(Jésed, Gevurá, Tiféret, Nétzaj, </a:t>
            </a:r>
            <a:r>
              <a:rPr lang="es-MX" sz="3000" dirty="0" smtClean="0">
                <a:latin typeface="Bookman Old Style" pitchFamily="18" charset="0"/>
              </a:rPr>
              <a:t>Hod y Yesod) se denominan colectivamente el Sistema de Justicia porque responden a los actos humanos, </a:t>
            </a:r>
            <a:endParaRPr lang="en-US" sz="30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endParaRPr lang="en-US" sz="30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1308" y="47625"/>
            <a:ext cx="7058025" cy="676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b="1" dirty="0" smtClean="0">
                <a:latin typeface="Bookman Old Style" pitchFamily="18" charset="0"/>
              </a:rPr>
              <a:t>Kéter</a:t>
            </a:r>
            <a:r>
              <a:rPr lang="es-MX" dirty="0" smtClean="0">
                <a:latin typeface="Bookman Old Style" pitchFamily="18" charset="0"/>
              </a:rPr>
              <a:t> </a:t>
            </a:r>
            <a:r>
              <a:rPr lang="es-MX" dirty="0" smtClean="0">
                <a:latin typeface="Bookman Old Style" pitchFamily="18" charset="0"/>
              </a:rPr>
              <a:t>se llama </a:t>
            </a:r>
            <a:r>
              <a:rPr lang="es-MX" b="1" i="1" dirty="0" smtClean="0">
                <a:latin typeface="Bookman Old Style" pitchFamily="18" charset="0"/>
              </a:rPr>
              <a:t>Arich Anpin </a:t>
            </a:r>
            <a:r>
              <a:rPr lang="es-MX" dirty="0" smtClean="0">
                <a:latin typeface="Bookman Old Style" pitchFamily="18" charset="0"/>
              </a:rPr>
              <a:t>- Paciente, porque representa la misericordia incondicional, que solo se realizará plenamente en el mundo venidero. (Esto le da a los justos la oportunidad de adquirir mayor mérito y a los malvados la oportunidad de arrepentirse.)</a:t>
            </a:r>
            <a:endParaRPr lang="en-US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b="1" dirty="0" smtClean="0">
                <a:latin typeface="Bookman Old Style" pitchFamily="18" charset="0"/>
              </a:rPr>
              <a:t>Arich Anpin o </a:t>
            </a:r>
            <a:r>
              <a:rPr lang="es-MX" b="1" dirty="0" smtClean="0">
                <a:latin typeface="Bookman Old Style" pitchFamily="18" charset="0"/>
              </a:rPr>
              <a:t>Arik </a:t>
            </a:r>
            <a:r>
              <a:rPr lang="es-MX" b="1" dirty="0" smtClean="0">
                <a:latin typeface="Bookman Old Style" pitchFamily="18" charset="0"/>
              </a:rPr>
              <a:t>Anpin </a:t>
            </a:r>
            <a:r>
              <a:rPr lang="es-MX" sz="3100" dirty="0" smtClean="0">
                <a:latin typeface="Bookman Old Style" pitchFamily="18" charset="0"/>
              </a:rPr>
              <a:t>(arameo: </a:t>
            </a:r>
            <a:r>
              <a:rPr lang="he-IL" sz="3100" dirty="0" smtClean="0">
                <a:latin typeface="Bookman Old Style" pitchFamily="18" charset="0"/>
              </a:rPr>
              <a:t>אריך </a:t>
            </a:r>
            <a:r>
              <a:rPr lang="he-IL" sz="3100" dirty="0" smtClean="0">
                <a:latin typeface="Bookman Old Style" pitchFamily="18" charset="0"/>
              </a:rPr>
              <a:t>אנפין</a:t>
            </a:r>
            <a:r>
              <a:rPr lang="en-US" sz="3100" dirty="0" smtClean="0">
                <a:latin typeface="Bookman Old Style" pitchFamily="18" charset="0"/>
              </a:rPr>
              <a:t> </a:t>
            </a:r>
            <a:r>
              <a:rPr lang="he-IL" sz="3100" dirty="0" smtClean="0">
                <a:latin typeface="Bookman Old Style" pitchFamily="18" charset="0"/>
              </a:rPr>
              <a:t> </a:t>
            </a:r>
            <a:r>
              <a:rPr lang="es-MX" sz="3100" dirty="0" smtClean="0">
                <a:latin typeface="Bookman Old Style" pitchFamily="18" charset="0"/>
              </a:rPr>
              <a:t>significa </a:t>
            </a:r>
            <a:r>
              <a:rPr lang="es-MX" sz="3100" dirty="0" smtClean="0">
                <a:latin typeface="Bookman Old Style" pitchFamily="18" charset="0"/>
              </a:rPr>
              <a:t>"rostro largo / rostro extendido" (que también implica "El Infinitamente Paciente</a:t>
            </a:r>
            <a:r>
              <a:rPr lang="es-MX" sz="3100" dirty="0" smtClean="0">
                <a:latin typeface="Bookman Old Style" pitchFamily="18" charset="0"/>
              </a:rPr>
              <a:t>", </a:t>
            </a:r>
            <a:r>
              <a:rPr lang="es-MX" sz="3100" dirty="0" smtClean="0">
                <a:latin typeface="Bookman Old Style" pitchFamily="18" charset="0"/>
              </a:rPr>
              <a:t>llamado Macroprosopus en la </a:t>
            </a:r>
            <a:r>
              <a:rPr lang="es-MX" sz="3100" dirty="0" smtClean="0">
                <a:latin typeface="Bookman Old Style" pitchFamily="18" charset="0"/>
              </a:rPr>
              <a:t>Kabalá Denudata-Descubierta) </a:t>
            </a:r>
            <a:r>
              <a:rPr lang="es-MX" sz="3100" dirty="0" smtClean="0">
                <a:latin typeface="Bookman Old Style" pitchFamily="18" charset="0"/>
              </a:rPr>
              <a:t>es un aspecto de la emanación divina en </a:t>
            </a:r>
            <a:r>
              <a:rPr lang="es-MX" sz="3100" dirty="0" smtClean="0">
                <a:latin typeface="Bookman Old Style" pitchFamily="18" charset="0"/>
              </a:rPr>
              <a:t>Kabaláh, </a:t>
            </a:r>
            <a:r>
              <a:rPr lang="es-MX" sz="3100" dirty="0" smtClean="0">
                <a:latin typeface="Bookman Old Style" pitchFamily="18" charset="0"/>
              </a:rPr>
              <a:t>identificado con el atributo </a:t>
            </a:r>
            <a:r>
              <a:rPr lang="es-MX" sz="3100" dirty="0" smtClean="0">
                <a:latin typeface="Bookman Old Style" pitchFamily="18" charset="0"/>
              </a:rPr>
              <a:t>o sefirá </a:t>
            </a:r>
            <a:r>
              <a:rPr lang="es-MX" sz="3100" dirty="0" smtClean="0">
                <a:latin typeface="Bookman Old Style" pitchFamily="18" charset="0"/>
              </a:rPr>
              <a:t>de </a:t>
            </a:r>
            <a:r>
              <a:rPr lang="es-MX" sz="3100" dirty="0" smtClean="0">
                <a:latin typeface="Bookman Old Style" pitchFamily="18" charset="0"/>
              </a:rPr>
              <a:t>Kéter, </a:t>
            </a:r>
            <a:r>
              <a:rPr lang="es-MX" sz="3100" dirty="0" smtClean="0">
                <a:latin typeface="Bookman Old Style" pitchFamily="18" charset="0"/>
              </a:rPr>
              <a:t>la Divina Voluntad.</a:t>
            </a:r>
            <a:endParaRPr lang="en-US" sz="31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dirty="0" smtClean="0">
                <a:latin typeface="Bookman Old Style" pitchFamily="18" charset="0"/>
              </a:rPr>
              <a:t>Las seis sefirot se llaman </a:t>
            </a:r>
            <a:r>
              <a:rPr lang="es-MX" b="1" i="1" dirty="0" smtClean="0">
                <a:latin typeface="Bookman Old Style" pitchFamily="18" charset="0"/>
              </a:rPr>
              <a:t>Zeir Anpin </a:t>
            </a:r>
            <a:r>
              <a:rPr lang="es-MX" dirty="0" smtClean="0">
                <a:latin typeface="Bookman Old Style" pitchFamily="18" charset="0"/>
              </a:rPr>
              <a:t>- De temperamento corto o mal genio, porque representan el sistema calificado de justicia por el cual el mundo está siendo dirigido actualmente</a:t>
            </a:r>
            <a:r>
              <a:rPr lang="es-MX" dirty="0" smtClean="0">
                <a:latin typeface="Bookman Old Style" pitchFamily="18" charset="0"/>
              </a:rPr>
              <a:t>.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b="1" i="1" dirty="0" err="1" smtClean="0">
                <a:latin typeface="Bookman Old Style" pitchFamily="18" charset="0"/>
              </a:rPr>
              <a:t>Zeʻir</a:t>
            </a:r>
            <a:r>
              <a:rPr lang="es-MX" b="1" i="1" dirty="0" smtClean="0">
                <a:latin typeface="Bookman Old Style" pitchFamily="18" charset="0"/>
              </a:rPr>
              <a:t> </a:t>
            </a:r>
            <a:r>
              <a:rPr lang="es-MX" b="1" i="1" dirty="0" smtClean="0">
                <a:latin typeface="Bookman Old Style" pitchFamily="18" charset="0"/>
              </a:rPr>
              <a:t>Anpin </a:t>
            </a:r>
            <a:r>
              <a:rPr lang="es-MX" dirty="0" smtClean="0">
                <a:latin typeface="Bookman Old Style" pitchFamily="18" charset="0"/>
              </a:rPr>
              <a:t>(arameo: </a:t>
            </a:r>
            <a:r>
              <a:rPr lang="he-IL" dirty="0" smtClean="0">
                <a:latin typeface="Bookman Old Style" pitchFamily="18" charset="0"/>
              </a:rPr>
              <a:t>זְעֵיר </a:t>
            </a:r>
            <a:r>
              <a:rPr lang="he-IL" dirty="0" smtClean="0">
                <a:latin typeface="Bookman Old Style" pitchFamily="18" charset="0"/>
              </a:rPr>
              <a:t>אַנפִּין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he-IL" dirty="0" smtClean="0">
                <a:latin typeface="Bookman Old Style" pitchFamily="18" charset="0"/>
              </a:rPr>
              <a:t> </a:t>
            </a:r>
            <a:r>
              <a:rPr lang="es-MX" dirty="0" smtClean="0">
                <a:latin typeface="Bookman Old Style" pitchFamily="18" charset="0"/>
              </a:rPr>
              <a:t>que significa "Semblante menor / Rostro pequeño", llamado Microprosopus en la </a:t>
            </a:r>
            <a:r>
              <a:rPr lang="es-MX" dirty="0" smtClean="0">
                <a:latin typeface="Bookman Old Style" pitchFamily="18" charset="0"/>
              </a:rPr>
              <a:t>Kabalá </a:t>
            </a:r>
            <a:r>
              <a:rPr lang="es-MX" dirty="0" smtClean="0">
                <a:latin typeface="Bookman Old Style" pitchFamily="18" charset="0"/>
              </a:rPr>
              <a:t>Denudata) es un aspecto revelado de Dios en la Cabalá, que comprende los atributos emocionales sefirot: </a:t>
            </a:r>
            <a:r>
              <a:rPr lang="es-MX" dirty="0" smtClean="0">
                <a:latin typeface="Bookman Old Style" pitchFamily="18" charset="0"/>
              </a:rPr>
              <a:t>Jésed, Gevurá, Tiféret, Nétzaj, </a:t>
            </a:r>
            <a:r>
              <a:rPr lang="es-MX" dirty="0" smtClean="0">
                <a:latin typeface="Bookman Old Style" pitchFamily="18" charset="0"/>
              </a:rPr>
              <a:t>Hod y Yesod</a:t>
            </a:r>
            <a:r>
              <a:rPr lang="es-MX" dirty="0" smtClean="0">
                <a:latin typeface="Bookman Old Style" pitchFamily="18" charset="0"/>
              </a:rPr>
              <a:t>.</a:t>
            </a:r>
            <a:endParaRPr lang="es-MX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b="1" dirty="0" smtClean="0">
                <a:latin typeface="Bookman Old Style" pitchFamily="18" charset="0"/>
              </a:rPr>
              <a:t>Maljut</a:t>
            </a:r>
            <a:r>
              <a:rPr lang="es-MX" dirty="0" smtClean="0">
                <a:latin typeface="Bookman Old Style" pitchFamily="18" charset="0"/>
              </a:rPr>
              <a:t> </a:t>
            </a:r>
            <a:r>
              <a:rPr lang="es-MX" dirty="0" smtClean="0">
                <a:latin typeface="Bookman Old Style" pitchFamily="18" charset="0"/>
              </a:rPr>
              <a:t>es el medio para la providencia Divina a través del cual el reino de Di-s y su presencia - Shejiná, será realizado y aceptado por Todos.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endParaRPr lang="es-MX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0833" y="-1106670"/>
            <a:ext cx="7038975" cy="674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3000" dirty="0" smtClean="0">
                <a:latin typeface="Bookman Old Style" pitchFamily="18" charset="0"/>
              </a:rPr>
              <a:t>Esta </a:t>
            </a:r>
            <a:r>
              <a:rPr lang="es-MX" sz="3000" b="1" dirty="0" smtClean="0">
                <a:latin typeface="Bookman Old Style" pitchFamily="18" charset="0"/>
              </a:rPr>
              <a:t>sefirá</a:t>
            </a:r>
            <a:r>
              <a:rPr lang="es-MX" sz="3000" dirty="0" smtClean="0">
                <a:latin typeface="Bookman Old Style" pitchFamily="18" charset="0"/>
              </a:rPr>
              <a:t> tiene una doble función; es un conducto que acepta las buenas obras y las oraciones del hombre, y responde transmitiendo la influencia divina sobre ellos.</a:t>
            </a:r>
          </a:p>
          <a:p>
            <a:pPr>
              <a:buNone/>
            </a:pPr>
            <a:r>
              <a:rPr lang="es-MX" sz="3000" dirty="0" smtClean="0">
                <a:latin typeface="Bookman Old Style" pitchFamily="18" charset="0"/>
              </a:rPr>
              <a:t>El término </a:t>
            </a:r>
            <a:r>
              <a:rPr lang="es-MX" sz="3000" b="1" dirty="0" smtClean="0">
                <a:latin typeface="Bookman Old Style" pitchFamily="18" charset="0"/>
              </a:rPr>
              <a:t>Sefirot</a:t>
            </a:r>
            <a:r>
              <a:rPr lang="es-MX" sz="3000" dirty="0" smtClean="0">
                <a:latin typeface="Bookman Old Style" pitchFamily="18" charset="0"/>
              </a:rPr>
              <a:t> significa Números - Mispar. Por tanto, el concepto de sefirot puede aplicarse a muchos asuntos. Todo lo que existe se puede dividir en diez sefirot.</a:t>
            </a:r>
            <a:endParaRPr lang="en-US" sz="3000" dirty="0" smtClean="0">
              <a:latin typeface="Bookman Old Style" pitchFamily="18" charset="0"/>
            </a:endParaRPr>
          </a:p>
          <a:p>
            <a:pPr lvl="1">
              <a:buNone/>
            </a:pPr>
            <a:endParaRPr lang="es-MX" dirty="0" smtClean="0"/>
          </a:p>
          <a:p>
            <a:pPr lvl="1">
              <a:buNone/>
            </a:pPr>
            <a:endParaRPr lang="en-US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dirty="0" smtClean="0">
                <a:latin typeface="Bookman Old Style" pitchFamily="18" charset="0"/>
              </a:rPr>
              <a:t>La Escritura dice: </a:t>
            </a:r>
            <a:r>
              <a:rPr lang="es-MX" i="1" dirty="0" smtClean="0">
                <a:latin typeface="Bookman Old Style" pitchFamily="18" charset="0"/>
              </a:rPr>
              <a:t>"Todas las huestes del cielo están a su lado a su derecha </a:t>
            </a:r>
            <a:r>
              <a:rPr lang="es-MX" i="1" dirty="0" smtClean="0">
                <a:latin typeface="Bookman Old Style" pitchFamily="18" charset="0"/>
              </a:rPr>
              <a:t>y a </a:t>
            </a:r>
            <a:r>
              <a:rPr lang="es-MX" i="1" dirty="0" smtClean="0">
                <a:latin typeface="Bookman Old Style" pitchFamily="18" charset="0"/>
              </a:rPr>
              <a:t>su izquierda". </a:t>
            </a:r>
          </a:p>
          <a:p>
            <a:pPr>
              <a:buNone/>
            </a:pPr>
            <a:r>
              <a:rPr lang="es-MX" dirty="0" smtClean="0">
                <a:latin typeface="Bookman Old Style" pitchFamily="18" charset="0"/>
              </a:rPr>
              <a:t>Los sabios preguntaron: "¿Y hay derecha e izquierda </a:t>
            </a:r>
            <a:r>
              <a:rPr lang="es-MX" dirty="0" smtClean="0">
                <a:latin typeface="Bookman Old Style" pitchFamily="18" charset="0"/>
              </a:rPr>
              <a:t>allá arriba</a:t>
            </a:r>
            <a:r>
              <a:rPr lang="es-MX" dirty="0" smtClean="0">
                <a:latin typeface="Bookman Old Style" pitchFamily="18" charset="0"/>
              </a:rPr>
              <a:t>? </a:t>
            </a:r>
          </a:p>
          <a:p>
            <a:pPr>
              <a:buNone/>
            </a:pPr>
            <a:r>
              <a:rPr lang="es-MX" dirty="0" smtClean="0">
                <a:latin typeface="Bookman Old Style" pitchFamily="18" charset="0"/>
              </a:rPr>
              <a:t>Más bien, la derecha para la virtud y la izquierda para la culpa".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dirty="0" smtClean="0">
                <a:latin typeface="Bookman Old Style" pitchFamily="18" charset="0"/>
              </a:rPr>
              <a:t>Por lo tanto, una sefirá que influye en la bondad hacia los dignos se considera alegóricamente "correcta" y una que influye en el juicio sobre los culpables se considera alegóricamente "izquierda".</a:t>
            </a:r>
          </a:p>
          <a:p>
            <a:pPr>
              <a:buNone/>
            </a:pPr>
            <a:r>
              <a:rPr lang="es-MX" dirty="0" smtClean="0">
                <a:latin typeface="Bookman Old Style" pitchFamily="18" charset="0"/>
              </a:rPr>
              <a:t>Por lo tanto, un diagrama de las sefirot que transmite este concepto aparecería así: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Estudios de 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39089" y="193966"/>
            <a:ext cx="6497775" cy="6237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3100" dirty="0" smtClean="0">
                <a:latin typeface="Bookman Old Style" pitchFamily="18" charset="0"/>
              </a:rPr>
              <a:t>Kéter </a:t>
            </a:r>
            <a:r>
              <a:rPr lang="es-MX" sz="3100" dirty="0" smtClean="0">
                <a:latin typeface="Bookman Old Style" pitchFamily="18" charset="0"/>
              </a:rPr>
              <a:t>en la posición central superior, ya que es la raíz de todo. </a:t>
            </a:r>
          </a:p>
          <a:p>
            <a:pPr>
              <a:buNone/>
            </a:pPr>
            <a:r>
              <a:rPr lang="es-MX" sz="3100" dirty="0" smtClean="0">
                <a:latin typeface="Bookman Old Style" pitchFamily="18" charset="0"/>
              </a:rPr>
              <a:t>Debajo, Jojmá a la derecha y </a:t>
            </a:r>
            <a:r>
              <a:rPr lang="es-MX" sz="3100" dirty="0" smtClean="0">
                <a:latin typeface="Bookman Old Style" pitchFamily="18" charset="0"/>
              </a:rPr>
              <a:t>Bináh </a:t>
            </a:r>
            <a:r>
              <a:rPr lang="es-MX" sz="3100" dirty="0" smtClean="0">
                <a:latin typeface="Bookman Old Style" pitchFamily="18" charset="0"/>
              </a:rPr>
              <a:t>a la izquierda, ya que en </a:t>
            </a:r>
            <a:r>
              <a:rPr lang="es-MX" sz="3100" dirty="0" smtClean="0">
                <a:latin typeface="Bookman Old Style" pitchFamily="18" charset="0"/>
              </a:rPr>
              <a:t>Bináh </a:t>
            </a:r>
            <a:r>
              <a:rPr lang="es-MX" sz="3100" dirty="0" smtClean="0">
                <a:latin typeface="Bookman Old Style" pitchFamily="18" charset="0"/>
              </a:rPr>
              <a:t>los discernimientos comienzan a surgir.</a:t>
            </a:r>
          </a:p>
          <a:p>
            <a:pPr>
              <a:buNone/>
            </a:pPr>
            <a:r>
              <a:rPr lang="es-MX" sz="3100" dirty="0" smtClean="0">
                <a:latin typeface="Bookman Old Style" pitchFamily="18" charset="0"/>
              </a:rPr>
              <a:t>Debajo de ellos, </a:t>
            </a:r>
            <a:r>
              <a:rPr lang="es-MX" sz="3100" dirty="0" smtClean="0">
                <a:latin typeface="Bookman Old Style" pitchFamily="18" charset="0"/>
              </a:rPr>
              <a:t>Jésed </a:t>
            </a:r>
            <a:r>
              <a:rPr lang="es-MX" sz="3100" dirty="0" smtClean="0">
                <a:latin typeface="Bookman Old Style" pitchFamily="18" charset="0"/>
              </a:rPr>
              <a:t>a la derecha y </a:t>
            </a:r>
            <a:r>
              <a:rPr lang="es-MX" sz="3100" dirty="0" smtClean="0">
                <a:latin typeface="Bookman Old Style" pitchFamily="18" charset="0"/>
              </a:rPr>
              <a:t>Gevurá </a:t>
            </a:r>
            <a:r>
              <a:rPr lang="es-MX" sz="3100" dirty="0" smtClean="0">
                <a:latin typeface="Bookman Old Style" pitchFamily="18" charset="0"/>
              </a:rPr>
              <a:t>a la izquierda, con la conducción mediana de </a:t>
            </a:r>
            <a:r>
              <a:rPr lang="es-MX" sz="3100" dirty="0" smtClean="0">
                <a:latin typeface="Bookman Old Style" pitchFamily="18" charset="0"/>
              </a:rPr>
              <a:t>Tiféret </a:t>
            </a:r>
            <a:r>
              <a:rPr lang="es-MX" sz="3100" dirty="0" smtClean="0">
                <a:latin typeface="Bookman Old Style" pitchFamily="18" charset="0"/>
              </a:rPr>
              <a:t>centrada debajo.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dirty="0" smtClean="0">
                <a:latin typeface="Bookman Old Style" pitchFamily="18" charset="0"/>
              </a:rPr>
              <a:t>Debajo de ellos, </a:t>
            </a:r>
            <a:r>
              <a:rPr lang="es-MX" dirty="0" smtClean="0">
                <a:latin typeface="Bookman Old Style" pitchFamily="18" charset="0"/>
              </a:rPr>
              <a:t>Nétzaj </a:t>
            </a:r>
            <a:r>
              <a:rPr lang="es-MX" dirty="0" smtClean="0">
                <a:latin typeface="Bookman Old Style" pitchFamily="18" charset="0"/>
              </a:rPr>
              <a:t>a la derecha y Hod a la izquierda, con la </a:t>
            </a:r>
            <a:r>
              <a:rPr lang="es-MX" dirty="0" smtClean="0">
                <a:latin typeface="Bookman Old Style" pitchFamily="18" charset="0"/>
              </a:rPr>
              <a:t>conducción </a:t>
            </a:r>
            <a:r>
              <a:rPr lang="es-MX" dirty="0" smtClean="0">
                <a:latin typeface="Bookman Old Style" pitchFamily="18" charset="0"/>
              </a:rPr>
              <a:t>mediana de Yesod centrada debajo. </a:t>
            </a:r>
          </a:p>
          <a:p>
            <a:pPr>
              <a:buNone/>
            </a:pPr>
            <a:r>
              <a:rPr lang="es-MX" dirty="0" smtClean="0">
                <a:latin typeface="Bookman Old Style" pitchFamily="18" charset="0"/>
              </a:rPr>
              <a:t>Bajo Yesod, en el centro, Maljut que recibe de Todo.</a:t>
            </a:r>
          </a:p>
          <a:p>
            <a:pPr>
              <a:buNone/>
            </a:pPr>
            <a:r>
              <a:rPr lang="es-ES" dirty="0" smtClean="0">
                <a:latin typeface="Bookman Old Style" pitchFamily="18" charset="0"/>
              </a:rPr>
              <a:t>Este diagrama se llama alegóricamente las Diez Sefirot verticales - Esser Sefirot D'Yosher.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ES" sz="2800" dirty="0" smtClean="0">
                <a:latin typeface="Bookman Old Style" pitchFamily="18" charset="0"/>
              </a:rPr>
              <a:t>También hay un diagrama de círculos concéntricos en los que </a:t>
            </a:r>
            <a:r>
              <a:rPr lang="es-ES" sz="2800" dirty="0" smtClean="0">
                <a:latin typeface="Bookman Old Style" pitchFamily="18" charset="0"/>
              </a:rPr>
              <a:t>Kéter </a:t>
            </a:r>
            <a:r>
              <a:rPr lang="es-ES" sz="2800" dirty="0" smtClean="0">
                <a:latin typeface="Bookman Old Style" pitchFamily="18" charset="0"/>
              </a:rPr>
              <a:t>abarca a Jojmá, que a su vez abarca a </a:t>
            </a:r>
            <a:r>
              <a:rPr lang="es-ES" sz="2800" dirty="0" smtClean="0">
                <a:latin typeface="Bookman Old Style" pitchFamily="18" charset="0"/>
              </a:rPr>
              <a:t>Bináh, </a:t>
            </a:r>
            <a:r>
              <a:rPr lang="es-ES" sz="2800" dirty="0" smtClean="0">
                <a:latin typeface="Bookman Old Style" pitchFamily="18" charset="0"/>
              </a:rPr>
              <a:t>etc., con Maljut en su centro. </a:t>
            </a:r>
          </a:p>
          <a:p>
            <a:pPr>
              <a:buNone/>
            </a:pPr>
            <a:r>
              <a:rPr lang="es-ES" sz="2800" dirty="0" smtClean="0">
                <a:latin typeface="Bookman Old Style" pitchFamily="18" charset="0"/>
              </a:rPr>
              <a:t>Este diagrama se llama las Diez Sefirot de Círculos - Esser Sefirot D'Igulim. </a:t>
            </a:r>
          </a:p>
          <a:p>
            <a:pPr>
              <a:buNone/>
            </a:pPr>
            <a:r>
              <a:rPr lang="es-ES" sz="2800" dirty="0" smtClean="0">
                <a:latin typeface="Bookman Old Style" pitchFamily="18" charset="0"/>
              </a:rPr>
              <a:t>Transmite principios en el desarrollo de los mundos uno del otro, e indica que cuanto más esencial es la conducta, más abarcadora es.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ES" dirty="0" smtClean="0">
                <a:latin typeface="Bookman Old Style" pitchFamily="18" charset="0"/>
              </a:rPr>
              <a:t>Pero, cuando el sujeto es el sistema divino de conducta, la calidad de sus diversos modos y sus interrelaciones, se usa el diagrama de las diez sefirot verticales. </a:t>
            </a:r>
          </a:p>
          <a:p>
            <a:pPr>
              <a:buNone/>
            </a:pPr>
            <a:r>
              <a:rPr lang="es-ES" dirty="0" smtClean="0">
                <a:latin typeface="Bookman Old Style" pitchFamily="18" charset="0"/>
              </a:rPr>
              <a:t>(El </a:t>
            </a:r>
            <a:r>
              <a:rPr lang="es-ES" dirty="0" smtClean="0">
                <a:latin typeface="Bookman Old Style" pitchFamily="18" charset="0"/>
              </a:rPr>
              <a:t>GR’A –Vilna </a:t>
            </a:r>
            <a:r>
              <a:rPr lang="es-ES" dirty="0" err="1" smtClean="0">
                <a:latin typeface="Bookman Old Style" pitchFamily="18" charset="0"/>
              </a:rPr>
              <a:t>Gaon</a:t>
            </a:r>
            <a:r>
              <a:rPr lang="es-ES" dirty="0" smtClean="0">
                <a:latin typeface="Bookman Old Style" pitchFamily="18" charset="0"/>
              </a:rPr>
              <a:t>- </a:t>
            </a:r>
            <a:r>
              <a:rPr lang="es-ES" dirty="0" smtClean="0">
                <a:latin typeface="Bookman Old Style" pitchFamily="18" charset="0"/>
              </a:rPr>
              <a:t>establece </a:t>
            </a:r>
            <a:r>
              <a:rPr lang="es-ES" dirty="0" smtClean="0">
                <a:latin typeface="Bookman Old Style" pitchFamily="18" charset="0"/>
              </a:rPr>
              <a:t>que las sefirot circulares indican providencia general y las sefirot rectas, providencia individual).</a:t>
            </a:r>
            <a:endParaRPr lang="en-US" dirty="0" smtClean="0">
              <a:latin typeface="Bookman Old Style" pitchFamily="18" charset="0"/>
            </a:endParaRPr>
          </a:p>
          <a:p>
            <a:pPr lvl="1">
              <a:buNone/>
            </a:pPr>
            <a:endParaRPr lang="en-US" sz="32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ES" sz="2500" dirty="0" smtClean="0">
                <a:latin typeface="Bookman Old Style" pitchFamily="18" charset="0"/>
              </a:rPr>
              <a:t>Elijah ben </a:t>
            </a:r>
            <a:r>
              <a:rPr lang="es-ES" sz="2500" dirty="0" err="1" smtClean="0">
                <a:latin typeface="Bookman Old Style" pitchFamily="18" charset="0"/>
              </a:rPr>
              <a:t>Solomon</a:t>
            </a:r>
            <a:r>
              <a:rPr lang="es-ES" sz="2500" dirty="0" smtClean="0">
                <a:latin typeface="Bookman Old Style" pitchFamily="18" charset="0"/>
              </a:rPr>
              <a:t> </a:t>
            </a:r>
            <a:r>
              <a:rPr lang="es-ES" sz="2500" dirty="0" err="1" smtClean="0">
                <a:latin typeface="Bookman Old Style" pitchFamily="18" charset="0"/>
              </a:rPr>
              <a:t>Zalman</a:t>
            </a:r>
            <a:r>
              <a:rPr lang="es-ES" sz="2500" dirty="0" smtClean="0">
                <a:latin typeface="Bookman Old Style" pitchFamily="18" charset="0"/>
              </a:rPr>
              <a:t>, </a:t>
            </a:r>
            <a:r>
              <a:rPr lang="he-IL" sz="2500" dirty="0" smtClean="0">
                <a:latin typeface="Bookman Old Style" pitchFamily="18" charset="0"/>
              </a:rPr>
              <a:t>ר 'אליהו בן שלמה זלמן </a:t>
            </a:r>
            <a:r>
              <a:rPr lang="es-ES" sz="2500" dirty="0" smtClean="0">
                <a:latin typeface="Bookman Old Style" pitchFamily="18" charset="0"/>
              </a:rPr>
              <a:t>conocido como Vilna </a:t>
            </a:r>
            <a:r>
              <a:rPr lang="es-ES" sz="2500" dirty="0" err="1" smtClean="0">
                <a:latin typeface="Bookman Old Style" pitchFamily="18" charset="0"/>
              </a:rPr>
              <a:t>Gaon</a:t>
            </a:r>
            <a:r>
              <a:rPr lang="es-ES" sz="2500" dirty="0" smtClean="0">
                <a:latin typeface="Bookman Old Style" pitchFamily="18" charset="0"/>
              </a:rPr>
              <a:t>, o por su acrónimo hebreo </a:t>
            </a:r>
            <a:r>
              <a:rPr lang="es-ES" sz="2500" dirty="0" err="1" smtClean="0">
                <a:latin typeface="Bookman Old Style" pitchFamily="18" charset="0"/>
              </a:rPr>
              <a:t>HaGra</a:t>
            </a:r>
            <a:r>
              <a:rPr lang="es-ES" sz="2500" dirty="0" smtClean="0">
                <a:latin typeface="Bookman Old Style" pitchFamily="18" charset="0"/>
              </a:rPr>
              <a:t> ("</a:t>
            </a:r>
            <a:r>
              <a:rPr lang="es-ES" sz="2500" dirty="0" err="1" smtClean="0">
                <a:latin typeface="Bookman Old Style" pitchFamily="18" charset="0"/>
              </a:rPr>
              <a:t>HaGaon</a:t>
            </a:r>
            <a:r>
              <a:rPr lang="es-ES" sz="2500" dirty="0" smtClean="0">
                <a:latin typeface="Bookman Old Style" pitchFamily="18" charset="0"/>
              </a:rPr>
              <a:t> Rabbenu Eliyahu": "El sabio, nuestro maestro, Elijah") o Elijah Ben </a:t>
            </a:r>
            <a:r>
              <a:rPr lang="es-ES" sz="2500" dirty="0" err="1" smtClean="0">
                <a:latin typeface="Bookman Old Style" pitchFamily="18" charset="0"/>
              </a:rPr>
              <a:t>Solomon</a:t>
            </a:r>
            <a:r>
              <a:rPr lang="es-ES" sz="2500" dirty="0" smtClean="0">
                <a:latin typeface="Bookman Old Style" pitchFamily="18" charset="0"/>
              </a:rPr>
              <a:t> </a:t>
            </a:r>
            <a:r>
              <a:rPr lang="es-ES" sz="2500" dirty="0" err="1" smtClean="0">
                <a:latin typeface="Bookman Old Style" pitchFamily="18" charset="0"/>
              </a:rPr>
              <a:t>Zalman</a:t>
            </a:r>
            <a:r>
              <a:rPr lang="es-ES" sz="2500" dirty="0" smtClean="0">
                <a:latin typeface="Bookman Old Style" pitchFamily="18" charset="0"/>
              </a:rPr>
              <a:t> (</a:t>
            </a:r>
            <a:r>
              <a:rPr lang="es-ES" sz="2500" dirty="0" err="1" smtClean="0">
                <a:latin typeface="Bookman Old Style" pitchFamily="18" charset="0"/>
              </a:rPr>
              <a:t>Sialiec</a:t>
            </a:r>
            <a:r>
              <a:rPr lang="es-ES" sz="2500" dirty="0" smtClean="0">
                <a:latin typeface="Bookman Old Style" pitchFamily="18" charset="0"/>
              </a:rPr>
              <a:t>, abril 23, 1720 - </a:t>
            </a:r>
            <a:r>
              <a:rPr lang="es-ES" sz="2500" dirty="0" err="1" smtClean="0">
                <a:latin typeface="Bookman Old Style" pitchFamily="18" charset="0"/>
              </a:rPr>
              <a:t>Vilnius</a:t>
            </a:r>
            <a:r>
              <a:rPr lang="es-ES" sz="2500" dirty="0" smtClean="0">
                <a:latin typeface="Bookman Old Style" pitchFamily="18" charset="0"/>
              </a:rPr>
              <a:t> 9 de octubre de 1797), fue un talmudista, </a:t>
            </a:r>
            <a:r>
              <a:rPr lang="es-ES" sz="2500" dirty="0" err="1" smtClean="0">
                <a:latin typeface="Bookman Old Style" pitchFamily="18" charset="0"/>
              </a:rPr>
              <a:t>halajista</a:t>
            </a:r>
            <a:r>
              <a:rPr lang="es-ES" sz="2500" dirty="0" smtClean="0">
                <a:latin typeface="Bookman Old Style" pitchFamily="18" charset="0"/>
              </a:rPr>
              <a:t>, </a:t>
            </a:r>
            <a:r>
              <a:rPr lang="es-ES" sz="2500" dirty="0" err="1" smtClean="0">
                <a:latin typeface="Bookman Old Style" pitchFamily="18" charset="0"/>
              </a:rPr>
              <a:t>kabbalista</a:t>
            </a:r>
            <a:r>
              <a:rPr lang="es-ES" sz="2500" dirty="0" smtClean="0">
                <a:latin typeface="Bookman Old Style" pitchFamily="18" charset="0"/>
              </a:rPr>
              <a:t> y el líder más importante de los judíos </a:t>
            </a:r>
            <a:r>
              <a:rPr lang="es-ES" sz="2500" dirty="0" err="1" smtClean="0">
                <a:latin typeface="Bookman Old Style" pitchFamily="18" charset="0"/>
              </a:rPr>
              <a:t>misnagdic</a:t>
            </a:r>
            <a:r>
              <a:rPr lang="es-ES" sz="2500" dirty="0" smtClean="0">
                <a:latin typeface="Bookman Old Style" pitchFamily="18" charset="0"/>
              </a:rPr>
              <a:t> (no jasídicos) de los últimos siglos. Se le conoce comúnmente en hebreo como ha-</a:t>
            </a:r>
            <a:r>
              <a:rPr lang="es-ES" sz="2500" dirty="0" err="1" smtClean="0">
                <a:latin typeface="Bookman Old Style" pitchFamily="18" charset="0"/>
              </a:rPr>
              <a:t>Gaon</a:t>
            </a:r>
            <a:r>
              <a:rPr lang="es-ES" sz="2500" dirty="0" smtClean="0">
                <a:latin typeface="Bookman Old Style" pitchFamily="18" charset="0"/>
              </a:rPr>
              <a:t> he-</a:t>
            </a:r>
            <a:r>
              <a:rPr lang="es-ES" sz="2500" dirty="0" err="1" smtClean="0">
                <a:latin typeface="Bookman Old Style" pitchFamily="18" charset="0"/>
              </a:rPr>
              <a:t>Chasid</a:t>
            </a:r>
            <a:r>
              <a:rPr lang="es-ES" sz="2500" dirty="0" smtClean="0">
                <a:latin typeface="Bookman Old Style" pitchFamily="18" charset="0"/>
              </a:rPr>
              <a:t> mi-Vilna, "el genio piadoso de </a:t>
            </a:r>
            <a:r>
              <a:rPr lang="es-ES" sz="2500" dirty="0" err="1" smtClean="0">
                <a:latin typeface="Bookman Old Style" pitchFamily="18" charset="0"/>
              </a:rPr>
              <a:t>Vilnius</a:t>
            </a:r>
            <a:r>
              <a:rPr lang="es-ES" sz="2500" dirty="0" smtClean="0">
                <a:latin typeface="Bookman Old Style" pitchFamily="18" charset="0"/>
              </a:rPr>
              <a:t>".</a:t>
            </a:r>
            <a:endParaRPr lang="en-US" sz="25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ES" dirty="0" smtClean="0">
                <a:latin typeface="Bookman Old Style" pitchFamily="18" charset="0"/>
              </a:rPr>
              <a:t>Maljut es más severa que las seis sefirot de Zeir Anpin, que representan el sistema de justicia. </a:t>
            </a:r>
          </a:p>
          <a:p>
            <a:pPr>
              <a:buNone/>
            </a:pPr>
            <a:r>
              <a:rPr lang="es-ES" dirty="0" smtClean="0">
                <a:latin typeface="Bookman Old Style" pitchFamily="18" charset="0"/>
              </a:rPr>
              <a:t>Porque dado que Maljut se llama "Juicio Justo", es más exigente. </a:t>
            </a:r>
          </a:p>
          <a:p>
            <a:pPr>
              <a:buNone/>
            </a:pPr>
            <a:r>
              <a:rPr lang="es-ES" dirty="0" smtClean="0">
                <a:latin typeface="Bookman Old Style" pitchFamily="18" charset="0"/>
              </a:rPr>
              <a:t>Solo a veces, a través del mérito de la humanidad, Maljut se une a </a:t>
            </a:r>
            <a:r>
              <a:rPr lang="es-ES" dirty="0" smtClean="0">
                <a:latin typeface="Bookman Old Style" pitchFamily="18" charset="0"/>
              </a:rPr>
              <a:t>Jésed </a:t>
            </a:r>
            <a:r>
              <a:rPr lang="es-ES" dirty="0" smtClean="0">
                <a:latin typeface="Bookman Old Style" pitchFamily="18" charset="0"/>
              </a:rPr>
              <a:t>(Bondad) resultando en Rajamim (Misericordia).</a:t>
            </a:r>
            <a:endParaRPr lang="en-US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ES" sz="3000" dirty="0" smtClean="0">
                <a:latin typeface="Bookman Old Style" pitchFamily="18" charset="0"/>
              </a:rPr>
              <a:t>Una conducta general que es una expresión de juicio, como Maljut, se considera alegóricamente femenina. </a:t>
            </a:r>
          </a:p>
          <a:p>
            <a:pPr>
              <a:buNone/>
            </a:pPr>
            <a:r>
              <a:rPr lang="es-ES" sz="3000" dirty="0" smtClean="0">
                <a:latin typeface="Bookman Old Style" pitchFamily="18" charset="0"/>
              </a:rPr>
              <a:t>Esta es una de las razones por las que Maljut a menudo se llama </a:t>
            </a:r>
            <a:r>
              <a:rPr lang="es-ES" sz="3000" b="1" i="1" dirty="0" err="1" smtClean="0">
                <a:latin typeface="Bookman Old Style" pitchFamily="18" charset="0"/>
              </a:rPr>
              <a:t>Nukve</a:t>
            </a:r>
            <a:r>
              <a:rPr lang="es-ES" sz="3000" dirty="0" smtClean="0">
                <a:latin typeface="Bookman Old Style" pitchFamily="18" charset="0"/>
              </a:rPr>
              <a:t> (Femenino).</a:t>
            </a:r>
          </a:p>
          <a:p>
            <a:pPr>
              <a:buNone/>
            </a:pPr>
            <a:r>
              <a:rPr lang="es-ES" sz="3000" dirty="0" smtClean="0">
                <a:latin typeface="Bookman Old Style" pitchFamily="18" charset="0"/>
              </a:rPr>
              <a:t>Biná es algo severo en relación con Jojmá, ya que en ella comienzan a surgir discernimientos.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>
              <a:buNone/>
            </a:pPr>
            <a:r>
              <a:rPr lang="es-ES" sz="3200" dirty="0" smtClean="0">
                <a:latin typeface="Bookman Old Style" pitchFamily="18" charset="0"/>
              </a:rPr>
              <a:t>Por lo tanto, también se considera mujer. </a:t>
            </a:r>
          </a:p>
          <a:p>
            <a:pPr lvl="1">
              <a:buNone/>
            </a:pPr>
            <a:r>
              <a:rPr lang="es-ES" sz="3200" dirty="0" smtClean="0">
                <a:latin typeface="Bookman Old Style" pitchFamily="18" charset="0"/>
              </a:rPr>
              <a:t>Por consiguiente, en terminología cabalística, cuando se menciona el aspecto crítico de una sefirá en particular, se usa el género femenino.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>
              <a:buNone/>
            </a:pPr>
            <a:r>
              <a:rPr lang="es-ES" sz="3200" dirty="0" smtClean="0">
                <a:latin typeface="Bookman Old Style" pitchFamily="18" charset="0"/>
              </a:rPr>
              <a:t>Por ejemplo, "</a:t>
            </a:r>
            <a:r>
              <a:rPr lang="es-ES" sz="3200" b="1" i="1" dirty="0" smtClean="0">
                <a:latin typeface="Bookman Old Style" pitchFamily="18" charset="0"/>
              </a:rPr>
              <a:t>Arik </a:t>
            </a:r>
            <a:r>
              <a:rPr lang="es-ES" sz="3200" b="1" i="1" dirty="0" smtClean="0">
                <a:latin typeface="Bookman Old Style" pitchFamily="18" charset="0"/>
              </a:rPr>
              <a:t>Anpin </a:t>
            </a:r>
            <a:r>
              <a:rPr lang="es-ES" sz="3200" dirty="0" smtClean="0">
                <a:latin typeface="Bookman Old Style" pitchFamily="18" charset="0"/>
              </a:rPr>
              <a:t>y su </a:t>
            </a:r>
            <a:r>
              <a:rPr lang="es-ES" sz="3200" dirty="0" smtClean="0">
                <a:latin typeface="Bookman Old Style" pitchFamily="18" charset="0"/>
              </a:rPr>
              <a:t>Femenina", </a:t>
            </a:r>
            <a:r>
              <a:rPr lang="es-ES" sz="3200" dirty="0" smtClean="0">
                <a:latin typeface="Bookman Old Style" pitchFamily="18" charset="0"/>
              </a:rPr>
              <a:t>se refiere a </a:t>
            </a:r>
            <a:r>
              <a:rPr lang="es-ES" sz="3200" b="1" i="1" dirty="0" smtClean="0">
                <a:latin typeface="Bookman Old Style" pitchFamily="18" charset="0"/>
              </a:rPr>
              <a:t>Kéter</a:t>
            </a:r>
            <a:r>
              <a:rPr lang="es-ES" sz="3200" dirty="0" smtClean="0">
                <a:latin typeface="Bookman Old Style" pitchFamily="18" charset="0"/>
              </a:rPr>
              <a:t>, </a:t>
            </a:r>
            <a:r>
              <a:rPr lang="es-ES" sz="3200" dirty="0" smtClean="0">
                <a:latin typeface="Bookman Old Style" pitchFamily="18" charset="0"/>
              </a:rPr>
              <a:t>que es la cualidad de la misericordia absoluta y el juicio potencial latente en ella. </a:t>
            </a:r>
          </a:p>
          <a:p>
            <a:pPr lvl="1">
              <a:buNone/>
            </a:pPr>
            <a:r>
              <a:rPr lang="es-ES" sz="3200" b="1" i="1" dirty="0" smtClean="0">
                <a:latin typeface="Bookman Old Style" pitchFamily="18" charset="0"/>
              </a:rPr>
              <a:t>Gevurá</a:t>
            </a:r>
            <a:r>
              <a:rPr lang="es-ES" sz="3200" dirty="0" smtClean="0">
                <a:latin typeface="Bookman Old Style" pitchFamily="18" charset="0"/>
              </a:rPr>
              <a:t> </a:t>
            </a:r>
            <a:r>
              <a:rPr lang="es-ES" sz="3200" dirty="0" smtClean="0">
                <a:latin typeface="Bookman Old Style" pitchFamily="18" charset="0"/>
              </a:rPr>
              <a:t>y </a:t>
            </a:r>
            <a:r>
              <a:rPr lang="es-ES" sz="3200" b="1" i="1" dirty="0" smtClean="0">
                <a:latin typeface="Bookman Old Style" pitchFamily="18" charset="0"/>
              </a:rPr>
              <a:t>Hod</a:t>
            </a:r>
            <a:r>
              <a:rPr lang="es-ES" sz="3200" dirty="0" smtClean="0">
                <a:latin typeface="Bookman Old Style" pitchFamily="18" charset="0"/>
              </a:rPr>
              <a:t>, aunque son expresiones de juicio, generalmente no se consideran </a:t>
            </a:r>
            <a:r>
              <a:rPr lang="es-ES" sz="3200" dirty="0" smtClean="0">
                <a:latin typeface="Bookman Old Style" pitchFamily="18" charset="0"/>
              </a:rPr>
              <a:t>Femeninas. </a:t>
            </a:r>
            <a:endParaRPr lang="es-ES" sz="32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>
              <a:buNone/>
            </a:pPr>
            <a:endParaRPr lang="es-ES" sz="32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52513" y="57150"/>
            <a:ext cx="7038975" cy="674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>
              <a:buNone/>
            </a:pPr>
            <a:r>
              <a:rPr lang="es-ES" sz="3200" dirty="0" smtClean="0">
                <a:latin typeface="Bookman Old Style" pitchFamily="18" charset="0"/>
              </a:rPr>
              <a:t>Esto se debe a que son componentes integrales en la recompensa y el castigo del Sistema de Juicio - </a:t>
            </a:r>
            <a:r>
              <a:rPr lang="es-ES" sz="3200" b="1" i="1" dirty="0" smtClean="0">
                <a:latin typeface="Bookman Old Style" pitchFamily="18" charset="0"/>
              </a:rPr>
              <a:t>Zeir Anpin</a:t>
            </a:r>
            <a:r>
              <a:rPr lang="es-ES" sz="3200" dirty="0" smtClean="0">
                <a:latin typeface="Bookman Old Style" pitchFamily="18" charset="0"/>
              </a:rPr>
              <a:t>, y no funcionan independientemente de él.</a:t>
            </a:r>
            <a:endParaRPr lang="en-US" sz="32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>
              <a:buNone/>
            </a:pPr>
            <a:r>
              <a:rPr lang="es-ES" sz="3200" dirty="0" smtClean="0">
                <a:latin typeface="Bookman Old Style" pitchFamily="18" charset="0"/>
              </a:rPr>
              <a:t>Las sefirot tienen aspectos tanto revelados como ocultos. </a:t>
            </a:r>
          </a:p>
          <a:p>
            <a:pPr lvl="1">
              <a:buNone/>
            </a:pPr>
            <a:r>
              <a:rPr lang="es-ES" sz="3200" dirty="0" smtClean="0">
                <a:latin typeface="Bookman Old Style" pitchFamily="18" charset="0"/>
              </a:rPr>
              <a:t>Lo revelado se considera externo y lo oculto interno. </a:t>
            </a:r>
          </a:p>
          <a:p>
            <a:pPr lvl="1">
              <a:buNone/>
            </a:pPr>
            <a:r>
              <a:rPr lang="es-ES" sz="3200" dirty="0" smtClean="0">
                <a:latin typeface="Bookman Old Style" pitchFamily="18" charset="0"/>
              </a:rPr>
              <a:t>Un ejemplo del aspecto oculto es una bondad hecha en secreto en la que no se reconoce la bondad o </a:t>
            </a:r>
            <a:r>
              <a:rPr lang="es-ES" sz="3200" dirty="0" smtClean="0">
                <a:latin typeface="Bookman Old Style" pitchFamily="18" charset="0"/>
              </a:rPr>
              <a:t>la misericordia, </a:t>
            </a:r>
            <a:r>
              <a:rPr lang="es-ES" sz="3200" dirty="0" smtClean="0">
                <a:latin typeface="Bookman Old Style" pitchFamily="18" charset="0"/>
              </a:rPr>
              <a:t>como se dice en </a:t>
            </a:r>
            <a:r>
              <a:rPr lang="es-ES" sz="3200" dirty="0" smtClean="0">
                <a:latin typeface="Bookman Old Style" pitchFamily="18" charset="0"/>
              </a:rPr>
              <a:t>Proverbios (27:5):</a:t>
            </a:r>
            <a:endParaRPr lang="en-US" sz="32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>
              <a:buNone/>
            </a:pPr>
            <a:r>
              <a:rPr lang="es-ES" sz="3200" dirty="0" smtClean="0">
                <a:latin typeface="Bookman Old Style" pitchFamily="18" charset="0"/>
              </a:rPr>
              <a:t>"El bien es una reprimenda revelada que proviene de un amor oculto", </a:t>
            </a:r>
            <a:endParaRPr lang="es-ES" sz="3200" dirty="0" smtClean="0">
              <a:latin typeface="Bookman Old Style" pitchFamily="18" charset="0"/>
            </a:endParaRPr>
          </a:p>
          <a:p>
            <a:pPr lvl="1">
              <a:buNone/>
            </a:pPr>
            <a:r>
              <a:rPr lang="es-ES" sz="3200" b="1" dirty="0" smtClean="0">
                <a:latin typeface="Bookman Old Style" pitchFamily="18" charset="0"/>
              </a:rPr>
              <a:t>Tová </a:t>
            </a:r>
            <a:r>
              <a:rPr lang="es-ES" sz="3200" b="1" dirty="0" err="1" smtClean="0">
                <a:latin typeface="Bookman Old Style" pitchFamily="18" charset="0"/>
              </a:rPr>
              <a:t>tokajat</a:t>
            </a:r>
            <a:r>
              <a:rPr lang="es-ES" sz="3200" b="1" dirty="0" smtClean="0">
                <a:latin typeface="Bookman Old Style" pitchFamily="18" charset="0"/>
              </a:rPr>
              <a:t> </a:t>
            </a:r>
            <a:r>
              <a:rPr lang="es-ES" sz="3200" b="1" dirty="0" err="1" smtClean="0">
                <a:latin typeface="Bookman Old Style" pitchFamily="18" charset="0"/>
              </a:rPr>
              <a:t>megulá</a:t>
            </a:r>
            <a:r>
              <a:rPr lang="es-ES" sz="3200" b="1" dirty="0" smtClean="0">
                <a:latin typeface="Bookman Old Style" pitchFamily="18" charset="0"/>
              </a:rPr>
              <a:t> </a:t>
            </a:r>
            <a:r>
              <a:rPr lang="es-ES" sz="3200" b="1" dirty="0" err="1" smtClean="0">
                <a:latin typeface="Bookman Old Style" pitchFamily="18" charset="0"/>
              </a:rPr>
              <a:t>meahavá</a:t>
            </a:r>
            <a:r>
              <a:rPr lang="es-ES" sz="3200" b="1" dirty="0" smtClean="0">
                <a:latin typeface="Bookman Old Style" pitchFamily="18" charset="0"/>
              </a:rPr>
              <a:t> </a:t>
            </a:r>
            <a:r>
              <a:rPr lang="es-ES" sz="3200" b="1" dirty="0" err="1" smtClean="0">
                <a:latin typeface="Bookman Old Style" pitchFamily="18" charset="0"/>
              </a:rPr>
              <a:t>mesutaret</a:t>
            </a:r>
            <a:endParaRPr lang="es-ES" sz="3200" b="1" dirty="0" smtClean="0">
              <a:latin typeface="Bookman Old Style" pitchFamily="18" charset="0"/>
            </a:endParaRPr>
          </a:p>
          <a:p>
            <a:pPr lvl="1" algn="r">
              <a:buNone/>
            </a:pPr>
            <a:r>
              <a:rPr lang="he-IL" sz="3200" dirty="0" smtClean="0"/>
              <a:t>טֹ֖ובָה תֹּוכַ֣חַת מְגֻלָּ֑ה מֵֽאַהֲבָ֥ה מְסֻתָּֽרֶת</a:t>
            </a:r>
            <a:endParaRPr lang="es-ES" sz="3200" dirty="0" smtClean="0">
              <a:latin typeface="Bookman Old Style" pitchFamily="18" charset="0"/>
            </a:endParaRPr>
          </a:p>
          <a:p>
            <a:pPr lvl="1">
              <a:buNone/>
            </a:pPr>
            <a:r>
              <a:rPr lang="es-ES" sz="3200" dirty="0" smtClean="0">
                <a:latin typeface="Bookman Old Style" pitchFamily="18" charset="0"/>
              </a:rPr>
              <a:t>(Otras traducciones: ‘Mejor es reprensión manifiesta que amor oculto’)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>
              <a:buNone/>
            </a:pPr>
            <a:r>
              <a:rPr lang="es-ES" sz="3200" dirty="0" smtClean="0">
                <a:latin typeface="Bookman Old Style" pitchFamily="18" charset="0"/>
              </a:rPr>
              <a:t>Y </a:t>
            </a:r>
            <a:r>
              <a:rPr lang="es-ES" sz="3200" dirty="0" smtClean="0">
                <a:latin typeface="Bookman Old Style" pitchFamily="18" charset="0"/>
              </a:rPr>
              <a:t>como se afirma en el Talmud, "El destinatario de un milagro no lo reconoce como tal".</a:t>
            </a:r>
          </a:p>
          <a:p>
            <a:pPr lvl="1">
              <a:buNone/>
            </a:pPr>
            <a:r>
              <a:rPr lang="es-ES" sz="3200" dirty="0" smtClean="0">
                <a:latin typeface="Bookman Old Style" pitchFamily="18" charset="0"/>
              </a:rPr>
              <a:t>A veces, en lugar de </a:t>
            </a:r>
            <a:r>
              <a:rPr lang="es-ES" sz="3200" b="1" i="1" dirty="0" err="1" smtClean="0">
                <a:latin typeface="Bookman Old Style" pitchFamily="18" charset="0"/>
              </a:rPr>
              <a:t>Keter</a:t>
            </a:r>
            <a:r>
              <a:rPr lang="es-ES" sz="3200" dirty="0" smtClean="0">
                <a:latin typeface="Bookman Old Style" pitchFamily="18" charset="0"/>
              </a:rPr>
              <a:t>, </a:t>
            </a:r>
            <a:r>
              <a:rPr lang="es-ES" sz="3200" b="1" i="1" dirty="0" smtClean="0">
                <a:latin typeface="Bookman Old Style" pitchFamily="18" charset="0"/>
              </a:rPr>
              <a:t>Daat</a:t>
            </a:r>
            <a:r>
              <a:rPr lang="es-ES" sz="3200" dirty="0" smtClean="0">
                <a:latin typeface="Bookman Old Style" pitchFamily="18" charset="0"/>
              </a:rPr>
              <a:t> se enumera entre las sefirot.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>
              <a:buNone/>
            </a:pPr>
            <a:endParaRPr lang="es-ES" sz="32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57275" y="57150"/>
            <a:ext cx="7029450" cy="674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>
              <a:buNone/>
            </a:pPr>
            <a:r>
              <a:rPr lang="es-ES" sz="3200" dirty="0" smtClean="0">
                <a:latin typeface="Bookman Old Style" pitchFamily="18" charset="0"/>
              </a:rPr>
              <a:t>El </a:t>
            </a:r>
            <a:r>
              <a:rPr lang="es-ES" sz="3200" dirty="0" smtClean="0">
                <a:latin typeface="Bookman Old Style" pitchFamily="18" charset="0"/>
              </a:rPr>
              <a:t>GR’A </a:t>
            </a:r>
            <a:r>
              <a:rPr lang="es-ES" sz="3200" dirty="0" smtClean="0">
                <a:latin typeface="Bookman Old Style" pitchFamily="18" charset="0"/>
              </a:rPr>
              <a:t>explicó que la inclusión de </a:t>
            </a:r>
            <a:r>
              <a:rPr lang="es-ES" sz="3200" b="1" i="1" dirty="0" smtClean="0">
                <a:latin typeface="Bookman Old Style" pitchFamily="18" charset="0"/>
              </a:rPr>
              <a:t>Kéter</a:t>
            </a:r>
            <a:r>
              <a:rPr lang="es-ES" sz="3200" dirty="0" smtClean="0">
                <a:latin typeface="Bookman Old Style" pitchFamily="18" charset="0"/>
              </a:rPr>
              <a:t> </a:t>
            </a:r>
            <a:r>
              <a:rPr lang="es-ES" sz="3200" dirty="0" smtClean="0">
                <a:latin typeface="Bookman Old Style" pitchFamily="18" charset="0"/>
              </a:rPr>
              <a:t>refleja el aspecto interno, mientras que la inclusión de </a:t>
            </a:r>
            <a:r>
              <a:rPr lang="es-ES" sz="3200" b="1" i="1" dirty="0" smtClean="0">
                <a:latin typeface="Bookman Old Style" pitchFamily="18" charset="0"/>
              </a:rPr>
              <a:t>Daat</a:t>
            </a:r>
            <a:r>
              <a:rPr lang="es-ES" sz="3200" dirty="0" smtClean="0">
                <a:latin typeface="Bookman Old Style" pitchFamily="18" charset="0"/>
              </a:rPr>
              <a:t>, refleja el aspecto externo.</a:t>
            </a:r>
          </a:p>
          <a:p>
            <a:pPr lvl="1">
              <a:buNone/>
            </a:pPr>
            <a:r>
              <a:rPr lang="es-ES" sz="3200" dirty="0" smtClean="0">
                <a:latin typeface="Bookman Old Style" pitchFamily="18" charset="0"/>
              </a:rPr>
              <a:t>Esto se debe a que la cualidad de </a:t>
            </a:r>
            <a:r>
              <a:rPr lang="es-ES" sz="3200" b="1" i="1" dirty="0" smtClean="0">
                <a:latin typeface="Bookman Old Style" pitchFamily="18" charset="0"/>
              </a:rPr>
              <a:t>Kéter</a:t>
            </a:r>
            <a:r>
              <a:rPr lang="es-ES" sz="3200" dirty="0" smtClean="0">
                <a:latin typeface="Bookman Old Style" pitchFamily="18" charset="0"/>
              </a:rPr>
              <a:t> </a:t>
            </a:r>
            <a:r>
              <a:rPr lang="es-ES" sz="3200" dirty="0" smtClean="0">
                <a:latin typeface="Bookman Old Style" pitchFamily="18" charset="0"/>
              </a:rPr>
              <a:t>- Gran Misericordia no se revela actualmente. </a:t>
            </a:r>
            <a:endParaRPr lang="en-US" sz="32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>
              <a:buNone/>
            </a:pPr>
            <a:r>
              <a:rPr lang="es-ES" sz="3200" dirty="0" smtClean="0">
                <a:latin typeface="Bookman Old Style" pitchFamily="18" charset="0"/>
              </a:rPr>
              <a:t>Solo se realizará plenamente en el mundo venidero. </a:t>
            </a:r>
          </a:p>
          <a:p>
            <a:pPr lvl="1">
              <a:buNone/>
            </a:pPr>
            <a:r>
              <a:rPr lang="es-ES" sz="3200" dirty="0" smtClean="0">
                <a:latin typeface="Bookman Old Style" pitchFamily="18" charset="0"/>
              </a:rPr>
              <a:t>Esto se indica con el nombre divino E-H-EY-E-H - "Yo seré", en tiempo futuro, que significa "Estoy destinado a ser" - después del sexto año de la creación. </a:t>
            </a:r>
            <a:endParaRPr lang="es-ES" sz="3200" dirty="0" smtClean="0">
              <a:latin typeface="Bookman Old Style" pitchFamily="18" charset="0"/>
            </a:endParaRPr>
          </a:p>
          <a:p>
            <a:pPr lvl="1" algn="r">
              <a:buNone/>
            </a:pPr>
            <a:r>
              <a:rPr lang="he-IL" sz="4000" dirty="0" smtClean="0"/>
              <a:t> </a:t>
            </a:r>
            <a:r>
              <a:rPr lang="he-IL" sz="4000" dirty="0" smtClean="0">
                <a:solidFill>
                  <a:srgbClr val="FF0000"/>
                </a:solidFill>
              </a:rPr>
              <a:t>אֶהְיֶה</a:t>
            </a:r>
            <a:r>
              <a:rPr lang="he-IL" sz="4000" dirty="0" smtClean="0"/>
              <a:t> אֲשֶׁר </a:t>
            </a:r>
            <a:r>
              <a:rPr lang="he-IL" sz="4000" dirty="0" smtClean="0"/>
              <a:t>אֶהְיֶה</a:t>
            </a:r>
            <a:r>
              <a:rPr lang="en-US" sz="4000" dirty="0" smtClean="0"/>
              <a:t> </a:t>
            </a:r>
            <a:endParaRPr lang="es-ES" sz="4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>
              <a:buNone/>
            </a:pPr>
            <a:r>
              <a:rPr lang="es-ES" sz="3200" dirty="0" smtClean="0">
                <a:latin typeface="Bookman Old Style" pitchFamily="18" charset="0"/>
              </a:rPr>
              <a:t>Dado que la conducta hacia el mundo es preparatoria para la intención última de Di-s de beneficiar a todos, </a:t>
            </a:r>
            <a:r>
              <a:rPr lang="es-ES" sz="3200" dirty="0" smtClean="0">
                <a:latin typeface="Bookman Old Style" pitchFamily="18" charset="0"/>
              </a:rPr>
              <a:t>Kéter, </a:t>
            </a:r>
            <a:r>
              <a:rPr lang="es-ES" sz="3200" dirty="0" smtClean="0">
                <a:latin typeface="Bookman Old Style" pitchFamily="18" charset="0"/>
              </a:rPr>
              <a:t>aunque oculta, es su fuerza subyacente y motivadora, como se afirma en el Talmud: </a:t>
            </a:r>
          </a:p>
          <a:p>
            <a:pPr lvl="1">
              <a:buNone/>
            </a:pPr>
            <a:r>
              <a:rPr lang="es-ES" sz="3200" dirty="0" smtClean="0">
                <a:latin typeface="Bookman Old Style" pitchFamily="18" charset="0"/>
              </a:rPr>
              <a:t>"Todo lo que hace el Misericordioso es para el bien".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>
              <a:buNone/>
            </a:pPr>
            <a:r>
              <a:rPr lang="es-ES" sz="3200" dirty="0" smtClean="0">
                <a:latin typeface="Bookman Old Style" pitchFamily="18" charset="0"/>
              </a:rPr>
              <a:t>Por esta razón, </a:t>
            </a:r>
            <a:r>
              <a:rPr lang="es-ES" sz="3200" b="1" i="1" dirty="0" smtClean="0">
                <a:latin typeface="Bookman Old Style" pitchFamily="18" charset="0"/>
              </a:rPr>
              <a:t>Kéter</a:t>
            </a:r>
            <a:r>
              <a:rPr lang="es-ES" sz="3200" dirty="0" smtClean="0">
                <a:latin typeface="Bookman Old Style" pitchFamily="18" charset="0"/>
              </a:rPr>
              <a:t> </a:t>
            </a:r>
            <a:r>
              <a:rPr lang="es-ES" sz="3200" dirty="0" smtClean="0">
                <a:latin typeface="Bookman Old Style" pitchFamily="18" charset="0"/>
              </a:rPr>
              <a:t>solo se cuenta con respecto al aspecto interno oculto, pero con respecto al aspecto externo, se cuenta </a:t>
            </a:r>
            <a:r>
              <a:rPr lang="es-ES" sz="3200" b="1" i="1" dirty="0" smtClean="0">
                <a:latin typeface="Bookman Old Style" pitchFamily="18" charset="0"/>
              </a:rPr>
              <a:t>Daat</a:t>
            </a:r>
            <a:r>
              <a:rPr lang="es-ES" sz="3200" dirty="0" smtClean="0">
                <a:latin typeface="Bookman Old Style" pitchFamily="18" charset="0"/>
              </a:rPr>
              <a:t> en cambio, ya que representa esa revelación diminuta de </a:t>
            </a:r>
            <a:r>
              <a:rPr lang="es-ES" sz="3200" dirty="0" smtClean="0">
                <a:latin typeface="Bookman Old Style" pitchFamily="18" charset="0"/>
              </a:rPr>
              <a:t>Kéter </a:t>
            </a:r>
            <a:r>
              <a:rPr lang="es-ES" sz="3200" dirty="0" smtClean="0">
                <a:latin typeface="Bookman Old Style" pitchFamily="18" charset="0"/>
              </a:rPr>
              <a:t>en este mundo, en un nivel menor.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>
              <a:buNone/>
            </a:pPr>
            <a:endParaRPr lang="es-ES" sz="32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52513" y="407855"/>
            <a:ext cx="7038975" cy="676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ES" dirty="0" smtClean="0">
                <a:latin typeface="Bookman Old Style" pitchFamily="18" charset="0"/>
              </a:rPr>
              <a:t>Por lo tanto, está centrado bajo </a:t>
            </a:r>
            <a:r>
              <a:rPr lang="es-ES" b="1" i="1" dirty="0" smtClean="0">
                <a:latin typeface="Bookman Old Style" pitchFamily="18" charset="0"/>
              </a:rPr>
              <a:t>Jojmá</a:t>
            </a:r>
            <a:r>
              <a:rPr lang="es-ES" dirty="0" smtClean="0">
                <a:latin typeface="Bookman Old Style" pitchFamily="18" charset="0"/>
              </a:rPr>
              <a:t> (que está libre de Juicio) y </a:t>
            </a:r>
            <a:r>
              <a:rPr lang="es-ES" b="1" i="1" dirty="0" smtClean="0">
                <a:latin typeface="Bookman Old Style" pitchFamily="18" charset="0"/>
              </a:rPr>
              <a:t>Bina</a:t>
            </a:r>
            <a:r>
              <a:rPr lang="es-ES" dirty="0" smtClean="0">
                <a:latin typeface="Bookman Old Style" pitchFamily="18" charset="0"/>
              </a:rPr>
              <a:t> (en el que comienzan a surgir los discernimientos) siendo una conducta media entre ellos.</a:t>
            </a:r>
          </a:p>
          <a:p>
            <a:pPr>
              <a:buNone/>
            </a:pPr>
            <a:r>
              <a:rPr lang="es-ES" dirty="0" smtClean="0">
                <a:latin typeface="Bookman Old Style" pitchFamily="18" charset="0"/>
              </a:rPr>
              <a:t>Todo lo que se nos revela y sabemos de </a:t>
            </a:r>
            <a:r>
              <a:rPr lang="es-ES" b="1" i="1" dirty="0" smtClean="0">
                <a:latin typeface="Bookman Old Style" pitchFamily="18" charset="0"/>
              </a:rPr>
              <a:t>Kéter</a:t>
            </a:r>
            <a:r>
              <a:rPr lang="es-ES" dirty="0" smtClean="0">
                <a:latin typeface="Bookman Old Style" pitchFamily="18" charset="0"/>
              </a:rPr>
              <a:t> </a:t>
            </a:r>
            <a:r>
              <a:rPr lang="es-ES" dirty="0" smtClean="0">
                <a:latin typeface="Bookman Old Style" pitchFamily="18" charset="0"/>
              </a:rPr>
              <a:t>es que este mundo es preparatorio para su revelación en el mundo venidero.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>
              <a:buNone/>
            </a:pPr>
            <a:r>
              <a:rPr lang="es-ES" sz="3200" dirty="0" smtClean="0">
                <a:latin typeface="Bookman Old Style" pitchFamily="18" charset="0"/>
              </a:rPr>
              <a:t>En consecuencia, </a:t>
            </a:r>
            <a:r>
              <a:rPr lang="es-ES" sz="3200" b="1" i="1" dirty="0" smtClean="0">
                <a:latin typeface="Bookman Old Style" pitchFamily="18" charset="0"/>
              </a:rPr>
              <a:t>Kéter</a:t>
            </a:r>
            <a:r>
              <a:rPr lang="es-ES" sz="3200" dirty="0" smtClean="0">
                <a:latin typeface="Bookman Old Style" pitchFamily="18" charset="0"/>
              </a:rPr>
              <a:t> </a:t>
            </a:r>
            <a:r>
              <a:rPr lang="es-ES" sz="3200" dirty="0" smtClean="0">
                <a:latin typeface="Bookman Old Style" pitchFamily="18" charset="0"/>
              </a:rPr>
              <a:t>es la raíz de todas las conductas presentes, ya que la intención original de Di-s era revelar a </a:t>
            </a:r>
            <a:r>
              <a:rPr lang="es-ES" sz="3200" b="1" i="1" dirty="0" smtClean="0">
                <a:latin typeface="Bookman Old Style" pitchFamily="18" charset="0"/>
              </a:rPr>
              <a:t>Kéter</a:t>
            </a:r>
            <a:r>
              <a:rPr lang="es-ES" sz="3200" dirty="0" smtClean="0">
                <a:latin typeface="Bookman Old Style" pitchFamily="18" charset="0"/>
              </a:rPr>
              <a:t> </a:t>
            </a:r>
            <a:r>
              <a:rPr lang="es-ES" sz="3200" dirty="0" smtClean="0">
                <a:latin typeface="Bookman Old Style" pitchFamily="18" charset="0"/>
              </a:rPr>
              <a:t>a través de ellas: "La última acción está en el primer pensamiento".</a:t>
            </a:r>
            <a:endParaRPr lang="en-US" sz="32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ES" sz="3000" dirty="0" smtClean="0">
                <a:latin typeface="Bookman Old Style" pitchFamily="18" charset="0"/>
              </a:rPr>
              <a:t>Esto explica la declaración anterior de que </a:t>
            </a:r>
            <a:r>
              <a:rPr lang="es-ES" sz="3000" b="1" i="1" dirty="0" smtClean="0">
                <a:latin typeface="Bookman Old Style" pitchFamily="18" charset="0"/>
              </a:rPr>
              <a:t>Kéter</a:t>
            </a:r>
            <a:r>
              <a:rPr lang="es-ES" sz="3000" dirty="0" smtClean="0">
                <a:latin typeface="Bookman Old Style" pitchFamily="18" charset="0"/>
              </a:rPr>
              <a:t> </a:t>
            </a:r>
            <a:r>
              <a:rPr lang="es-ES" sz="3000" dirty="0" smtClean="0">
                <a:latin typeface="Bookman Old Style" pitchFamily="18" charset="0"/>
              </a:rPr>
              <a:t>se cuenta con respecto al aspecto interno, pero con respecto al aspecto externo, se cuenta </a:t>
            </a:r>
            <a:r>
              <a:rPr lang="es-ES" sz="3000" b="1" i="1" dirty="0" smtClean="0">
                <a:latin typeface="Bookman Old Style" pitchFamily="18" charset="0"/>
              </a:rPr>
              <a:t>Daat</a:t>
            </a:r>
            <a:r>
              <a:rPr lang="es-ES" sz="3000" dirty="0" smtClean="0">
                <a:latin typeface="Bookman Old Style" pitchFamily="18" charset="0"/>
              </a:rPr>
              <a:t> en su lugar, y </a:t>
            </a:r>
            <a:r>
              <a:rPr lang="es-ES" sz="3000" b="1" i="1" dirty="0" smtClean="0">
                <a:latin typeface="Bookman Old Style" pitchFamily="18" charset="0"/>
              </a:rPr>
              <a:t>Kéter</a:t>
            </a:r>
            <a:r>
              <a:rPr lang="es-ES" sz="3000" dirty="0" smtClean="0">
                <a:latin typeface="Bookman Old Style" pitchFamily="18" charset="0"/>
              </a:rPr>
              <a:t> </a:t>
            </a:r>
            <a:r>
              <a:rPr lang="es-ES" sz="3000" dirty="0" smtClean="0">
                <a:latin typeface="Bookman Old Style" pitchFamily="18" charset="0"/>
              </a:rPr>
              <a:t>solo se considera la raíz. </a:t>
            </a:r>
          </a:p>
          <a:p>
            <a:pPr>
              <a:buNone/>
            </a:pPr>
            <a:r>
              <a:rPr lang="es-ES" sz="3000" dirty="0" smtClean="0">
                <a:latin typeface="Bookman Old Style" pitchFamily="18" charset="0"/>
              </a:rPr>
              <a:t>Por lo tanto, a </a:t>
            </a:r>
            <a:r>
              <a:rPr lang="es-ES" sz="3000" dirty="0" smtClean="0">
                <a:latin typeface="Bookman Old Style" pitchFamily="18" charset="0"/>
              </a:rPr>
              <a:t>Kéter </a:t>
            </a:r>
            <a:r>
              <a:rPr lang="es-ES" sz="3000" dirty="0" smtClean="0">
                <a:latin typeface="Bookman Old Style" pitchFamily="18" charset="0"/>
              </a:rPr>
              <a:t>se le llama </a:t>
            </a:r>
            <a:r>
              <a:rPr lang="es-ES" sz="3000" b="1" i="1" dirty="0" smtClean="0">
                <a:latin typeface="Bookman Old Style" pitchFamily="18" charset="0"/>
              </a:rPr>
              <a:t>Ayn</a:t>
            </a:r>
            <a:r>
              <a:rPr lang="es-ES" sz="3000" dirty="0" smtClean="0">
                <a:latin typeface="Bookman Old Style" pitchFamily="18" charset="0"/>
              </a:rPr>
              <a:t> - Nada y </a:t>
            </a:r>
            <a:r>
              <a:rPr lang="es-ES" sz="3000" b="1" i="1" dirty="0" smtClean="0">
                <a:latin typeface="Bookman Old Style" pitchFamily="18" charset="0"/>
              </a:rPr>
              <a:t>Raysha D'Ayn </a:t>
            </a:r>
            <a:r>
              <a:rPr lang="es-ES" sz="3000" dirty="0" smtClean="0">
                <a:latin typeface="Bookman Old Style" pitchFamily="18" charset="0"/>
              </a:rPr>
              <a:t>- La Nada Primordial, porque no comprendemos casi nada de ella.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>
              <a:buNone/>
            </a:pPr>
            <a:r>
              <a:rPr lang="es-ES" sz="3200" dirty="0" smtClean="0">
                <a:latin typeface="Bookman Old Style" pitchFamily="18" charset="0"/>
              </a:rPr>
              <a:t>En consecuencia, </a:t>
            </a:r>
            <a:r>
              <a:rPr lang="es-ES" sz="3200" dirty="0" smtClean="0">
                <a:latin typeface="Bookman Old Style" pitchFamily="18" charset="0"/>
              </a:rPr>
              <a:t>el GR’A </a:t>
            </a:r>
            <a:r>
              <a:rPr lang="es-ES" sz="3200" dirty="0" smtClean="0">
                <a:latin typeface="Bookman Old Style" pitchFamily="18" charset="0"/>
              </a:rPr>
              <a:t>establece </a:t>
            </a:r>
            <a:r>
              <a:rPr lang="es-ES" sz="3200" dirty="0" smtClean="0">
                <a:latin typeface="Bookman Old Style" pitchFamily="18" charset="0"/>
              </a:rPr>
              <a:t>que "la </a:t>
            </a:r>
            <a:r>
              <a:rPr lang="es-ES" sz="3200" dirty="0" smtClean="0">
                <a:latin typeface="Bookman Old Style" pitchFamily="18" charset="0"/>
              </a:rPr>
              <a:t>revelación comienza con </a:t>
            </a:r>
            <a:r>
              <a:rPr lang="es-ES" sz="3200" b="1" i="1" dirty="0" smtClean="0">
                <a:latin typeface="Bookman Old Style" pitchFamily="18" charset="0"/>
              </a:rPr>
              <a:t>Jojmá</a:t>
            </a:r>
            <a:r>
              <a:rPr lang="es-ES" sz="3200" dirty="0" smtClean="0">
                <a:latin typeface="Bookman Old Style" pitchFamily="18" charset="0"/>
              </a:rPr>
              <a:t> ". </a:t>
            </a:r>
          </a:p>
          <a:p>
            <a:pPr lvl="1">
              <a:buNone/>
            </a:pPr>
            <a:r>
              <a:rPr lang="es-ES" sz="3200" dirty="0" smtClean="0">
                <a:latin typeface="Bookman Old Style" pitchFamily="18" charset="0"/>
              </a:rPr>
              <a:t>El orden de las sefirot sería entonces: Jojmá, </a:t>
            </a:r>
            <a:r>
              <a:rPr lang="es-ES" sz="3200" dirty="0" smtClean="0">
                <a:latin typeface="Bookman Old Style" pitchFamily="18" charset="0"/>
              </a:rPr>
              <a:t>Bináh, </a:t>
            </a:r>
            <a:r>
              <a:rPr lang="es-ES" sz="3200" dirty="0" smtClean="0">
                <a:latin typeface="Bookman Old Style" pitchFamily="18" charset="0"/>
              </a:rPr>
              <a:t>Daat, </a:t>
            </a:r>
            <a:r>
              <a:rPr lang="es-ES" sz="3200" dirty="0" smtClean="0">
                <a:latin typeface="Bookman Old Style" pitchFamily="18" charset="0"/>
              </a:rPr>
              <a:t>Jésed, </a:t>
            </a:r>
            <a:r>
              <a:rPr lang="es-ES" sz="3200" dirty="0" smtClean="0">
                <a:latin typeface="Bookman Old Style" pitchFamily="18" charset="0"/>
              </a:rPr>
              <a:t>etc.</a:t>
            </a:r>
            <a:endParaRPr lang="en-US" sz="32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>
              <a:buNone/>
            </a:pPr>
            <a:endParaRPr lang="en-US" sz="32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20520" y="57151"/>
            <a:ext cx="6354907" cy="6096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492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3" name="Shape 4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988" y="1447800"/>
            <a:ext cx="7796212" cy="4757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Shape 4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7038" y="457200"/>
            <a:ext cx="3209925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Shape 495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CO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Fuentes: Torah, Talmud, </a:t>
            </a:r>
            <a:r>
              <a:rPr lang="es-CO" sz="20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Sefaria, Jewish </a:t>
            </a:r>
            <a:r>
              <a:rPr lang="es-CO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Concepts, Wikipedia, Kabbalah Online, Zohar, Rambán, Rashí, Maimonides, Bereshit con Rashí, Rabí Shimsom Rafael Hirsch, El Jumash, </a:t>
            </a:r>
            <a:r>
              <a:rPr lang="es-CO" sz="2000" b="0" i="0" u="none" strike="noStrike" cap="none" dirty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Dr. Yael Ziegler.</a:t>
            </a:r>
            <a:endParaRPr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700" dirty="0" smtClean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5"/>
              </a:rPr>
              <a:t>https://www.chabad.org/kabbalah/article_cdo/aid/719328/jewish/He-Who-Steals.htm</a:t>
            </a:r>
            <a:endParaRPr lang="es-CO" sz="700" dirty="0" smtClean="0">
              <a:solidFill>
                <a:schemeClr val="bg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700" dirty="0" smtClean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6"/>
              </a:rPr>
              <a:t>https://www.chabad.org/kabbalah/article_cdo/aid/380377/jewish/The-Heart-and-Its-Energy.htm</a:t>
            </a:r>
            <a:endParaRPr lang="es-CO" sz="700" dirty="0" smtClean="0">
              <a:solidFill>
                <a:schemeClr val="bg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700" dirty="0" smtClean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7"/>
              </a:rPr>
              <a:t>https</a:t>
            </a:r>
            <a:r>
              <a:rPr lang="es-CO" sz="700" dirty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7"/>
              </a:rPr>
              <a:t>://</a:t>
            </a:r>
            <a:r>
              <a:rPr lang="es-CO" sz="700" dirty="0" smtClean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7"/>
              </a:rPr>
              <a:t>www.rabbidavidcooper.com/cooper-print-index/2010/11/8/2358-five-dimensions-of-the-soul.html</a:t>
            </a:r>
            <a:endParaRPr lang="es-CO" sz="700" dirty="0" smtClean="0">
              <a:solidFill>
                <a:schemeClr val="bg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MX" sz="700" u="sng" dirty="0" smtClean="0">
                <a:solidFill>
                  <a:schemeClr val="bg1"/>
                </a:solidFill>
                <a:hlinkClick r:id="rId8"/>
              </a:rPr>
              <a:t>https://www.sefaria.org/The_Beginning_of_Wisdom%2C_Introduction.2?lang=bi&amp;with=all&amp;lang2=en</a:t>
            </a:r>
            <a:endParaRPr lang="en-US" sz="700" dirty="0" smtClean="0">
              <a:solidFill>
                <a:schemeClr val="bg1"/>
              </a:solidFill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endParaRPr lang="es-CO" sz="1000" dirty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24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Derechos Reservados Shalom Haverim Org</a:t>
            </a:r>
            <a:endParaRPr sz="2400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800" b="0" i="0" u="sng" strike="noStrike" cap="none" dirty="0">
                <a:solidFill>
                  <a:schemeClr val="hlink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  <a:hlinkClick r:id="rId9"/>
              </a:rPr>
              <a:t>http://www.shalomhaverim.org</a:t>
            </a:r>
            <a:endParaRPr sz="28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8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Director: -</a:t>
            </a:r>
            <a:endParaRPr sz="2800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8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ELIYAHU BAYONA BEN </a:t>
            </a:r>
            <a:r>
              <a:rPr lang="es-CO" sz="2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YOSEF</a:t>
            </a:r>
            <a:endParaRPr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</a:pP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18 </a:t>
            </a: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Tishrei, 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5781  –  </a:t>
            </a: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Octubre 6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, 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2020 Monsey New York</a:t>
            </a:r>
            <a:endParaRPr sz="18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91156</TotalTime>
  <Words>2028</Words>
  <Application>Microsoft Office PowerPoint</Application>
  <PresentationFormat>Presentación en pantalla (4:3)</PresentationFormat>
  <Paragraphs>146</Paragraphs>
  <Slides>47</Slides>
  <Notes>47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47</vt:i4>
      </vt:variant>
    </vt:vector>
  </HeadingPairs>
  <TitlesOfParts>
    <vt:vector size="48" baseType="lpstr">
      <vt:lpstr>Office Theme</vt:lpstr>
      <vt:lpstr> 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Elias</dc:creator>
  <cp:lastModifiedBy>Windows User</cp:lastModifiedBy>
  <cp:revision>553</cp:revision>
  <dcterms:modified xsi:type="dcterms:W3CDTF">2020-10-06T22:52:19Z</dcterms:modified>
</cp:coreProperties>
</file>