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3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0"/>
  </p:notesMasterIdLst>
  <p:sldIdLst>
    <p:sldId id="256" r:id="rId2"/>
    <p:sldId id="543" r:id="rId3"/>
    <p:sldId id="507" r:id="rId4"/>
    <p:sldId id="528" r:id="rId5"/>
    <p:sldId id="529" r:id="rId6"/>
    <p:sldId id="571" r:id="rId7"/>
    <p:sldId id="572" r:id="rId8"/>
    <p:sldId id="547" r:id="rId9"/>
    <p:sldId id="573" r:id="rId10"/>
    <p:sldId id="578" r:id="rId11"/>
    <p:sldId id="554" r:id="rId12"/>
    <p:sldId id="579" r:id="rId13"/>
    <p:sldId id="555" r:id="rId14"/>
    <p:sldId id="580" r:id="rId15"/>
    <p:sldId id="561" r:id="rId16"/>
    <p:sldId id="562" r:id="rId17"/>
    <p:sldId id="563" r:id="rId18"/>
    <p:sldId id="564" r:id="rId19"/>
    <p:sldId id="569" r:id="rId20"/>
    <p:sldId id="570" r:id="rId21"/>
    <p:sldId id="583" r:id="rId22"/>
    <p:sldId id="586" r:id="rId23"/>
    <p:sldId id="587" r:id="rId24"/>
    <p:sldId id="588" r:id="rId25"/>
    <p:sldId id="551" r:id="rId26"/>
    <p:sldId id="597" r:id="rId27"/>
    <p:sldId id="589" r:id="rId28"/>
    <p:sldId id="596" r:id="rId29"/>
    <p:sldId id="590" r:id="rId30"/>
    <p:sldId id="599" r:id="rId31"/>
    <p:sldId id="600" r:id="rId32"/>
    <p:sldId id="591" r:id="rId33"/>
    <p:sldId id="601" r:id="rId34"/>
    <p:sldId id="592" r:id="rId35"/>
    <p:sldId id="593" r:id="rId36"/>
    <p:sldId id="594" r:id="rId37"/>
    <p:sldId id="585" r:id="rId38"/>
    <p:sldId id="306" r:id="rId39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05" autoAdjust="0"/>
    <p:restoredTop sz="94660"/>
  </p:normalViewPr>
  <p:slideViewPr>
    <p:cSldViewPr snapToGrid="0">
      <p:cViewPr>
        <p:scale>
          <a:sx n="69" d="100"/>
          <a:sy n="69" d="100"/>
        </p:scale>
        <p:origin x="-1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‹Nº›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Shape 4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90" name="Shape 4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/>
          <a:lstStyle>
            <a:lvl1pPr marR="0" lvl="0" algn="ctr" rtl="0"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5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4648196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57200" y="2174872"/>
            <a:ext cx="4040184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4645023" y="2174872"/>
            <a:ext cx="4041776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575047" y="273048"/>
            <a:ext cx="5111752" cy="5853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pic" idx="2"/>
          </p:nvPr>
        </p:nvSpPr>
        <p:spPr>
          <a:xfrm>
            <a:off x="1792288" y="61277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792288" y="5367335"/>
            <a:ext cx="5486400" cy="80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4732335" y="2171704"/>
            <a:ext cx="5851529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541334" y="190506"/>
            <a:ext cx="5851529" cy="6019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efaria.org/The_Beginning_of_Wisdom,_Introduction.2?lang=bi&amp;with=all&amp;lang2=en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www.rabbidavidcooper.com/cooper-print-index/2010/11/8/2358-five-dimensions-of-the-soul.html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chabad.org/kabbalah/article_cdo/aid/380377/jewish/The-Heart-and-Its-Energy.htm" TargetMode="External"/><Relationship Id="rId5" Type="http://schemas.openxmlformats.org/officeDocument/2006/relationships/hyperlink" Target="https://www.chabad.org/kabbalah/article_cdo/aid/719328/jewish/He-Who-Steals.htm" TargetMode="External"/><Relationship Id="rId4" Type="http://schemas.openxmlformats.org/officeDocument/2006/relationships/image" Target="../media/image14.png"/><Relationship Id="rId9" Type="http://schemas.openxmlformats.org/officeDocument/2006/relationships/hyperlink" Target="http://www.shalomhaverim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s-CO" smtClean="0">
                <a:sym typeface="Calibri"/>
              </a:rPr>
              <a:t> </a:t>
            </a:r>
            <a:endParaRPr lang="es-CO" dirty="0"/>
          </a:p>
        </p:txBody>
      </p:sp>
      <p:sp>
        <p:nvSpPr>
          <p:cNvPr id="10" name="9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90" name="Shape 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8680" y="143637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Shape 91"/>
          <p:cNvSpPr txBox="1"/>
          <p:nvPr/>
        </p:nvSpPr>
        <p:spPr>
          <a:xfrm>
            <a:off x="685800" y="233997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ctr"/>
            <a:r>
              <a:rPr lang="es-CO" sz="3200" dirty="0" smtClean="0">
                <a:latin typeface="Bookman Old Style" pitchFamily="18" charset="0"/>
              </a:rPr>
              <a:t>Estudios de Kabalá de Toráh </a:t>
            </a:r>
            <a:r>
              <a:rPr lang="es-CO" sz="3200" dirty="0" smtClean="0">
                <a:latin typeface="Bookman Old Style" pitchFamily="18" charset="0"/>
              </a:rPr>
              <a:t>4</a:t>
            </a:r>
            <a:endParaRPr lang="es-CO" sz="3200" dirty="0" smtClean="0">
              <a:latin typeface="Bookman Old Style" pitchFamily="18" charset="0"/>
            </a:endParaRPr>
          </a:p>
          <a:p>
            <a:pPr marL="342900" lvl="0" indent="-342900" algn="ctr"/>
            <a:r>
              <a:rPr lang="es-CO" sz="2800" b="1" dirty="0" smtClean="0">
                <a:latin typeface="Bookman Old Style" pitchFamily="18" charset="0"/>
              </a:rPr>
              <a:t>Clasificación de </a:t>
            </a:r>
            <a:r>
              <a:rPr lang="es-CO" sz="2800" b="1" smtClean="0">
                <a:latin typeface="Bookman Old Style" pitchFamily="18" charset="0"/>
              </a:rPr>
              <a:t>las Sefirot</a:t>
            </a:r>
            <a:endParaRPr lang="es-CO" sz="2800" b="1" dirty="0" smtClean="0">
              <a:latin typeface="Bookman Old Style" pitchFamily="18" charset="0"/>
            </a:endParaRPr>
          </a:p>
        </p:txBody>
      </p:sp>
      <p:sp>
        <p:nvSpPr>
          <p:cNvPr id="92" name="Shape 92"/>
          <p:cNvSpPr txBox="1"/>
          <p:nvPr/>
        </p:nvSpPr>
        <p:spPr>
          <a:xfrm>
            <a:off x="1371600" y="4175575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4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Por: Eliyahu BaYona</a:t>
            </a:r>
            <a:endParaRPr sz="2400" b="0" i="0" u="none" strike="noStrike" cap="none" dirty="0">
              <a:solidFill>
                <a:srgbClr val="000000"/>
              </a:solidFill>
              <a:latin typeface="Bookman Old Style" pitchFamily="18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24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Director Shalom Haverim Org</a:t>
            </a:r>
            <a:endParaRPr sz="1100" dirty="0">
              <a:latin typeface="Bookman Old Style" pitchFamily="18" charset="0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24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New York</a:t>
            </a:r>
            <a:endParaRPr sz="2400" b="0" i="0" u="none" strike="noStrike" cap="none" dirty="0">
              <a:solidFill>
                <a:srgbClr val="000000"/>
              </a:solidFill>
              <a:latin typeface="Bookman Old Style" pitchFamily="18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endParaRPr sz="32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10 Imagen" descr="Copy of SHALOM-HAVERIM-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011" y="1000868"/>
            <a:ext cx="3769179" cy="1493254"/>
          </a:xfrm>
          <a:prstGeom prst="rect">
            <a:avLst/>
          </a:prstGeom>
        </p:spPr>
      </p:pic>
      <p:pic>
        <p:nvPicPr>
          <p:cNvPr id="12" name="11 Imagen" descr="Copy of SHALOM-HAVERIM-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588" y="6070582"/>
            <a:ext cx="1134836" cy="44959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Estudios de 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>
              <a:buNone/>
            </a:pPr>
            <a:endParaRPr lang="es-ES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3454" y="193967"/>
            <a:ext cx="7245927" cy="6151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Qué es Kabalá?</a:t>
            </a:r>
          </a:p>
          <a:p>
            <a:pPr marL="342900" indent="-342900"/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La Kabalá -  </a:t>
            </a:r>
            <a:r>
              <a:rPr lang="he-IL" dirty="0" smtClean="0">
                <a:latin typeface="Bookman Old Style" pitchFamily="18" charset="0"/>
                <a:ea typeface="Adobe Myungjo Std M" panose="02020600000000000000" pitchFamily="18" charset="-128"/>
              </a:rPr>
              <a:t>קַבָּלָה</a:t>
            </a:r>
            <a:r>
              <a:rPr lang="en-US" dirty="0" smtClean="0">
                <a:latin typeface="Bookman Old Style" pitchFamily="18" charset="0"/>
                <a:ea typeface="Adobe Myungjo Std M" panose="02020600000000000000" pitchFamily="18" charset="-128"/>
              </a:rPr>
              <a:t> -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literalmente "recepción, tradición" o también, "correspondencia” es un método, disciplina y escuela del misticismo judío. </a:t>
            </a:r>
          </a:p>
          <a:p>
            <a:pPr marL="342900" indent="-342900"/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Actualmente muchos lo asocian al pensamiento esotérico o tradición occidental de los misterios.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s-MX" dirty="0" smtClean="0">
                <a:latin typeface="Bookman Old Style" pitchFamily="18" charset="0"/>
              </a:rPr>
              <a:t>3. Hay diez Sefirot por las cuales Di-s, Bendito Sea, crea y dirige los mundos. Son:</a:t>
            </a:r>
            <a:endParaRPr lang="en-US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1. Kéter - Corona,</a:t>
            </a:r>
            <a:endParaRPr lang="en-US" sz="3200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2. Jojmá - Sabiduría,</a:t>
            </a:r>
            <a:endParaRPr lang="en-US" sz="3200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3. Bináh - Comprensión,</a:t>
            </a:r>
            <a:endParaRPr lang="en-US" sz="3200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4. Jésed - Bondad,</a:t>
            </a:r>
            <a:endParaRPr lang="en-US" sz="3200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5. Gevurá - Poder,</a:t>
            </a:r>
            <a:endParaRPr lang="en-US" sz="32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1"/>
            <a:r>
              <a:rPr lang="es-MX" sz="3200" dirty="0" smtClean="0">
                <a:latin typeface="Bookman Old Style" pitchFamily="18" charset="0"/>
              </a:rPr>
              <a:t>6. Tiféret - Belleza,</a:t>
            </a:r>
            <a:endParaRPr lang="en-US" sz="3200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7. Nétzaj - Victoria,</a:t>
            </a:r>
            <a:endParaRPr lang="en-US" sz="3200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8. Hod - Majestad,</a:t>
            </a:r>
            <a:endParaRPr lang="en-US" sz="3200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9. Yesod - Fundación,</a:t>
            </a:r>
            <a:endParaRPr lang="en-US" sz="3200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10. Maljut - Reino.</a:t>
            </a:r>
            <a:endParaRPr lang="en-US" sz="32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Estudios de 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endParaRPr lang="es-ES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36050" y="332520"/>
            <a:ext cx="6733309" cy="5756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endParaRPr lang="en-US" sz="30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6582" y="666770"/>
            <a:ext cx="7786254" cy="674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dirty="0" smtClean="0">
                <a:latin typeface="Bookman Old Style" pitchFamily="18" charset="0"/>
              </a:rPr>
              <a:t>Las seis sefirot se llaman </a:t>
            </a:r>
            <a:r>
              <a:rPr lang="es-MX" b="1" i="1" dirty="0" smtClean="0">
                <a:latin typeface="Bookman Old Style" pitchFamily="18" charset="0"/>
              </a:rPr>
              <a:t>Zeir Anpin </a:t>
            </a:r>
            <a:r>
              <a:rPr lang="es-MX" dirty="0" smtClean="0">
                <a:latin typeface="Bookman Old Style" pitchFamily="18" charset="0"/>
              </a:rPr>
              <a:t>- De temperamento corto o mal genio, porque representan el sistema calificado de justicia por el cual el mundo está siendo dirigido actualmente.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endParaRPr lang="en-US" sz="30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1308" y="47625"/>
            <a:ext cx="7058025" cy="676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33463" y="38100"/>
            <a:ext cx="7077075" cy="678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b="1" i="1" dirty="0" err="1" smtClean="0">
                <a:latin typeface="Bookman Old Style" pitchFamily="18" charset="0"/>
              </a:rPr>
              <a:t>Zeʻir</a:t>
            </a:r>
            <a:r>
              <a:rPr lang="es-MX" b="1" i="1" dirty="0" smtClean="0">
                <a:latin typeface="Bookman Old Style" pitchFamily="18" charset="0"/>
              </a:rPr>
              <a:t> Anpin </a:t>
            </a:r>
            <a:r>
              <a:rPr lang="es-MX" dirty="0" smtClean="0">
                <a:latin typeface="Bookman Old Style" pitchFamily="18" charset="0"/>
              </a:rPr>
              <a:t>(arameo: </a:t>
            </a:r>
            <a:r>
              <a:rPr lang="he-IL" dirty="0" smtClean="0">
                <a:latin typeface="Bookman Old Style" pitchFamily="18" charset="0"/>
              </a:rPr>
              <a:t>זְעֵיר אַנפִּין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he-IL" dirty="0" smtClean="0">
                <a:latin typeface="Bookman Old Style" pitchFamily="18" charset="0"/>
              </a:rPr>
              <a:t> </a:t>
            </a:r>
            <a:r>
              <a:rPr lang="es-MX" dirty="0" smtClean="0">
                <a:latin typeface="Bookman Old Style" pitchFamily="18" charset="0"/>
              </a:rPr>
              <a:t>que significa "Semblante menor / Rostro pequeño", llamado Microprosopus en la Kabalá Denudata) es un aspecto revelado de Dios en la Cabalá, que comprende los atributos emocionales sefirot: Jésed, Gevurá, Tiféret, Nétzaj, Hod y Yesod.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ES" sz="2800" dirty="0" smtClean="0">
                <a:latin typeface="Bookman Old Style" pitchFamily="18" charset="0"/>
              </a:rPr>
              <a:t>También hay un diagrama de círculos concéntricos en los que Kéter abarca a Jojmá, que a su vez abarca a Bináh, etc., con Maljut en su centro. </a:t>
            </a:r>
          </a:p>
          <a:p>
            <a:pPr>
              <a:buNone/>
            </a:pPr>
            <a:r>
              <a:rPr lang="es-ES" sz="2800" dirty="0" smtClean="0">
                <a:latin typeface="Bookman Old Style" pitchFamily="18" charset="0"/>
              </a:rPr>
              <a:t>Este diagrama se llama las Diez Sefirot de Círculos - </a:t>
            </a:r>
            <a:r>
              <a:rPr lang="es-ES" sz="2800" b="1" dirty="0" smtClean="0">
                <a:latin typeface="Bookman Old Style" pitchFamily="18" charset="0"/>
              </a:rPr>
              <a:t>Esser Sefirot D'Igulim. </a:t>
            </a:r>
          </a:p>
          <a:p>
            <a:pPr>
              <a:buNone/>
            </a:pPr>
            <a:r>
              <a:rPr lang="es-ES" sz="2800" dirty="0" smtClean="0">
                <a:latin typeface="Bookman Old Style" pitchFamily="18" charset="0"/>
              </a:rPr>
              <a:t>Transmite principios en el desarrollo de los mundos uno del otro, e indica que cuanto más esencial es la conducta, más abarcadora es.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endParaRPr lang="es-MX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1269" y="-12813"/>
            <a:ext cx="6608619" cy="6871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ES" dirty="0" smtClean="0">
                <a:latin typeface="Bookman Old Style" pitchFamily="18" charset="0"/>
              </a:rPr>
              <a:t>Pero, cuando el sujeto es el sistema divino de conducta, la calidad de sus diversos modos y sus interrelaciones, se usa el diagrama de las diez sefirot verticales. </a:t>
            </a:r>
          </a:p>
          <a:p>
            <a:pPr>
              <a:buNone/>
            </a:pPr>
            <a:r>
              <a:rPr lang="es-ES" dirty="0" smtClean="0">
                <a:latin typeface="Bookman Old Style" pitchFamily="18" charset="0"/>
              </a:rPr>
              <a:t>(El GR’A –Vilna </a:t>
            </a:r>
            <a:r>
              <a:rPr lang="es-ES" dirty="0" err="1" smtClean="0">
                <a:latin typeface="Bookman Old Style" pitchFamily="18" charset="0"/>
              </a:rPr>
              <a:t>Gaon</a:t>
            </a:r>
            <a:r>
              <a:rPr lang="es-ES" dirty="0" smtClean="0">
                <a:latin typeface="Bookman Old Style" pitchFamily="18" charset="0"/>
              </a:rPr>
              <a:t>- establece que las sefirot circulares indican providencia general y las sefirot rectas, providencia individual).</a:t>
            </a:r>
            <a:endParaRPr lang="en-US" dirty="0" smtClean="0">
              <a:latin typeface="Bookman Old Style" pitchFamily="18" charset="0"/>
            </a:endParaRPr>
          </a:p>
          <a:p>
            <a:pPr lvl="1">
              <a:buNone/>
            </a:pPr>
            <a:endParaRPr lang="en-US" sz="32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ES" sz="2500" dirty="0" smtClean="0">
                <a:latin typeface="Bookman Old Style" pitchFamily="18" charset="0"/>
              </a:rPr>
              <a:t>Elijah ben </a:t>
            </a:r>
            <a:r>
              <a:rPr lang="es-ES" sz="2500" dirty="0" err="1" smtClean="0">
                <a:latin typeface="Bookman Old Style" pitchFamily="18" charset="0"/>
              </a:rPr>
              <a:t>Solomon</a:t>
            </a:r>
            <a:r>
              <a:rPr lang="es-ES" sz="2500" dirty="0" smtClean="0">
                <a:latin typeface="Bookman Old Style" pitchFamily="18" charset="0"/>
              </a:rPr>
              <a:t> </a:t>
            </a:r>
            <a:r>
              <a:rPr lang="es-ES" sz="2500" dirty="0" err="1" smtClean="0">
                <a:latin typeface="Bookman Old Style" pitchFamily="18" charset="0"/>
              </a:rPr>
              <a:t>Zalman</a:t>
            </a:r>
            <a:r>
              <a:rPr lang="es-ES" sz="2500" dirty="0" smtClean="0">
                <a:latin typeface="Bookman Old Style" pitchFamily="18" charset="0"/>
              </a:rPr>
              <a:t>, </a:t>
            </a:r>
            <a:r>
              <a:rPr lang="he-IL" sz="2500" dirty="0" smtClean="0">
                <a:latin typeface="Bookman Old Style" pitchFamily="18" charset="0"/>
              </a:rPr>
              <a:t>ר 'אליהו בן שלמה זלמן </a:t>
            </a:r>
            <a:r>
              <a:rPr lang="es-ES" sz="2500" dirty="0" smtClean="0">
                <a:latin typeface="Bookman Old Style" pitchFamily="18" charset="0"/>
              </a:rPr>
              <a:t>conocido como Vilna </a:t>
            </a:r>
            <a:r>
              <a:rPr lang="es-ES" sz="2500" dirty="0" err="1" smtClean="0">
                <a:latin typeface="Bookman Old Style" pitchFamily="18" charset="0"/>
              </a:rPr>
              <a:t>Gaon</a:t>
            </a:r>
            <a:r>
              <a:rPr lang="es-ES" sz="2500" dirty="0" smtClean="0">
                <a:latin typeface="Bookman Old Style" pitchFamily="18" charset="0"/>
              </a:rPr>
              <a:t>, o por su acrónimo hebreo </a:t>
            </a:r>
            <a:r>
              <a:rPr lang="es-ES" sz="2500" dirty="0" err="1" smtClean="0">
                <a:latin typeface="Bookman Old Style" pitchFamily="18" charset="0"/>
              </a:rPr>
              <a:t>HaGra</a:t>
            </a:r>
            <a:r>
              <a:rPr lang="es-ES" sz="2500" dirty="0" smtClean="0">
                <a:latin typeface="Bookman Old Style" pitchFamily="18" charset="0"/>
              </a:rPr>
              <a:t> ("</a:t>
            </a:r>
            <a:r>
              <a:rPr lang="es-ES" sz="2500" dirty="0" err="1" smtClean="0">
                <a:latin typeface="Bookman Old Style" pitchFamily="18" charset="0"/>
              </a:rPr>
              <a:t>HaGaon</a:t>
            </a:r>
            <a:r>
              <a:rPr lang="es-ES" sz="2500" dirty="0" smtClean="0">
                <a:latin typeface="Bookman Old Style" pitchFamily="18" charset="0"/>
              </a:rPr>
              <a:t> Rabbenu Eliyahu": "El sabio, nuestro maestro, Elijah") o Elijah Ben </a:t>
            </a:r>
            <a:r>
              <a:rPr lang="es-ES" sz="2500" dirty="0" err="1" smtClean="0">
                <a:latin typeface="Bookman Old Style" pitchFamily="18" charset="0"/>
              </a:rPr>
              <a:t>Solomon</a:t>
            </a:r>
            <a:r>
              <a:rPr lang="es-ES" sz="2500" dirty="0" smtClean="0">
                <a:latin typeface="Bookman Old Style" pitchFamily="18" charset="0"/>
              </a:rPr>
              <a:t> </a:t>
            </a:r>
            <a:r>
              <a:rPr lang="es-ES" sz="2500" dirty="0" err="1" smtClean="0">
                <a:latin typeface="Bookman Old Style" pitchFamily="18" charset="0"/>
              </a:rPr>
              <a:t>Zalman</a:t>
            </a:r>
            <a:r>
              <a:rPr lang="es-ES" sz="2500" dirty="0" smtClean="0">
                <a:latin typeface="Bookman Old Style" pitchFamily="18" charset="0"/>
              </a:rPr>
              <a:t> (</a:t>
            </a:r>
            <a:r>
              <a:rPr lang="es-ES" sz="2500" dirty="0" err="1" smtClean="0">
                <a:latin typeface="Bookman Old Style" pitchFamily="18" charset="0"/>
              </a:rPr>
              <a:t>Sialiec</a:t>
            </a:r>
            <a:r>
              <a:rPr lang="es-ES" sz="2500" dirty="0" smtClean="0">
                <a:latin typeface="Bookman Old Style" pitchFamily="18" charset="0"/>
              </a:rPr>
              <a:t>, abril 23, 1720 - </a:t>
            </a:r>
            <a:r>
              <a:rPr lang="es-ES" sz="2500" dirty="0" err="1" smtClean="0">
                <a:latin typeface="Bookman Old Style" pitchFamily="18" charset="0"/>
              </a:rPr>
              <a:t>Vilnius</a:t>
            </a:r>
            <a:r>
              <a:rPr lang="es-ES" sz="2500" dirty="0" smtClean="0">
                <a:latin typeface="Bookman Old Style" pitchFamily="18" charset="0"/>
              </a:rPr>
              <a:t> 9 de octubre de 1797), fue un talmudista, </a:t>
            </a:r>
            <a:r>
              <a:rPr lang="es-ES" sz="2500" dirty="0" err="1" smtClean="0">
                <a:latin typeface="Bookman Old Style" pitchFamily="18" charset="0"/>
              </a:rPr>
              <a:t>halajista</a:t>
            </a:r>
            <a:r>
              <a:rPr lang="es-ES" sz="2500" dirty="0" smtClean="0">
                <a:latin typeface="Bookman Old Style" pitchFamily="18" charset="0"/>
              </a:rPr>
              <a:t>, </a:t>
            </a:r>
            <a:r>
              <a:rPr lang="es-ES" sz="2500" dirty="0" err="1" smtClean="0">
                <a:latin typeface="Bookman Old Style" pitchFamily="18" charset="0"/>
              </a:rPr>
              <a:t>kabbalista</a:t>
            </a:r>
            <a:r>
              <a:rPr lang="es-ES" sz="2500" dirty="0" smtClean="0">
                <a:latin typeface="Bookman Old Style" pitchFamily="18" charset="0"/>
              </a:rPr>
              <a:t> y el líder más importante de los judíos </a:t>
            </a:r>
            <a:r>
              <a:rPr lang="es-ES" sz="2500" dirty="0" err="1" smtClean="0">
                <a:latin typeface="Bookman Old Style" pitchFamily="18" charset="0"/>
              </a:rPr>
              <a:t>misnagdic</a:t>
            </a:r>
            <a:r>
              <a:rPr lang="es-ES" sz="2500" dirty="0" smtClean="0">
                <a:latin typeface="Bookman Old Style" pitchFamily="18" charset="0"/>
              </a:rPr>
              <a:t> (no jasídicos) de los últimos siglos. Se le conoce comúnmente en hebreo como ha-</a:t>
            </a:r>
            <a:r>
              <a:rPr lang="es-ES" sz="2500" dirty="0" err="1" smtClean="0">
                <a:latin typeface="Bookman Old Style" pitchFamily="18" charset="0"/>
              </a:rPr>
              <a:t>Gaon</a:t>
            </a:r>
            <a:r>
              <a:rPr lang="es-ES" sz="2500" dirty="0" smtClean="0">
                <a:latin typeface="Bookman Old Style" pitchFamily="18" charset="0"/>
              </a:rPr>
              <a:t> he-</a:t>
            </a:r>
            <a:r>
              <a:rPr lang="es-ES" sz="2500" dirty="0" err="1" smtClean="0">
                <a:latin typeface="Bookman Old Style" pitchFamily="18" charset="0"/>
              </a:rPr>
              <a:t>Chasid</a:t>
            </a:r>
            <a:r>
              <a:rPr lang="es-ES" sz="2500" dirty="0" smtClean="0">
                <a:latin typeface="Bookman Old Style" pitchFamily="18" charset="0"/>
              </a:rPr>
              <a:t> mi-Vilna, "el genio piadoso de </a:t>
            </a:r>
            <a:r>
              <a:rPr lang="es-ES" sz="2500" dirty="0" err="1" smtClean="0">
                <a:latin typeface="Bookman Old Style" pitchFamily="18" charset="0"/>
              </a:rPr>
              <a:t>Vilnius</a:t>
            </a:r>
            <a:r>
              <a:rPr lang="es-ES" sz="2500" dirty="0" smtClean="0">
                <a:latin typeface="Bookman Old Style" pitchFamily="18" charset="0"/>
              </a:rPr>
              <a:t>".</a:t>
            </a:r>
            <a:endParaRPr lang="en-US" sz="25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1">
              <a:buNone/>
            </a:pPr>
            <a:r>
              <a:rPr lang="es-ES" sz="3200" dirty="0" smtClean="0">
                <a:latin typeface="Bookman Old Style" pitchFamily="18" charset="0"/>
              </a:rPr>
              <a:t>Las sefirot tienen aspectos tanto revelados como ocultos. </a:t>
            </a:r>
          </a:p>
          <a:p>
            <a:pPr lvl="1">
              <a:buNone/>
            </a:pPr>
            <a:r>
              <a:rPr lang="es-ES" sz="3200" dirty="0" smtClean="0">
                <a:latin typeface="Bookman Old Style" pitchFamily="18" charset="0"/>
              </a:rPr>
              <a:t>Lo revelado se considera externo y lo oculto interno. </a:t>
            </a:r>
          </a:p>
          <a:p>
            <a:pPr lvl="1">
              <a:buNone/>
            </a:pPr>
            <a:r>
              <a:rPr lang="es-ES" sz="3200" dirty="0" smtClean="0">
                <a:latin typeface="Bookman Old Style" pitchFamily="18" charset="0"/>
              </a:rPr>
              <a:t>Un ejemplo del aspecto oculto es una bondad hecha en secreto en la que no se reconoce la bondad o la misericordia, como se dice en Proverbios (27:5):</a:t>
            </a:r>
            <a:endParaRPr lang="en-US" sz="32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1">
              <a:buNone/>
            </a:pPr>
            <a:r>
              <a:rPr lang="es-ES" sz="3200" dirty="0" smtClean="0">
                <a:latin typeface="Bookman Old Style" pitchFamily="18" charset="0"/>
              </a:rPr>
              <a:t>"El bien es una reprimenda revelada que proviene de un amor oculto", </a:t>
            </a:r>
          </a:p>
          <a:p>
            <a:pPr lvl="1">
              <a:buNone/>
            </a:pPr>
            <a:r>
              <a:rPr lang="es-ES" sz="3200" b="1" dirty="0" smtClean="0">
                <a:latin typeface="Bookman Old Style" pitchFamily="18" charset="0"/>
              </a:rPr>
              <a:t>Tová </a:t>
            </a:r>
            <a:r>
              <a:rPr lang="es-ES" sz="3200" b="1" dirty="0" err="1" smtClean="0">
                <a:latin typeface="Bookman Old Style" pitchFamily="18" charset="0"/>
              </a:rPr>
              <a:t>tokajat</a:t>
            </a:r>
            <a:r>
              <a:rPr lang="es-ES" sz="3200" b="1" dirty="0" smtClean="0">
                <a:latin typeface="Bookman Old Style" pitchFamily="18" charset="0"/>
              </a:rPr>
              <a:t> </a:t>
            </a:r>
            <a:r>
              <a:rPr lang="es-ES" sz="3200" b="1" dirty="0" err="1" smtClean="0">
                <a:latin typeface="Bookman Old Style" pitchFamily="18" charset="0"/>
              </a:rPr>
              <a:t>megulá</a:t>
            </a:r>
            <a:r>
              <a:rPr lang="es-ES" sz="3200" b="1" dirty="0" smtClean="0">
                <a:latin typeface="Bookman Old Style" pitchFamily="18" charset="0"/>
              </a:rPr>
              <a:t> </a:t>
            </a:r>
            <a:r>
              <a:rPr lang="es-ES" sz="3200" b="1" dirty="0" err="1" smtClean="0">
                <a:latin typeface="Bookman Old Style" pitchFamily="18" charset="0"/>
              </a:rPr>
              <a:t>meahavá</a:t>
            </a:r>
            <a:r>
              <a:rPr lang="es-ES" sz="3200" b="1" dirty="0" smtClean="0">
                <a:latin typeface="Bookman Old Style" pitchFamily="18" charset="0"/>
              </a:rPr>
              <a:t> </a:t>
            </a:r>
            <a:r>
              <a:rPr lang="es-ES" sz="3200" b="1" dirty="0" err="1" smtClean="0">
                <a:latin typeface="Bookman Old Style" pitchFamily="18" charset="0"/>
              </a:rPr>
              <a:t>mesutaret</a:t>
            </a:r>
            <a:endParaRPr lang="es-ES" sz="3200" b="1" dirty="0" smtClean="0">
              <a:latin typeface="Bookman Old Style" pitchFamily="18" charset="0"/>
            </a:endParaRPr>
          </a:p>
          <a:p>
            <a:pPr lvl="1" algn="r">
              <a:buNone/>
            </a:pPr>
            <a:r>
              <a:rPr lang="he-IL" sz="3200" dirty="0" smtClean="0"/>
              <a:t>טֹ֖ובָה תֹּוכַ֣חַת מְגֻלָּ֑ה מֵֽאַהֲבָ֥ה מְסֻתָּֽרֶת</a:t>
            </a:r>
            <a:endParaRPr lang="es-ES" sz="3200" dirty="0" smtClean="0">
              <a:latin typeface="Bookman Old Style" pitchFamily="18" charset="0"/>
            </a:endParaRPr>
          </a:p>
          <a:p>
            <a:pPr lvl="1">
              <a:buNone/>
            </a:pPr>
            <a:r>
              <a:rPr lang="es-ES" sz="3200" dirty="0" smtClean="0">
                <a:latin typeface="Bookman Old Style" pitchFamily="18" charset="0"/>
              </a:rPr>
              <a:t>(Otras traducciones: ‘Mejor es reprensión manifiesta que amor oculto’)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1">
              <a:buNone/>
            </a:pPr>
            <a:r>
              <a:rPr lang="es-ES" sz="3200" dirty="0" smtClean="0">
                <a:latin typeface="Bookman Old Style" pitchFamily="18" charset="0"/>
              </a:rPr>
              <a:t>El GR’A explicó que la inclusión de </a:t>
            </a:r>
            <a:r>
              <a:rPr lang="es-ES" sz="3200" b="1" i="1" dirty="0" smtClean="0">
                <a:latin typeface="Bookman Old Style" pitchFamily="18" charset="0"/>
              </a:rPr>
              <a:t>Kéter</a:t>
            </a:r>
            <a:r>
              <a:rPr lang="es-ES" sz="3200" dirty="0" smtClean="0">
                <a:latin typeface="Bookman Old Style" pitchFamily="18" charset="0"/>
              </a:rPr>
              <a:t> refleja el aspecto interno, mientras que la inclusión de </a:t>
            </a:r>
            <a:r>
              <a:rPr lang="es-ES" sz="3200" b="1" i="1" dirty="0" smtClean="0">
                <a:latin typeface="Bookman Old Style" pitchFamily="18" charset="0"/>
              </a:rPr>
              <a:t>Daat</a:t>
            </a:r>
            <a:r>
              <a:rPr lang="es-ES" sz="3200" dirty="0" smtClean="0">
                <a:latin typeface="Bookman Old Style" pitchFamily="18" charset="0"/>
              </a:rPr>
              <a:t>, refleja el aspecto externo.</a:t>
            </a:r>
          </a:p>
          <a:p>
            <a:pPr lvl="1">
              <a:buNone/>
            </a:pPr>
            <a:r>
              <a:rPr lang="es-ES" sz="3200" dirty="0" smtClean="0">
                <a:latin typeface="Bookman Old Style" pitchFamily="18" charset="0"/>
              </a:rPr>
              <a:t>Esto se debe a que la cualidad de </a:t>
            </a:r>
            <a:r>
              <a:rPr lang="es-ES" sz="3200" b="1" i="1" dirty="0" smtClean="0">
                <a:latin typeface="Bookman Old Style" pitchFamily="18" charset="0"/>
              </a:rPr>
              <a:t>Kéter</a:t>
            </a:r>
            <a:r>
              <a:rPr lang="es-ES" sz="3200" dirty="0" smtClean="0">
                <a:latin typeface="Bookman Old Style" pitchFamily="18" charset="0"/>
              </a:rPr>
              <a:t> - Gran Misericordia no se revela actualmente. </a:t>
            </a:r>
            <a:endParaRPr lang="en-US" sz="32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1">
              <a:buNone/>
            </a:pPr>
            <a:r>
              <a:rPr lang="es-ES" sz="3200" dirty="0" smtClean="0">
                <a:latin typeface="Bookman Old Style" pitchFamily="18" charset="0"/>
              </a:rPr>
              <a:t>Solo se realizará plenamente en el mundo venidero. </a:t>
            </a:r>
          </a:p>
          <a:p>
            <a:pPr lvl="1">
              <a:buNone/>
            </a:pPr>
            <a:r>
              <a:rPr lang="es-ES" sz="3200" dirty="0" smtClean="0">
                <a:latin typeface="Bookman Old Style" pitchFamily="18" charset="0"/>
              </a:rPr>
              <a:t>Esto se indica con el nombre divino E-H-EY-E-H - "Yo seré", en tiempo futuro, que significa "Estoy destinado a ser" - después del sexto año de la creación. </a:t>
            </a:r>
          </a:p>
          <a:p>
            <a:pPr lvl="1" algn="r">
              <a:buNone/>
            </a:pPr>
            <a:r>
              <a:rPr lang="he-IL" sz="4000" dirty="0" smtClean="0"/>
              <a:t> </a:t>
            </a:r>
            <a:r>
              <a:rPr lang="he-IL" sz="4000" dirty="0" smtClean="0">
                <a:solidFill>
                  <a:srgbClr val="FF0000"/>
                </a:solidFill>
              </a:rPr>
              <a:t>אֶהְיֶה</a:t>
            </a:r>
            <a:r>
              <a:rPr lang="he-IL" sz="4000" dirty="0" smtClean="0"/>
              <a:t> אֲשֶׁר אֶהְיֶה</a:t>
            </a:r>
            <a:r>
              <a:rPr lang="en-US" sz="4000" dirty="0" smtClean="0"/>
              <a:t> </a:t>
            </a:r>
            <a:endParaRPr lang="es-ES" sz="4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ES" dirty="0" smtClean="0">
                <a:latin typeface="Bookman Old Style" pitchFamily="18" charset="0"/>
              </a:rPr>
              <a:t>Esto explica la declaración anterior de que </a:t>
            </a:r>
            <a:r>
              <a:rPr lang="es-ES" b="1" i="1" dirty="0" smtClean="0">
                <a:latin typeface="Bookman Old Style" pitchFamily="18" charset="0"/>
              </a:rPr>
              <a:t>Kéter</a:t>
            </a:r>
            <a:r>
              <a:rPr lang="es-ES" dirty="0" smtClean="0">
                <a:latin typeface="Bookman Old Style" pitchFamily="18" charset="0"/>
              </a:rPr>
              <a:t> se cuenta con respecto al aspecto interno, pero con respecto al aspecto externo, se cuenta </a:t>
            </a:r>
            <a:r>
              <a:rPr lang="es-ES" b="1" i="1" dirty="0" smtClean="0">
                <a:latin typeface="Bookman Old Style" pitchFamily="18" charset="0"/>
              </a:rPr>
              <a:t>Daat</a:t>
            </a:r>
            <a:r>
              <a:rPr lang="es-ES" dirty="0" smtClean="0">
                <a:latin typeface="Bookman Old Style" pitchFamily="18" charset="0"/>
              </a:rPr>
              <a:t> en su lugar, y </a:t>
            </a:r>
            <a:r>
              <a:rPr lang="es-ES" b="1" i="1" dirty="0" smtClean="0">
                <a:latin typeface="Bookman Old Style" pitchFamily="18" charset="0"/>
              </a:rPr>
              <a:t>Kéter</a:t>
            </a:r>
            <a:r>
              <a:rPr lang="es-ES" dirty="0" smtClean="0">
                <a:latin typeface="Bookman Old Style" pitchFamily="18" charset="0"/>
              </a:rPr>
              <a:t> solo se considera la raíz.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ES" dirty="0" smtClean="0">
                <a:latin typeface="Bookman Old Style" pitchFamily="18" charset="0"/>
              </a:rPr>
              <a:t>Por lo tanto, a Kéter se le llama </a:t>
            </a:r>
            <a:r>
              <a:rPr lang="es-ES" b="1" i="1" dirty="0" smtClean="0">
                <a:latin typeface="Bookman Old Style" pitchFamily="18" charset="0"/>
              </a:rPr>
              <a:t>Ayn</a:t>
            </a:r>
            <a:r>
              <a:rPr lang="es-ES" dirty="0" smtClean="0">
                <a:latin typeface="Bookman Old Style" pitchFamily="18" charset="0"/>
              </a:rPr>
              <a:t> - Nada y </a:t>
            </a:r>
            <a:r>
              <a:rPr lang="es-ES" b="1" i="1" dirty="0" smtClean="0">
                <a:latin typeface="Bookman Old Style" pitchFamily="18" charset="0"/>
              </a:rPr>
              <a:t>Raysha D'Ayn </a:t>
            </a:r>
            <a:r>
              <a:rPr lang="es-ES" dirty="0" smtClean="0">
                <a:latin typeface="Bookman Old Style" pitchFamily="18" charset="0"/>
              </a:rPr>
              <a:t>- La Nada Primordial, porque no comprendemos casi nada de ella.</a:t>
            </a:r>
          </a:p>
          <a:p>
            <a:pPr>
              <a:buNone/>
            </a:pPr>
            <a:r>
              <a:rPr lang="es-ES" dirty="0" smtClean="0">
                <a:latin typeface="Bookman Old Style" pitchFamily="18" charset="0"/>
              </a:rPr>
              <a:t>En </a:t>
            </a:r>
            <a:r>
              <a:rPr lang="es-ES" dirty="0" smtClean="0">
                <a:latin typeface="Bookman Old Style" pitchFamily="18" charset="0"/>
              </a:rPr>
              <a:t>consecuencia, el GR’A establece que "la revelación comienza con </a:t>
            </a:r>
            <a:r>
              <a:rPr lang="es-ES" b="1" i="1" dirty="0" smtClean="0">
                <a:latin typeface="Bookman Old Style" pitchFamily="18" charset="0"/>
              </a:rPr>
              <a:t>Jojmá</a:t>
            </a:r>
            <a:r>
              <a:rPr lang="es-ES" dirty="0" smtClean="0">
                <a:latin typeface="Bookman Old Style" pitchFamily="18" charset="0"/>
              </a:rPr>
              <a:t> ". </a:t>
            </a:r>
          </a:p>
          <a:p>
            <a:pPr>
              <a:buNone/>
            </a:pPr>
            <a:r>
              <a:rPr lang="es-ES" dirty="0" smtClean="0">
                <a:latin typeface="Bookman Old Style" pitchFamily="18" charset="0"/>
              </a:rPr>
              <a:t>El orden de las sefirot sería entonces: Jojmá, Bináh, Daat, Jésed, etc.</a:t>
            </a:r>
            <a:endParaRPr lang="en-US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1">
              <a:buNone/>
            </a:pPr>
            <a:endParaRPr lang="es-ES" sz="32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57275" y="57150"/>
            <a:ext cx="7029450" cy="674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ES" sz="3600" dirty="0" smtClean="0">
                <a:latin typeface="Bookman Old Style" pitchFamily="18" charset="0"/>
              </a:rPr>
              <a:t>Por lo tanto, dado que el aspecto revelado comienza con Jojmá y </a:t>
            </a:r>
            <a:r>
              <a:rPr lang="es-ES" sz="3600" dirty="0" err="1" smtClean="0">
                <a:latin typeface="Bookman Old Style" pitchFamily="18" charset="0"/>
              </a:rPr>
              <a:t>Binah</a:t>
            </a:r>
            <a:r>
              <a:rPr lang="es-ES" sz="3600" dirty="0" smtClean="0">
                <a:latin typeface="Bookman Old Style" pitchFamily="18" charset="0"/>
              </a:rPr>
              <a:t>, se les llama Padre y Madre, </a:t>
            </a:r>
            <a:r>
              <a:rPr lang="es-ES" sz="3600" b="1" i="1" dirty="0" smtClean="0">
                <a:latin typeface="Bookman Old Style" pitchFamily="18" charset="0"/>
              </a:rPr>
              <a:t>Abba </a:t>
            </a:r>
            <a:r>
              <a:rPr lang="es-ES" sz="3600" b="1" i="1" dirty="0" err="1" smtClean="0">
                <a:latin typeface="Bookman Old Style" pitchFamily="18" charset="0"/>
              </a:rPr>
              <a:t>V'Ima</a:t>
            </a:r>
            <a:r>
              <a:rPr lang="es-ES" sz="3600" dirty="0" smtClean="0">
                <a:latin typeface="Bookman Old Style" pitchFamily="18" charset="0"/>
              </a:rPr>
              <a:t>, porque desde que comienzan a surgir discernimientos en </a:t>
            </a:r>
            <a:r>
              <a:rPr lang="es-ES" sz="3600" dirty="0" err="1" smtClean="0">
                <a:latin typeface="Bookman Old Style" pitchFamily="18" charset="0"/>
              </a:rPr>
              <a:t>Binah</a:t>
            </a:r>
            <a:r>
              <a:rPr lang="es-ES" sz="3600" dirty="0" smtClean="0">
                <a:latin typeface="Bookman Old Style" pitchFamily="18" charset="0"/>
              </a:rPr>
              <a:t>, se considera femenino.</a:t>
            </a:r>
            <a:endParaRPr lang="en-US" sz="36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ES" sz="2750" dirty="0" smtClean="0">
                <a:latin typeface="Bookman Old Style" pitchFamily="18" charset="0"/>
              </a:rPr>
              <a:t>Por lo tanto, las sefirot pueden clasificarse en cinco modos generales de conducta (</a:t>
            </a:r>
            <a:r>
              <a:rPr lang="es-ES" sz="2750" b="1" i="1" dirty="0" smtClean="0">
                <a:latin typeface="Bookman Old Style" pitchFamily="18" charset="0"/>
              </a:rPr>
              <a:t>Partzufim</a:t>
            </a:r>
            <a:r>
              <a:rPr lang="es-ES" sz="2750" dirty="0" smtClean="0">
                <a:latin typeface="Bookman Old Style" pitchFamily="18" charset="0"/>
              </a:rPr>
              <a:t>):</a:t>
            </a:r>
          </a:p>
          <a:p>
            <a:pPr>
              <a:buNone/>
            </a:pPr>
            <a:r>
              <a:rPr lang="es-ES" sz="2750" dirty="0" smtClean="0">
                <a:latin typeface="Bookman Old Style" pitchFamily="18" charset="0"/>
              </a:rPr>
              <a:t> </a:t>
            </a:r>
            <a:r>
              <a:rPr lang="es-ES" sz="2750" b="1" i="1" dirty="0" smtClean="0">
                <a:latin typeface="Bookman Old Style" pitchFamily="18" charset="0"/>
              </a:rPr>
              <a:t>Arik </a:t>
            </a:r>
            <a:r>
              <a:rPr lang="es-ES" sz="2750" b="1" i="1" dirty="0" smtClean="0">
                <a:latin typeface="Bookman Old Style" pitchFamily="18" charset="0"/>
              </a:rPr>
              <a:t>Anpin </a:t>
            </a:r>
            <a:r>
              <a:rPr lang="es-ES" sz="2750" dirty="0" smtClean="0">
                <a:latin typeface="Bookman Old Style" pitchFamily="18" charset="0"/>
              </a:rPr>
              <a:t>- Paciente, para </a:t>
            </a:r>
            <a:r>
              <a:rPr lang="es-ES" sz="2750" dirty="0" smtClean="0">
                <a:latin typeface="Bookman Old Style" pitchFamily="18" charset="0"/>
              </a:rPr>
              <a:t>Kéter, </a:t>
            </a:r>
          </a:p>
          <a:p>
            <a:pPr>
              <a:buNone/>
            </a:pPr>
            <a:r>
              <a:rPr lang="es-ES" sz="2750" b="1" i="1" dirty="0" smtClean="0">
                <a:latin typeface="Bookman Old Style" pitchFamily="18" charset="0"/>
              </a:rPr>
              <a:t>Abba</a:t>
            </a:r>
            <a:r>
              <a:rPr lang="es-ES" sz="2750" dirty="0" smtClean="0">
                <a:latin typeface="Bookman Old Style" pitchFamily="18" charset="0"/>
              </a:rPr>
              <a:t> </a:t>
            </a:r>
            <a:r>
              <a:rPr lang="es-ES" sz="2750" dirty="0" smtClean="0">
                <a:latin typeface="Bookman Old Style" pitchFamily="18" charset="0"/>
              </a:rPr>
              <a:t>- Padre, para Jojmá, </a:t>
            </a:r>
            <a:endParaRPr lang="es-ES" sz="2750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es-ES" sz="2750" b="1" i="1" dirty="0" smtClean="0">
                <a:latin typeface="Bookman Old Style" pitchFamily="18" charset="0"/>
              </a:rPr>
              <a:t>Ima</a:t>
            </a:r>
            <a:r>
              <a:rPr lang="es-ES" sz="2750" dirty="0" smtClean="0">
                <a:latin typeface="Bookman Old Style" pitchFamily="18" charset="0"/>
              </a:rPr>
              <a:t> </a:t>
            </a:r>
            <a:r>
              <a:rPr lang="es-ES" sz="2750" dirty="0" smtClean="0">
                <a:latin typeface="Bookman Old Style" pitchFamily="18" charset="0"/>
              </a:rPr>
              <a:t>- Madre, para </a:t>
            </a:r>
            <a:r>
              <a:rPr lang="es-ES" sz="2750" dirty="0" smtClean="0">
                <a:latin typeface="Bookman Old Style" pitchFamily="18" charset="0"/>
              </a:rPr>
              <a:t>Bináh, </a:t>
            </a:r>
          </a:p>
          <a:p>
            <a:pPr>
              <a:buNone/>
            </a:pPr>
            <a:r>
              <a:rPr lang="es-ES" sz="2750" b="1" i="1" dirty="0" smtClean="0">
                <a:latin typeface="Bookman Old Style" pitchFamily="18" charset="0"/>
              </a:rPr>
              <a:t>Zeir </a:t>
            </a:r>
            <a:r>
              <a:rPr lang="es-ES" sz="2750" b="1" i="1" dirty="0" smtClean="0">
                <a:latin typeface="Bookman Old Style" pitchFamily="18" charset="0"/>
              </a:rPr>
              <a:t>Anpin </a:t>
            </a:r>
            <a:r>
              <a:rPr lang="es-ES" sz="2750" dirty="0" smtClean="0">
                <a:latin typeface="Bookman Old Style" pitchFamily="18" charset="0"/>
              </a:rPr>
              <a:t>- De mal genio, para las seis sefirot </a:t>
            </a:r>
            <a:r>
              <a:rPr lang="es-ES" sz="2750" dirty="0" smtClean="0">
                <a:latin typeface="Bookman Old Style" pitchFamily="18" charset="0"/>
              </a:rPr>
              <a:t>Jésed, Gevurá, Tiféret, Nétzaj, </a:t>
            </a:r>
            <a:r>
              <a:rPr lang="es-ES" sz="2750" dirty="0" smtClean="0">
                <a:latin typeface="Bookman Old Style" pitchFamily="18" charset="0"/>
              </a:rPr>
              <a:t>Hod y Yesod </a:t>
            </a:r>
            <a:r>
              <a:rPr lang="es-ES" sz="2750" dirty="0" smtClean="0">
                <a:latin typeface="Bookman Old Style" pitchFamily="18" charset="0"/>
              </a:rPr>
              <a:t>(Sistema </a:t>
            </a:r>
            <a:r>
              <a:rPr lang="es-ES" sz="2750" dirty="0" smtClean="0">
                <a:latin typeface="Bookman Old Style" pitchFamily="18" charset="0"/>
              </a:rPr>
              <a:t>de </a:t>
            </a:r>
            <a:r>
              <a:rPr lang="es-ES" sz="2750" dirty="0" smtClean="0">
                <a:latin typeface="Bookman Old Style" pitchFamily="18" charset="0"/>
              </a:rPr>
              <a:t>Justicia), y</a:t>
            </a:r>
          </a:p>
          <a:p>
            <a:pPr>
              <a:buNone/>
            </a:pPr>
            <a:r>
              <a:rPr lang="es-ES" sz="2750" b="1" i="1" dirty="0" smtClean="0">
                <a:latin typeface="Bookman Old Style" pitchFamily="18" charset="0"/>
              </a:rPr>
              <a:t>Nukvah</a:t>
            </a:r>
            <a:r>
              <a:rPr lang="es-ES" sz="2750" dirty="0" smtClean="0">
                <a:latin typeface="Bookman Old Style" pitchFamily="18" charset="0"/>
              </a:rPr>
              <a:t> </a:t>
            </a:r>
            <a:r>
              <a:rPr lang="es-ES" sz="2750" dirty="0" smtClean="0">
                <a:latin typeface="Bookman Old Style" pitchFamily="18" charset="0"/>
              </a:rPr>
              <a:t>- </a:t>
            </a:r>
            <a:r>
              <a:rPr lang="es-ES" sz="2750" dirty="0" smtClean="0">
                <a:latin typeface="Bookman Old Style" pitchFamily="18" charset="0"/>
              </a:rPr>
              <a:t>Mujer</a:t>
            </a:r>
            <a:r>
              <a:rPr lang="es-ES" sz="2750" dirty="0" smtClean="0">
                <a:latin typeface="Bookman Old Style" pitchFamily="18" charset="0"/>
              </a:rPr>
              <a:t>, para Maljut.</a:t>
            </a:r>
            <a:endParaRPr lang="en-US" sz="275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ES" sz="3000" dirty="0" smtClean="0">
                <a:latin typeface="Bookman Old Style" pitchFamily="18" charset="0"/>
              </a:rPr>
              <a:t>A veces, las diez sefirot se clasifican como las cinco bondades y las cinco severidades. </a:t>
            </a:r>
            <a:endParaRPr lang="es-ES" sz="3000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es-ES" sz="3000" dirty="0" smtClean="0">
                <a:latin typeface="Bookman Old Style" pitchFamily="18" charset="0"/>
              </a:rPr>
              <a:t>Las </a:t>
            </a:r>
            <a:r>
              <a:rPr lang="es-ES" sz="3000" b="1" dirty="0" smtClean="0">
                <a:latin typeface="Bookman Old Style" pitchFamily="18" charset="0"/>
              </a:rPr>
              <a:t>cinco bondades </a:t>
            </a:r>
            <a:r>
              <a:rPr lang="es-ES" sz="3000" dirty="0" smtClean="0">
                <a:latin typeface="Bookman Old Style" pitchFamily="18" charset="0"/>
              </a:rPr>
              <a:t>son: </a:t>
            </a:r>
            <a:r>
              <a:rPr lang="es-ES" sz="3000" dirty="0" smtClean="0">
                <a:latin typeface="Bookman Old Style" pitchFamily="18" charset="0"/>
              </a:rPr>
              <a:t>Kéter, </a:t>
            </a:r>
            <a:r>
              <a:rPr lang="es-ES" sz="3000" dirty="0" smtClean="0">
                <a:latin typeface="Bookman Old Style" pitchFamily="18" charset="0"/>
              </a:rPr>
              <a:t>Jojmá, </a:t>
            </a:r>
            <a:r>
              <a:rPr lang="es-ES" sz="3000" dirty="0" smtClean="0">
                <a:latin typeface="Bookman Old Style" pitchFamily="18" charset="0"/>
              </a:rPr>
              <a:t>Jésed, Tiféret </a:t>
            </a:r>
            <a:r>
              <a:rPr lang="es-ES" sz="3000" dirty="0" smtClean="0">
                <a:latin typeface="Bookman Old Style" pitchFamily="18" charset="0"/>
              </a:rPr>
              <a:t>(ya que se inclina hacia la bondad) y </a:t>
            </a:r>
            <a:r>
              <a:rPr lang="es-ES" sz="3000" dirty="0" smtClean="0">
                <a:latin typeface="Bookman Old Style" pitchFamily="18" charset="0"/>
              </a:rPr>
              <a:t>Nétzaj. </a:t>
            </a:r>
          </a:p>
          <a:p>
            <a:pPr>
              <a:buNone/>
            </a:pPr>
            <a:r>
              <a:rPr lang="es-ES" sz="3000" dirty="0" smtClean="0">
                <a:latin typeface="Bookman Old Style" pitchFamily="18" charset="0"/>
              </a:rPr>
              <a:t>Las </a:t>
            </a:r>
            <a:r>
              <a:rPr lang="es-ES" sz="3000" b="1" dirty="0" smtClean="0">
                <a:latin typeface="Bookman Old Style" pitchFamily="18" charset="0"/>
              </a:rPr>
              <a:t>cinco severidades </a:t>
            </a:r>
            <a:r>
              <a:rPr lang="es-ES" sz="3000" dirty="0" smtClean="0">
                <a:latin typeface="Bookman Old Style" pitchFamily="18" charset="0"/>
              </a:rPr>
              <a:t>son: </a:t>
            </a:r>
            <a:r>
              <a:rPr lang="es-ES" sz="3000" dirty="0" smtClean="0">
                <a:latin typeface="Bookman Old Style" pitchFamily="18" charset="0"/>
              </a:rPr>
              <a:t>Bináh, Gevurá, </a:t>
            </a:r>
            <a:r>
              <a:rPr lang="es-ES" sz="3000" dirty="0" smtClean="0">
                <a:latin typeface="Bookman Old Style" pitchFamily="18" charset="0"/>
              </a:rPr>
              <a:t>Hod, Yesod (ya que se inclina hacia el juicio) y Maljut.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Estudios de 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endParaRPr lang="es-ES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8190" y="300038"/>
            <a:ext cx="6515100" cy="625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Estudios de 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endParaRPr lang="es-ES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8190" y="257175"/>
            <a:ext cx="6515100" cy="634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ES" sz="2700" dirty="0" smtClean="0">
                <a:latin typeface="Bookman Old Style" pitchFamily="18" charset="0"/>
              </a:rPr>
              <a:t>Las seis sefirot de Zeir Anpin se llaman </a:t>
            </a:r>
            <a:r>
              <a:rPr lang="es-ES" sz="2700" b="1" i="1" dirty="0" smtClean="0">
                <a:latin typeface="Bookman Old Style" pitchFamily="18" charset="0"/>
              </a:rPr>
              <a:t>Vav Kitzvot </a:t>
            </a:r>
            <a:r>
              <a:rPr lang="es-ES" sz="2700" dirty="0" smtClean="0">
                <a:latin typeface="Bookman Old Style" pitchFamily="18" charset="0"/>
              </a:rPr>
              <a:t>(Las Seis Esquinas), correspondientes a las seis direcciones del mundo: </a:t>
            </a:r>
            <a:endParaRPr lang="es-ES" sz="2700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es-ES" sz="2700" b="1" dirty="0" smtClean="0">
                <a:latin typeface="Bookman Old Style" pitchFamily="18" charset="0"/>
              </a:rPr>
              <a:t>Jésed</a:t>
            </a:r>
            <a:r>
              <a:rPr lang="es-ES" sz="2700" dirty="0" smtClean="0">
                <a:latin typeface="Bookman Old Style" pitchFamily="18" charset="0"/>
              </a:rPr>
              <a:t> </a:t>
            </a:r>
            <a:r>
              <a:rPr lang="es-ES" sz="2700" dirty="0" smtClean="0">
                <a:latin typeface="Bookman Old Style" pitchFamily="18" charset="0"/>
              </a:rPr>
              <a:t>- corresponde al sur, </a:t>
            </a:r>
            <a:endParaRPr lang="es-ES" sz="2700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es-ES" sz="2700" b="1" dirty="0" smtClean="0">
                <a:latin typeface="Bookman Old Style" pitchFamily="18" charset="0"/>
              </a:rPr>
              <a:t>Gevurá</a:t>
            </a:r>
            <a:r>
              <a:rPr lang="es-ES" sz="2700" dirty="0" smtClean="0">
                <a:latin typeface="Bookman Old Style" pitchFamily="18" charset="0"/>
              </a:rPr>
              <a:t> </a:t>
            </a:r>
            <a:r>
              <a:rPr lang="es-ES" sz="2700" dirty="0" smtClean="0">
                <a:latin typeface="Bookman Old Style" pitchFamily="18" charset="0"/>
              </a:rPr>
              <a:t>- al norte, </a:t>
            </a:r>
            <a:endParaRPr lang="es-ES" sz="2700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es-ES" sz="2700" b="1" dirty="0" smtClean="0">
                <a:latin typeface="Bookman Old Style" pitchFamily="18" charset="0"/>
              </a:rPr>
              <a:t>Tiféret</a:t>
            </a:r>
            <a:r>
              <a:rPr lang="es-ES" sz="2700" dirty="0" smtClean="0">
                <a:latin typeface="Bookman Old Style" pitchFamily="18" charset="0"/>
              </a:rPr>
              <a:t> – al </a:t>
            </a:r>
            <a:r>
              <a:rPr lang="es-ES" sz="2700" dirty="0" smtClean="0">
                <a:latin typeface="Bookman Old Style" pitchFamily="18" charset="0"/>
              </a:rPr>
              <a:t>este, </a:t>
            </a:r>
            <a:endParaRPr lang="es-ES" sz="2700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es-ES" sz="2700" b="1" dirty="0" smtClean="0">
                <a:latin typeface="Bookman Old Style" pitchFamily="18" charset="0"/>
              </a:rPr>
              <a:t>Nétzaj</a:t>
            </a:r>
            <a:r>
              <a:rPr lang="es-ES" sz="2700" dirty="0" smtClean="0">
                <a:latin typeface="Bookman Old Style" pitchFamily="18" charset="0"/>
              </a:rPr>
              <a:t> – hacia </a:t>
            </a:r>
            <a:r>
              <a:rPr lang="es-ES" sz="2700" dirty="0" smtClean="0">
                <a:latin typeface="Bookman Old Style" pitchFamily="18" charset="0"/>
              </a:rPr>
              <a:t>arriba, </a:t>
            </a:r>
            <a:endParaRPr lang="es-ES" sz="2700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es-ES" sz="2700" b="1" dirty="0" smtClean="0">
                <a:latin typeface="Bookman Old Style" pitchFamily="18" charset="0"/>
              </a:rPr>
              <a:t>Hod</a:t>
            </a:r>
            <a:r>
              <a:rPr lang="es-ES" sz="2700" dirty="0" smtClean="0">
                <a:latin typeface="Bookman Old Style" pitchFamily="18" charset="0"/>
              </a:rPr>
              <a:t> </a:t>
            </a:r>
            <a:r>
              <a:rPr lang="es-ES" sz="2700" dirty="0" smtClean="0">
                <a:latin typeface="Bookman Old Style" pitchFamily="18" charset="0"/>
              </a:rPr>
              <a:t>- hacia abajo, y </a:t>
            </a:r>
            <a:endParaRPr lang="es-ES" sz="2700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es-ES" sz="2700" b="1" dirty="0" smtClean="0">
                <a:latin typeface="Bookman Old Style" pitchFamily="18" charset="0"/>
              </a:rPr>
              <a:t>Yesod</a:t>
            </a:r>
            <a:r>
              <a:rPr lang="es-ES" sz="2700" dirty="0" smtClean="0">
                <a:latin typeface="Bookman Old Style" pitchFamily="18" charset="0"/>
              </a:rPr>
              <a:t> </a:t>
            </a:r>
            <a:r>
              <a:rPr lang="es-ES" sz="2700" dirty="0" smtClean="0">
                <a:latin typeface="Bookman Old Style" pitchFamily="18" charset="0"/>
              </a:rPr>
              <a:t>- hacia el oeste.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Estudios de 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endParaRPr lang="es-ES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33463" y="38100"/>
            <a:ext cx="7077075" cy="678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ES" sz="3100" dirty="0" smtClean="0">
                <a:latin typeface="Bookman Old Style" pitchFamily="18" charset="0"/>
              </a:rPr>
              <a:t>Di-s formó todos los miembros y órganos del hombre correspondientes a las conductas celestiales. </a:t>
            </a:r>
            <a:endParaRPr lang="es-ES" sz="3100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es-ES" sz="3100" dirty="0" smtClean="0">
                <a:latin typeface="Bookman Old Style" pitchFamily="18" charset="0"/>
              </a:rPr>
              <a:t>Cada </a:t>
            </a:r>
            <a:r>
              <a:rPr lang="es-ES" sz="3100" dirty="0" smtClean="0">
                <a:latin typeface="Bookman Old Style" pitchFamily="18" charset="0"/>
              </a:rPr>
              <a:t>uno de los miembros del hombre insinúa una conducta divina. </a:t>
            </a:r>
            <a:endParaRPr lang="es-ES" sz="3100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es-ES" sz="3100" dirty="0" smtClean="0">
                <a:latin typeface="Bookman Old Style" pitchFamily="18" charset="0"/>
              </a:rPr>
              <a:t>Dado </a:t>
            </a:r>
            <a:r>
              <a:rPr lang="es-ES" sz="3100" dirty="0" smtClean="0">
                <a:latin typeface="Bookman Old Style" pitchFamily="18" charset="0"/>
              </a:rPr>
              <a:t>que hay diez sefirot generales, también, en el hombre, hay diez partes generales correspondientes: </a:t>
            </a:r>
            <a:endParaRPr lang="es-ES" sz="31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endParaRPr lang="es-ES" sz="31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9525" y="300038"/>
            <a:ext cx="6707348" cy="625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endParaRPr lang="es-ES" sz="31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9525" y="300038"/>
            <a:ext cx="6707348" cy="625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14450" y="300038"/>
            <a:ext cx="6515100" cy="625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ES" sz="3100" dirty="0" smtClean="0">
                <a:latin typeface="Bookman Old Style" pitchFamily="18" charset="0"/>
              </a:rPr>
              <a:t>La </a:t>
            </a:r>
            <a:r>
              <a:rPr lang="es-ES" sz="3100" dirty="0" smtClean="0">
                <a:latin typeface="Bookman Old Style" pitchFamily="18" charset="0"/>
              </a:rPr>
              <a:t>Cabeza - corresponde a las primeras tres sefirot, </a:t>
            </a:r>
            <a:endParaRPr lang="es-ES" sz="3100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es-ES" sz="3100" dirty="0" smtClean="0">
                <a:latin typeface="Bookman Old Style" pitchFamily="18" charset="0"/>
              </a:rPr>
              <a:t>El </a:t>
            </a:r>
            <a:r>
              <a:rPr lang="es-ES" sz="3100" dirty="0" smtClean="0">
                <a:latin typeface="Bookman Old Style" pitchFamily="18" charset="0"/>
              </a:rPr>
              <a:t>Cráneo y </a:t>
            </a:r>
            <a:r>
              <a:rPr lang="es-ES" sz="3100" dirty="0" smtClean="0">
                <a:latin typeface="Bookman Old Style" pitchFamily="18" charset="0"/>
              </a:rPr>
              <a:t>la Membrana </a:t>
            </a:r>
            <a:r>
              <a:rPr lang="es-ES" sz="3100" dirty="0" smtClean="0">
                <a:latin typeface="Bookman Old Style" pitchFamily="18" charset="0"/>
              </a:rPr>
              <a:t>- a </a:t>
            </a:r>
            <a:r>
              <a:rPr lang="es-ES" sz="3100" b="1" dirty="0" smtClean="0">
                <a:latin typeface="Bookman Old Style" pitchFamily="18" charset="0"/>
              </a:rPr>
              <a:t>Kéter</a:t>
            </a:r>
            <a:r>
              <a:rPr lang="es-ES" sz="3100" dirty="0" smtClean="0">
                <a:latin typeface="Bookman Old Style" pitchFamily="18" charset="0"/>
              </a:rPr>
              <a:t>, </a:t>
            </a:r>
          </a:p>
          <a:p>
            <a:pPr>
              <a:buNone/>
            </a:pPr>
            <a:r>
              <a:rPr lang="es-ES" sz="3100" dirty="0" smtClean="0">
                <a:latin typeface="Bookman Old Style" pitchFamily="18" charset="0"/>
              </a:rPr>
              <a:t>El </a:t>
            </a:r>
            <a:r>
              <a:rPr lang="es-ES" sz="3100" dirty="0" smtClean="0">
                <a:latin typeface="Bookman Old Style" pitchFamily="18" charset="0"/>
              </a:rPr>
              <a:t>Hemisferio Derecho del Cerebro - a </a:t>
            </a:r>
            <a:r>
              <a:rPr lang="es-ES" sz="3100" b="1" dirty="0" smtClean="0">
                <a:latin typeface="Bookman Old Style" pitchFamily="18" charset="0"/>
              </a:rPr>
              <a:t>Jojmá</a:t>
            </a:r>
            <a:r>
              <a:rPr lang="es-ES" sz="3100" dirty="0" smtClean="0">
                <a:latin typeface="Bookman Old Style" pitchFamily="18" charset="0"/>
              </a:rPr>
              <a:t>, </a:t>
            </a:r>
            <a:endParaRPr lang="es-ES" sz="3100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es-ES" sz="3100" dirty="0" smtClean="0">
                <a:latin typeface="Bookman Old Style" pitchFamily="18" charset="0"/>
              </a:rPr>
              <a:t>El Hemisferio Izquierdo </a:t>
            </a:r>
            <a:r>
              <a:rPr lang="es-ES" sz="3100" dirty="0" smtClean="0">
                <a:latin typeface="Bookman Old Style" pitchFamily="18" charset="0"/>
              </a:rPr>
              <a:t>del cerebro - a </a:t>
            </a:r>
            <a:r>
              <a:rPr lang="es-ES" sz="3100" b="1" dirty="0" smtClean="0">
                <a:latin typeface="Bookman Old Style" pitchFamily="18" charset="0"/>
              </a:rPr>
              <a:t>Biná</a:t>
            </a:r>
            <a:r>
              <a:rPr lang="es-ES" sz="3100" dirty="0" smtClean="0">
                <a:latin typeface="Bookman Old Style" pitchFamily="18" charset="0"/>
              </a:rPr>
              <a:t>, (el cerebelo - a </a:t>
            </a:r>
            <a:r>
              <a:rPr lang="es-ES" sz="3100" b="1" dirty="0" smtClean="0">
                <a:latin typeface="Bookman Old Style" pitchFamily="18" charset="0"/>
              </a:rPr>
              <a:t>Daat</a:t>
            </a:r>
            <a:r>
              <a:rPr lang="es-ES" sz="3100" dirty="0" smtClean="0">
                <a:latin typeface="Bookman Old Style" pitchFamily="18" charset="0"/>
              </a:rPr>
              <a:t>) </a:t>
            </a:r>
            <a:endParaRPr lang="es-ES" sz="3100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es-ES" sz="3100" dirty="0" smtClean="0">
                <a:latin typeface="Bookman Old Style" pitchFamily="18" charset="0"/>
              </a:rPr>
              <a:t>El </a:t>
            </a:r>
            <a:r>
              <a:rPr lang="es-ES" sz="3100" dirty="0" smtClean="0">
                <a:latin typeface="Bookman Old Style" pitchFamily="18" charset="0"/>
              </a:rPr>
              <a:t>brazo y la mano derechos - a </a:t>
            </a:r>
            <a:r>
              <a:rPr lang="es-ES" sz="3100" b="1" dirty="0" smtClean="0">
                <a:latin typeface="Bookman Old Style" pitchFamily="18" charset="0"/>
              </a:rPr>
              <a:t>Jésed</a:t>
            </a:r>
            <a:r>
              <a:rPr lang="es-ES" sz="3100" dirty="0" smtClean="0">
                <a:latin typeface="Bookman Old Style" pitchFamily="18" charset="0"/>
              </a:rPr>
              <a:t>,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endParaRPr lang="es-ES" sz="31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9525" y="300038"/>
            <a:ext cx="6707348" cy="625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ES" sz="3000" dirty="0" smtClean="0">
                <a:latin typeface="Bookman Old Style" pitchFamily="18" charset="0"/>
              </a:rPr>
              <a:t>El </a:t>
            </a:r>
            <a:r>
              <a:rPr lang="es-ES" sz="3000" dirty="0" smtClean="0">
                <a:latin typeface="Bookman Old Style" pitchFamily="18" charset="0"/>
              </a:rPr>
              <a:t>brazo y la mano izquierdos - a </a:t>
            </a:r>
            <a:r>
              <a:rPr lang="es-ES" sz="3000" dirty="0" smtClean="0">
                <a:latin typeface="Bookman Old Style" pitchFamily="18" charset="0"/>
              </a:rPr>
              <a:t>Gevurá, </a:t>
            </a:r>
          </a:p>
          <a:p>
            <a:pPr>
              <a:buNone/>
            </a:pPr>
            <a:r>
              <a:rPr lang="es-ES" sz="3000" dirty="0" smtClean="0">
                <a:latin typeface="Bookman Old Style" pitchFamily="18" charset="0"/>
              </a:rPr>
              <a:t>El </a:t>
            </a:r>
            <a:r>
              <a:rPr lang="es-ES" sz="3000" dirty="0" smtClean="0">
                <a:latin typeface="Bookman Old Style" pitchFamily="18" charset="0"/>
              </a:rPr>
              <a:t>torso - a </a:t>
            </a:r>
            <a:r>
              <a:rPr lang="es-ES" sz="3000" dirty="0" smtClean="0">
                <a:latin typeface="Bookman Old Style" pitchFamily="18" charset="0"/>
              </a:rPr>
              <a:t>Tiféret, </a:t>
            </a:r>
          </a:p>
          <a:p>
            <a:pPr>
              <a:buNone/>
            </a:pPr>
            <a:r>
              <a:rPr lang="es-ES" sz="3000" dirty="0" smtClean="0">
                <a:latin typeface="Bookman Old Style" pitchFamily="18" charset="0"/>
              </a:rPr>
              <a:t>L</a:t>
            </a:r>
            <a:r>
              <a:rPr lang="es-ES" sz="3000" dirty="0" smtClean="0">
                <a:latin typeface="Bookman Old Style" pitchFamily="18" charset="0"/>
              </a:rPr>
              <a:t>a </a:t>
            </a:r>
            <a:r>
              <a:rPr lang="es-ES" sz="3000" dirty="0" smtClean="0">
                <a:latin typeface="Bookman Old Style" pitchFamily="18" charset="0"/>
              </a:rPr>
              <a:t>pierna y el pie derechos, a </a:t>
            </a:r>
            <a:r>
              <a:rPr lang="es-ES" sz="3000" dirty="0" smtClean="0">
                <a:latin typeface="Bookman Old Style" pitchFamily="18" charset="0"/>
              </a:rPr>
              <a:t>Nétzaj, </a:t>
            </a:r>
          </a:p>
          <a:p>
            <a:pPr>
              <a:buNone/>
            </a:pPr>
            <a:r>
              <a:rPr lang="es-ES" sz="3000" dirty="0" smtClean="0">
                <a:latin typeface="Bookman Old Style" pitchFamily="18" charset="0"/>
              </a:rPr>
              <a:t>L</a:t>
            </a:r>
            <a:r>
              <a:rPr lang="es-ES" sz="3000" dirty="0" smtClean="0">
                <a:latin typeface="Bookman Old Style" pitchFamily="18" charset="0"/>
              </a:rPr>
              <a:t>a Pierna y el Pie Izquierdos, </a:t>
            </a:r>
            <a:r>
              <a:rPr lang="es-ES" sz="3000" dirty="0" smtClean="0">
                <a:latin typeface="Bookman Old Style" pitchFamily="18" charset="0"/>
              </a:rPr>
              <a:t>a Hod, </a:t>
            </a:r>
            <a:endParaRPr lang="es-ES" sz="3000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es-ES" sz="3000" dirty="0" smtClean="0">
                <a:latin typeface="Bookman Old Style" pitchFamily="18" charset="0"/>
              </a:rPr>
              <a:t>El </a:t>
            </a:r>
            <a:r>
              <a:rPr lang="es-ES" sz="3000" dirty="0" smtClean="0">
                <a:latin typeface="Bookman Old Style" pitchFamily="18" charset="0"/>
              </a:rPr>
              <a:t>Órgano Masculino (que lleva el signo del Pacto Sagrado - Brit </a:t>
            </a:r>
            <a:r>
              <a:rPr lang="es-ES" sz="3000" dirty="0" smtClean="0">
                <a:latin typeface="Bookman Old Style" pitchFamily="18" charset="0"/>
              </a:rPr>
              <a:t>Kódesh) </a:t>
            </a:r>
            <a:r>
              <a:rPr lang="es-ES" sz="3000" dirty="0" smtClean="0">
                <a:latin typeface="Bookman Old Style" pitchFamily="18" charset="0"/>
              </a:rPr>
              <a:t>- A Yesod y </a:t>
            </a:r>
            <a:endParaRPr lang="es-ES" sz="3000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es-ES" sz="3000" dirty="0" smtClean="0">
                <a:latin typeface="Bookman Old Style" pitchFamily="18" charset="0"/>
              </a:rPr>
              <a:t>el </a:t>
            </a:r>
            <a:r>
              <a:rPr lang="es-ES" sz="3000" dirty="0" smtClean="0">
                <a:latin typeface="Bookman Old Style" pitchFamily="18" charset="0"/>
              </a:rPr>
              <a:t>Glande (Ateret Habrit) - a Maljut.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ES" dirty="0" smtClean="0">
                <a:latin typeface="Bookman Old Style" pitchFamily="18" charset="0"/>
              </a:rPr>
              <a:t>La Cabalá a veces se refiere a las sefirot por los nombres de sus miembros correspondientes en el hombre. </a:t>
            </a:r>
            <a:r>
              <a:rPr lang="es-ES" dirty="0" smtClean="0">
                <a:latin typeface="Bookman Old Style" pitchFamily="18" charset="0"/>
              </a:rPr>
              <a:t>Por </a:t>
            </a:r>
            <a:r>
              <a:rPr lang="es-ES" dirty="0" smtClean="0">
                <a:latin typeface="Bookman Old Style" pitchFamily="18" charset="0"/>
              </a:rPr>
              <a:t>ejemplo, </a:t>
            </a:r>
            <a:endParaRPr lang="es-ES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es-ES" dirty="0" smtClean="0">
                <a:latin typeface="Bookman Old Style" pitchFamily="18" charset="0"/>
              </a:rPr>
              <a:t>Kéter </a:t>
            </a:r>
            <a:r>
              <a:rPr lang="es-ES" dirty="0" smtClean="0">
                <a:latin typeface="Bookman Old Style" pitchFamily="18" charset="0"/>
              </a:rPr>
              <a:t>se llama Gulgalta - Cráneo; </a:t>
            </a:r>
            <a:endParaRPr lang="es-ES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es-ES" dirty="0" smtClean="0">
                <a:latin typeface="Bookman Old Style" pitchFamily="18" charset="0"/>
              </a:rPr>
              <a:t>Jojma </a:t>
            </a:r>
            <a:r>
              <a:rPr lang="es-ES" dirty="0" smtClean="0">
                <a:latin typeface="Bookman Old Style" pitchFamily="18" charset="0"/>
              </a:rPr>
              <a:t>y </a:t>
            </a:r>
            <a:r>
              <a:rPr lang="es-ES" dirty="0" smtClean="0">
                <a:latin typeface="Bookman Old Style" pitchFamily="18" charset="0"/>
              </a:rPr>
              <a:t>Bináh </a:t>
            </a:r>
            <a:r>
              <a:rPr lang="es-ES" dirty="0" smtClean="0">
                <a:latin typeface="Bookman Old Style" pitchFamily="18" charset="0"/>
              </a:rPr>
              <a:t>se llaman Mojin, los Cerebros; </a:t>
            </a:r>
            <a:endParaRPr lang="es-ES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es-ES" dirty="0" smtClean="0">
                <a:latin typeface="Bookman Old Style" pitchFamily="18" charset="0"/>
              </a:rPr>
              <a:t>Jésed </a:t>
            </a:r>
            <a:r>
              <a:rPr lang="es-ES" dirty="0" smtClean="0">
                <a:latin typeface="Bookman Old Style" pitchFamily="18" charset="0"/>
              </a:rPr>
              <a:t>se llama El brazo derecho, etc. 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ES" sz="3000" dirty="0" smtClean="0">
                <a:latin typeface="Bookman Old Style" pitchFamily="18" charset="0"/>
              </a:rPr>
              <a:t>Obviamente</a:t>
            </a:r>
            <a:r>
              <a:rPr lang="es-ES" sz="3000" dirty="0" smtClean="0">
                <a:latin typeface="Bookman Old Style" pitchFamily="18" charset="0"/>
              </a:rPr>
              <a:t>, estos nombres son alegóricos. </a:t>
            </a:r>
            <a:endParaRPr lang="es-ES" sz="3000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es-ES" sz="3000" dirty="0" smtClean="0">
                <a:latin typeface="Bookman Old Style" pitchFamily="18" charset="0"/>
              </a:rPr>
              <a:t>No </a:t>
            </a:r>
            <a:r>
              <a:rPr lang="es-ES" sz="3000" dirty="0" smtClean="0">
                <a:latin typeface="Bookman Old Style" pitchFamily="18" charset="0"/>
              </a:rPr>
              <a:t>debería, Di-s no lo permita, entrar en la mente de que existe una imagen o forma, porque esto ciertamente sería un error absoluto, constituyendo una negación completa de la Torá.</a:t>
            </a:r>
            <a:endParaRPr lang="es-ES" sz="3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1">
              <a:buNone/>
            </a:pPr>
            <a:endParaRPr lang="en-US" sz="32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20520" y="57151"/>
            <a:ext cx="6354907" cy="6096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Shape 492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3" name="Shape 4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1988" y="1447800"/>
            <a:ext cx="7796212" cy="4757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Shape 49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67038" y="457200"/>
            <a:ext cx="3209925" cy="11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Shape 495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CO" sz="20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Fuentes: Torah, Talmud, </a:t>
            </a:r>
            <a:r>
              <a:rPr lang="es-CO" sz="20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Sefaria, Jewish </a:t>
            </a:r>
            <a:r>
              <a:rPr lang="es-CO" sz="20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Concepts, Wikipedia, Kabbalah Online, Zohar, Rambán, Rashí, Maimonides, Bereshit con Rashí, Rabí Shimsom Rafael Hirsch, El Jumash, </a:t>
            </a:r>
            <a:r>
              <a:rPr lang="es-CO" sz="2000" b="0" i="0" u="none" strike="noStrike" cap="none" dirty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Dr. Yael Ziegler.</a:t>
            </a:r>
            <a:endParaRPr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700" dirty="0" smtClean="0">
                <a:solidFill>
                  <a:schemeClr val="bg1"/>
                </a:solidFill>
                <a:latin typeface="Bookman Old Style" pitchFamily="18" charset="0"/>
                <a:ea typeface="Adobe Myungjo Std M" panose="02020600000000000000" pitchFamily="18" charset="-128"/>
                <a:hlinkClick r:id="rId5"/>
              </a:rPr>
              <a:t>https://www.chabad.org/kabbalah/article_cdo/aid/719328/jewish/He-Who-Steals.htm</a:t>
            </a:r>
            <a:endParaRPr lang="es-CO" sz="700" dirty="0" smtClean="0">
              <a:solidFill>
                <a:schemeClr val="bg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700" dirty="0" smtClean="0">
                <a:solidFill>
                  <a:schemeClr val="bg1"/>
                </a:solidFill>
                <a:latin typeface="Bookman Old Style" pitchFamily="18" charset="0"/>
                <a:ea typeface="Adobe Myungjo Std M" panose="02020600000000000000" pitchFamily="18" charset="-128"/>
                <a:hlinkClick r:id="rId6"/>
              </a:rPr>
              <a:t>https://www.chabad.org/kabbalah/article_cdo/aid/380377/jewish/The-Heart-and-Its-Energy.htm</a:t>
            </a:r>
            <a:endParaRPr lang="es-CO" sz="700" dirty="0" smtClean="0">
              <a:solidFill>
                <a:schemeClr val="bg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700" dirty="0" smtClean="0">
                <a:solidFill>
                  <a:schemeClr val="bg1"/>
                </a:solidFill>
                <a:latin typeface="Bookman Old Style" pitchFamily="18" charset="0"/>
                <a:ea typeface="Adobe Myungjo Std M" panose="02020600000000000000" pitchFamily="18" charset="-128"/>
                <a:hlinkClick r:id="rId7"/>
              </a:rPr>
              <a:t>https</a:t>
            </a:r>
            <a:r>
              <a:rPr lang="es-CO" sz="700" dirty="0">
                <a:solidFill>
                  <a:schemeClr val="bg1"/>
                </a:solidFill>
                <a:latin typeface="Bookman Old Style" pitchFamily="18" charset="0"/>
                <a:ea typeface="Adobe Myungjo Std M" panose="02020600000000000000" pitchFamily="18" charset="-128"/>
                <a:hlinkClick r:id="rId7"/>
              </a:rPr>
              <a:t>://</a:t>
            </a:r>
            <a:r>
              <a:rPr lang="es-CO" sz="700" dirty="0" smtClean="0">
                <a:solidFill>
                  <a:schemeClr val="bg1"/>
                </a:solidFill>
                <a:latin typeface="Bookman Old Style" pitchFamily="18" charset="0"/>
                <a:ea typeface="Adobe Myungjo Std M" panose="02020600000000000000" pitchFamily="18" charset="-128"/>
                <a:hlinkClick r:id="rId7"/>
              </a:rPr>
              <a:t>www.rabbidavidcooper.com/cooper-print-index/2010/11/8/2358-five-dimensions-of-the-soul.html</a:t>
            </a:r>
            <a:endParaRPr lang="es-CO" sz="700" dirty="0" smtClean="0">
              <a:solidFill>
                <a:schemeClr val="bg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MX" sz="700" u="sng" dirty="0" smtClean="0">
                <a:solidFill>
                  <a:schemeClr val="bg1"/>
                </a:solidFill>
                <a:hlinkClick r:id="rId8"/>
              </a:rPr>
              <a:t>https://www.sefaria.org/The_Beginning_of_Wisdom%2C_Introduction.2?lang=bi&amp;with=all&amp;lang2=en</a:t>
            </a:r>
            <a:endParaRPr lang="en-US" sz="700" dirty="0" smtClean="0">
              <a:solidFill>
                <a:schemeClr val="bg1"/>
              </a:solidFill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endParaRPr lang="es-CO" sz="1000" dirty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24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Derechos Reservados Shalom Haverim Org</a:t>
            </a:r>
            <a:endParaRPr sz="2400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2800" b="0" i="0" u="sng" strike="noStrike" cap="none" dirty="0">
                <a:solidFill>
                  <a:schemeClr val="hlink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  <a:hlinkClick r:id="rId9"/>
              </a:rPr>
              <a:t>http://www.shalomhaverim.org</a:t>
            </a:r>
            <a:endParaRPr sz="2800" b="0" i="0" u="none" strike="noStrike" cap="none" dirty="0">
              <a:solidFill>
                <a:srgbClr val="898989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28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Director: -</a:t>
            </a:r>
            <a:endParaRPr sz="2800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28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ELIYAHU BAYONA BEN </a:t>
            </a:r>
            <a:r>
              <a:rPr lang="es-CO" sz="2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YOSEF</a:t>
            </a:r>
            <a:endParaRPr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</a:pP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18 Tishrei, 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5781  –  </a:t>
            </a: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Octubre 6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, 2020 Monsey New York</a:t>
            </a:r>
            <a:endParaRPr sz="1800" b="0" i="0" u="none" strike="noStrike" cap="none" dirty="0">
              <a:solidFill>
                <a:srgbClr val="898989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91341</TotalTime>
  <Words>1478</Words>
  <Application>Microsoft Office PowerPoint</Application>
  <PresentationFormat>Presentación en pantalla (4:3)</PresentationFormat>
  <Paragraphs>130</Paragraphs>
  <Slides>38</Slides>
  <Notes>38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38</vt:i4>
      </vt:variant>
    </vt:vector>
  </HeadingPairs>
  <TitlesOfParts>
    <vt:vector size="39" baseType="lpstr">
      <vt:lpstr>Office Theme</vt:lpstr>
      <vt:lpstr> 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Elias</dc:creator>
  <cp:lastModifiedBy>Windows User</cp:lastModifiedBy>
  <cp:revision>556</cp:revision>
  <dcterms:modified xsi:type="dcterms:W3CDTF">2020-10-13T21:48:31Z</dcterms:modified>
</cp:coreProperties>
</file>