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543" r:id="rId3"/>
    <p:sldId id="507" r:id="rId4"/>
    <p:sldId id="528" r:id="rId5"/>
    <p:sldId id="529" r:id="rId6"/>
    <p:sldId id="571" r:id="rId7"/>
    <p:sldId id="580" r:id="rId8"/>
    <p:sldId id="590" r:id="rId9"/>
    <p:sldId id="599" r:id="rId10"/>
    <p:sldId id="591" r:id="rId11"/>
    <p:sldId id="601" r:id="rId12"/>
    <p:sldId id="592" r:id="rId13"/>
    <p:sldId id="593" r:id="rId14"/>
    <p:sldId id="624" r:id="rId15"/>
    <p:sldId id="594" r:id="rId16"/>
    <p:sldId id="602" r:id="rId17"/>
    <p:sldId id="603" r:id="rId18"/>
    <p:sldId id="604" r:id="rId19"/>
    <p:sldId id="605" r:id="rId20"/>
    <p:sldId id="606" r:id="rId21"/>
    <p:sldId id="625" r:id="rId22"/>
    <p:sldId id="607" r:id="rId23"/>
    <p:sldId id="609" r:id="rId24"/>
    <p:sldId id="608" r:id="rId25"/>
    <p:sldId id="626" r:id="rId26"/>
    <p:sldId id="610" r:id="rId27"/>
    <p:sldId id="611" r:id="rId28"/>
    <p:sldId id="612" r:id="rId29"/>
    <p:sldId id="613" r:id="rId30"/>
    <p:sldId id="614" r:id="rId31"/>
    <p:sldId id="615" r:id="rId32"/>
    <p:sldId id="627" r:id="rId33"/>
    <p:sldId id="616" r:id="rId34"/>
    <p:sldId id="617" r:id="rId35"/>
    <p:sldId id="618" r:id="rId36"/>
    <p:sldId id="619" r:id="rId37"/>
    <p:sldId id="620" r:id="rId38"/>
    <p:sldId id="621" r:id="rId39"/>
    <p:sldId id="622" r:id="rId40"/>
    <p:sldId id="623" r:id="rId41"/>
    <p:sldId id="585" r:id="rId42"/>
    <p:sldId id="306" r:id="rId4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5" autoAdjust="0"/>
    <p:restoredTop sz="94660"/>
  </p:normalViewPr>
  <p:slideViewPr>
    <p:cSldViewPr snapToGrid="0">
      <p:cViewPr>
        <p:scale>
          <a:sx n="69" d="100"/>
          <a:sy n="69" d="100"/>
        </p:scale>
        <p:origin x="-1668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‹Nº›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" name="Shape 4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/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196" y="1600200"/>
            <a:ext cx="4038603" cy="452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2"/>
            <a:ext cx="4040184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3" y="2174872"/>
            <a:ext cx="404177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47" y="273048"/>
            <a:ext cx="5111752" cy="585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pic" idx="2"/>
          </p:nvPr>
        </p:nvSpPr>
        <p:spPr>
          <a:xfrm>
            <a:off x="1792288" y="61277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5"/>
            <a:ext cx="5486400" cy="80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5" y="2171704"/>
            <a:ext cx="585152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4" y="190506"/>
            <a:ext cx="5851529" cy="601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faria.org/The_Beginning_of_Wisdom,_Introduction.2?lang=bi&amp;with=all&amp;lang2=en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rabbidavidcooper.com/cooper-print-index/2010/11/8/2358-five-dimensions-of-the-soul.html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habad.org/kabbalah/article_cdo/aid/380377/jewish/The-Heart-and-Its-Energy.htm" TargetMode="External"/><Relationship Id="rId5" Type="http://schemas.openxmlformats.org/officeDocument/2006/relationships/hyperlink" Target="https://www.chabad.org/kabbalah/article_cdo/aid/719328/jewish/He-Who-Steals.htm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://www.shalomhaverim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CO" smtClean="0">
                <a:sym typeface="Calibri"/>
              </a:rPr>
              <a:t> </a:t>
            </a:r>
            <a:endParaRPr lang="es-CO" dirty="0"/>
          </a:p>
        </p:txBody>
      </p:sp>
      <p:sp>
        <p:nvSpPr>
          <p:cNvPr id="10" name="9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" y="143637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85800" y="2339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/>
            <a:r>
              <a:rPr lang="es-CO" sz="3200" dirty="0" smtClean="0">
                <a:latin typeface="Bookman Old Style" pitchFamily="18" charset="0"/>
              </a:rPr>
              <a:t>Estudios de Kabalá de Toráh 5</a:t>
            </a:r>
            <a:r>
              <a:rPr lang="es-CO" sz="2800" b="1" dirty="0" smtClean="0">
                <a:latin typeface="Bookman Old Style" pitchFamily="18" charset="0"/>
              </a:rPr>
              <a:t> </a:t>
            </a:r>
          </a:p>
          <a:p>
            <a:pPr marL="342900" lvl="0" indent="-342900" algn="ctr"/>
            <a:r>
              <a:rPr lang="es-CO" sz="2800" b="1" dirty="0" smtClean="0">
                <a:latin typeface="Bookman Old Style" pitchFamily="18" charset="0"/>
              </a:rPr>
              <a:t>Los 613 Miembros 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1371600" y="41755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Por: Eliyahu BaYona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Director Shalom Haverim Org</a:t>
            </a:r>
            <a:endParaRPr sz="1100" dirty="0">
              <a:latin typeface="Bookman Old Style" pitchFamily="18" charset="0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24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Calibri"/>
                <a:cs typeface="Calibri"/>
                <a:sym typeface="Calibri"/>
              </a:rPr>
              <a:t>New York</a:t>
            </a:r>
            <a:endParaRPr sz="2400" b="0" i="0" u="none" strike="noStrike" cap="none" dirty="0">
              <a:solidFill>
                <a:srgbClr val="000000"/>
              </a:solidFill>
              <a:latin typeface="Bookman Old Style" pitchFamily="18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10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11" y="1000868"/>
            <a:ext cx="3769179" cy="1493254"/>
          </a:xfrm>
          <a:prstGeom prst="rect">
            <a:avLst/>
          </a:prstGeom>
        </p:spPr>
      </p:pic>
      <p:pic>
        <p:nvPicPr>
          <p:cNvPr id="12" name="11 Imagen" descr="Copy of SHALOM-HAVERIM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88" y="6070582"/>
            <a:ext cx="1134836" cy="449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None/>
            </a:pPr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454" y="193967"/>
            <a:ext cx="7245927" cy="615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s-E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Fuente: </a:t>
            </a:r>
            <a:r>
              <a:rPr lang="es-E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Klalei</a:t>
            </a:r>
            <a:r>
              <a:rPr lang="es-E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Hathalat</a:t>
            </a:r>
            <a:r>
              <a:rPr lang="es-E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 </a:t>
            </a:r>
            <a:r>
              <a:rPr lang="es-ES" sz="2000" dirty="0" err="1" smtClean="0">
                <a:latin typeface="Bookman Old Style" pitchFamily="18" charset="0"/>
                <a:ea typeface="Adobe Myungjo Std M" panose="02020600000000000000" pitchFamily="18" charset="-128"/>
              </a:rPr>
              <a:t>HaJocmah</a:t>
            </a:r>
            <a:r>
              <a:rPr lang="es-ES" sz="2000" dirty="0" smtClean="0">
                <a:latin typeface="Bookman Old Style" pitchFamily="18" charset="0"/>
                <a:ea typeface="Adobe Myungjo Std M" panose="02020600000000000000" pitchFamily="18" charset="-128"/>
              </a:rPr>
              <a:t>, Jerusalén</a:t>
            </a: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Qué es Kabalá?</a:t>
            </a: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La Kabalá -  </a:t>
            </a:r>
            <a:r>
              <a:rPr lang="he-IL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קַבָּלָה</a:t>
            </a:r>
            <a:r>
              <a:rPr lang="en-U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 - </a:t>
            </a:r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literalmente "recepción, tradición" o también, "correspondencia” es un método, disciplina y escuela del misticismo judío. </a:t>
            </a:r>
          </a:p>
          <a:p>
            <a:pPr marL="342900" indent="-342900"/>
            <a:r>
              <a:rPr lang="es-ES" sz="3000" dirty="0" smtClean="0">
                <a:latin typeface="Bookman Old Style" pitchFamily="18" charset="0"/>
                <a:ea typeface="Adobe Myungjo Std M" panose="02020600000000000000" pitchFamily="18" charset="-128"/>
              </a:rPr>
              <a:t>Actualmente muchos lo asocian al pensamiento esotérico o tradición occidental de los misterios.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MX" dirty="0" smtClean="0">
                <a:latin typeface="Bookman Old Style" pitchFamily="18" charset="0"/>
              </a:rPr>
              <a:t>3. Hay diez Sefirot por las cuales Di-s, Bendito Sea, crea y dirige los mundos. Son:</a:t>
            </a:r>
            <a:endParaRPr lang="en-US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1. Kéter - Corona,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2. Jojmá - Sabiduría,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3. Bináh - Comprensión,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4. Jésed - Bondad,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5. Gevurá - Poder,</a:t>
            </a:r>
            <a:endParaRPr lang="en-US" sz="32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/>
            <a:r>
              <a:rPr lang="es-MX" sz="3200" dirty="0" smtClean="0">
                <a:latin typeface="Bookman Old Style" pitchFamily="18" charset="0"/>
              </a:rPr>
              <a:t>6. Tiféret - Belleza,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7. Nétzaj - Victoria,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8. Hod - Majestad,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9. Yesod - Fundación,</a:t>
            </a:r>
            <a:endParaRPr lang="en-US" sz="3200" dirty="0" smtClean="0">
              <a:latin typeface="Bookman Old Style" pitchFamily="18" charset="0"/>
            </a:endParaRPr>
          </a:p>
          <a:p>
            <a:pPr lvl="1"/>
            <a:r>
              <a:rPr lang="es-MX" sz="3200" dirty="0" smtClean="0">
                <a:latin typeface="Bookman Old Style" pitchFamily="18" charset="0"/>
              </a:rPr>
              <a:t>10. Maljut - Reino.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Estudios de 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endParaRPr lang="es-ES" dirty="0" smtClean="0">
              <a:latin typeface="Bookman Old Style" pitchFamily="18" charset="0"/>
              <a:ea typeface="Adobe Myungjo Std M" panose="02020600000000000000" pitchFamily="18" charset="-128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6050" y="332520"/>
            <a:ext cx="6733309" cy="575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2500" dirty="0" smtClean="0">
                <a:latin typeface="Bookman Old Style" pitchFamily="18" charset="0"/>
              </a:rPr>
              <a:t>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he-IL" sz="2500" dirty="0" smtClean="0">
                <a:latin typeface="Bookman Old Style" pitchFamily="18" charset="0"/>
              </a:rPr>
              <a:t>ר 'אליהו בן שלמה זלמן </a:t>
            </a:r>
            <a:r>
              <a:rPr lang="es-ES" sz="2500" dirty="0" smtClean="0">
                <a:latin typeface="Bookman Old Style" pitchFamily="18" charset="0"/>
              </a:rPr>
              <a:t>conocido como Vilna 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, o por su acrónimo hebreo </a:t>
            </a:r>
            <a:r>
              <a:rPr lang="es-ES" sz="2500" dirty="0" err="1" smtClean="0">
                <a:latin typeface="Bookman Old Style" pitchFamily="18" charset="0"/>
              </a:rPr>
              <a:t>HaGra</a:t>
            </a:r>
            <a:r>
              <a:rPr lang="es-ES" sz="2500" dirty="0" smtClean="0">
                <a:latin typeface="Bookman Old Style" pitchFamily="18" charset="0"/>
              </a:rPr>
              <a:t> ("</a:t>
            </a:r>
            <a:r>
              <a:rPr lang="es-ES" sz="2500" dirty="0" err="1" smtClean="0">
                <a:latin typeface="Bookman Old Style" pitchFamily="18" charset="0"/>
              </a:rPr>
              <a:t>HaGaon</a:t>
            </a:r>
            <a:r>
              <a:rPr lang="es-ES" sz="2500" dirty="0" smtClean="0">
                <a:latin typeface="Bookman Old Style" pitchFamily="18" charset="0"/>
              </a:rPr>
              <a:t> Rabbenu Eliyahu": "El sabio, nuestro maestro, Elijah") o Elijah Ben </a:t>
            </a:r>
            <a:r>
              <a:rPr lang="es-ES" sz="2500" dirty="0" err="1" smtClean="0">
                <a:latin typeface="Bookman Old Style" pitchFamily="18" charset="0"/>
              </a:rPr>
              <a:t>Solomon</a:t>
            </a:r>
            <a:r>
              <a:rPr lang="es-ES" sz="2500" dirty="0" smtClean="0">
                <a:latin typeface="Bookman Old Style" pitchFamily="18" charset="0"/>
              </a:rPr>
              <a:t> </a:t>
            </a:r>
            <a:r>
              <a:rPr lang="es-ES" sz="2500" dirty="0" err="1" smtClean="0">
                <a:latin typeface="Bookman Old Style" pitchFamily="18" charset="0"/>
              </a:rPr>
              <a:t>Zalman</a:t>
            </a:r>
            <a:r>
              <a:rPr lang="es-ES" sz="2500" dirty="0" smtClean="0">
                <a:latin typeface="Bookman Old Style" pitchFamily="18" charset="0"/>
              </a:rPr>
              <a:t> (</a:t>
            </a:r>
            <a:r>
              <a:rPr lang="es-ES" sz="2500" dirty="0" err="1" smtClean="0">
                <a:latin typeface="Bookman Old Style" pitchFamily="18" charset="0"/>
              </a:rPr>
              <a:t>Sialiec</a:t>
            </a:r>
            <a:r>
              <a:rPr lang="es-ES" sz="2500" dirty="0" smtClean="0">
                <a:latin typeface="Bookman Old Style" pitchFamily="18" charset="0"/>
              </a:rPr>
              <a:t>, abril 23, 1720 -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 9 de octubre de 1797), fue un talmudista, </a:t>
            </a:r>
            <a:r>
              <a:rPr lang="es-ES" sz="2500" dirty="0" err="1" smtClean="0">
                <a:latin typeface="Bookman Old Style" pitchFamily="18" charset="0"/>
              </a:rPr>
              <a:t>halajista</a:t>
            </a:r>
            <a:r>
              <a:rPr lang="es-ES" sz="2500" dirty="0" smtClean="0">
                <a:latin typeface="Bookman Old Style" pitchFamily="18" charset="0"/>
              </a:rPr>
              <a:t>, </a:t>
            </a:r>
            <a:r>
              <a:rPr lang="es-ES" sz="2500" dirty="0" err="1" smtClean="0">
                <a:latin typeface="Bookman Old Style" pitchFamily="18" charset="0"/>
              </a:rPr>
              <a:t>kabbalista</a:t>
            </a:r>
            <a:r>
              <a:rPr lang="es-ES" sz="2500" dirty="0" smtClean="0">
                <a:latin typeface="Bookman Old Style" pitchFamily="18" charset="0"/>
              </a:rPr>
              <a:t> y el líder más importante de los judíos </a:t>
            </a:r>
            <a:r>
              <a:rPr lang="es-ES" sz="2500" dirty="0" err="1" smtClean="0">
                <a:latin typeface="Bookman Old Style" pitchFamily="18" charset="0"/>
              </a:rPr>
              <a:t>misnagdic</a:t>
            </a:r>
            <a:r>
              <a:rPr lang="es-ES" sz="2500" dirty="0" smtClean="0">
                <a:latin typeface="Bookman Old Style" pitchFamily="18" charset="0"/>
              </a:rPr>
              <a:t> (no jasídicos) de los últimos siglos. Se le conoce comúnmente en hebreo como ha-</a:t>
            </a:r>
            <a:r>
              <a:rPr lang="es-ES" sz="2500" dirty="0" err="1" smtClean="0">
                <a:latin typeface="Bookman Old Style" pitchFamily="18" charset="0"/>
              </a:rPr>
              <a:t>Gaon</a:t>
            </a:r>
            <a:r>
              <a:rPr lang="es-ES" sz="2500" dirty="0" smtClean="0">
                <a:latin typeface="Bookman Old Style" pitchFamily="18" charset="0"/>
              </a:rPr>
              <a:t> he-</a:t>
            </a:r>
            <a:r>
              <a:rPr lang="es-ES" sz="2500" dirty="0" err="1" smtClean="0">
                <a:latin typeface="Bookman Old Style" pitchFamily="18" charset="0"/>
              </a:rPr>
              <a:t>Chasid</a:t>
            </a:r>
            <a:r>
              <a:rPr lang="es-ES" sz="2500" dirty="0" smtClean="0">
                <a:latin typeface="Bookman Old Style" pitchFamily="18" charset="0"/>
              </a:rPr>
              <a:t> mi-Vilna, "el genio piadoso de </a:t>
            </a:r>
            <a:r>
              <a:rPr lang="es-ES" sz="2500" dirty="0" err="1" smtClean="0">
                <a:latin typeface="Bookman Old Style" pitchFamily="18" charset="0"/>
              </a:rPr>
              <a:t>Vilnius</a:t>
            </a:r>
            <a:r>
              <a:rPr lang="es-ES" sz="2500" dirty="0" smtClean="0">
                <a:latin typeface="Bookman Old Style" pitchFamily="18" charset="0"/>
              </a:rPr>
              <a:t>".</a:t>
            </a:r>
            <a:endParaRPr lang="en-US" sz="25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Di-s formó todos los miembros y órganos del hombre correspondientes a las conductas celestiales.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Cada uno de los miembros del hombre insinúa una conducta divina.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Dado que hay diez sefirot generales, también, en el hombre, hay diez partes generales correspondientes: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525" y="300038"/>
            <a:ext cx="6707348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La Cabeza - corresponde a las primeras tres sefirot,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Cráneo y la Membrana - a </a:t>
            </a:r>
            <a:r>
              <a:rPr lang="es-ES" sz="3100" b="1" dirty="0" smtClean="0">
                <a:latin typeface="Bookman Old Style" pitchFamily="18" charset="0"/>
              </a:rPr>
              <a:t>Kéter</a:t>
            </a:r>
            <a:r>
              <a:rPr lang="es-ES" sz="31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Hemisferio Derecho del Cerebro - a </a:t>
            </a:r>
            <a:r>
              <a:rPr lang="es-ES" sz="3100" b="1" dirty="0" smtClean="0">
                <a:latin typeface="Bookman Old Style" pitchFamily="18" charset="0"/>
              </a:rPr>
              <a:t>Jojmá</a:t>
            </a:r>
            <a:r>
              <a:rPr lang="es-ES" sz="31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Hemisferio Izquierdo del cerebro - a </a:t>
            </a:r>
            <a:r>
              <a:rPr lang="es-ES" sz="3100" b="1" dirty="0" smtClean="0">
                <a:latin typeface="Bookman Old Style" pitchFamily="18" charset="0"/>
              </a:rPr>
              <a:t>Biná</a:t>
            </a:r>
            <a:r>
              <a:rPr lang="es-ES" sz="3100" dirty="0" smtClean="0">
                <a:latin typeface="Bookman Old Style" pitchFamily="18" charset="0"/>
              </a:rPr>
              <a:t>, (el cerebelo - a </a:t>
            </a:r>
            <a:r>
              <a:rPr lang="es-ES" sz="3100" b="1" dirty="0" smtClean="0">
                <a:latin typeface="Bookman Old Style" pitchFamily="18" charset="0"/>
              </a:rPr>
              <a:t>Daat</a:t>
            </a:r>
            <a:r>
              <a:rPr lang="es-ES" sz="3100" dirty="0" smtClean="0">
                <a:latin typeface="Bookman Old Style" pitchFamily="18" charset="0"/>
              </a:rPr>
              <a:t>) </a:t>
            </a:r>
          </a:p>
          <a:p>
            <a:pPr>
              <a:buNone/>
            </a:pPr>
            <a:r>
              <a:rPr lang="es-ES" sz="3100" dirty="0" smtClean="0">
                <a:latin typeface="Bookman Old Style" pitchFamily="18" charset="0"/>
              </a:rPr>
              <a:t>El brazo y la mano derechos - a </a:t>
            </a:r>
            <a:r>
              <a:rPr lang="es-ES" sz="3100" b="1" dirty="0" smtClean="0">
                <a:latin typeface="Bookman Old Style" pitchFamily="18" charset="0"/>
              </a:rPr>
              <a:t>Jésed</a:t>
            </a:r>
            <a:r>
              <a:rPr lang="es-ES" sz="3100" dirty="0" smtClean="0">
                <a:latin typeface="Bookman Old Style" pitchFamily="18" charset="0"/>
              </a:rPr>
              <a:t>,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sz="31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525" y="300038"/>
            <a:ext cx="6707348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brazo y la mano izquierdos - a </a:t>
            </a:r>
            <a:r>
              <a:rPr lang="es-ES" sz="3000" b="1" dirty="0" smtClean="0">
                <a:latin typeface="Bookman Old Style" pitchFamily="18" charset="0"/>
              </a:rPr>
              <a:t>Gevurá</a:t>
            </a:r>
            <a:r>
              <a:rPr lang="es-ES" sz="30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torso - a </a:t>
            </a:r>
            <a:r>
              <a:rPr lang="es-ES" sz="3000" b="1" dirty="0" smtClean="0">
                <a:latin typeface="Bookman Old Style" pitchFamily="18" charset="0"/>
              </a:rPr>
              <a:t>Tiféret</a:t>
            </a:r>
            <a:r>
              <a:rPr lang="es-ES" sz="30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La pierna y el pie derechos, a </a:t>
            </a:r>
            <a:r>
              <a:rPr lang="es-ES" sz="3000" b="1" dirty="0" smtClean="0">
                <a:latin typeface="Bookman Old Style" pitchFamily="18" charset="0"/>
              </a:rPr>
              <a:t>Nétzaj</a:t>
            </a:r>
            <a:r>
              <a:rPr lang="es-ES" sz="30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La Pierna y el Pie Izquierdos, a </a:t>
            </a:r>
            <a:r>
              <a:rPr lang="es-ES" sz="3000" b="1" dirty="0" smtClean="0">
                <a:latin typeface="Bookman Old Style" pitchFamily="18" charset="0"/>
              </a:rPr>
              <a:t>Hod</a:t>
            </a:r>
            <a:r>
              <a:rPr lang="es-ES" sz="3000" dirty="0" smtClean="0">
                <a:latin typeface="Bookman Old Style" pitchFamily="18" charset="0"/>
              </a:rPr>
              <a:t>,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Órgano Masculino (que lleva el signo del Pacto Sagrado - Brit Kódesh) - A </a:t>
            </a:r>
            <a:r>
              <a:rPr lang="es-ES" sz="3000" b="1" dirty="0" smtClean="0">
                <a:latin typeface="Bookman Old Style" pitchFamily="18" charset="0"/>
              </a:rPr>
              <a:t>Yesod</a:t>
            </a:r>
            <a:r>
              <a:rPr lang="es-ES" sz="3000" dirty="0" smtClean="0">
                <a:latin typeface="Bookman Old Style" pitchFamily="18" charset="0"/>
              </a:rPr>
              <a:t> y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el Glande (Ateret Habrit) - a </a:t>
            </a:r>
            <a:r>
              <a:rPr lang="es-ES" sz="3000" b="1" dirty="0" smtClean="0">
                <a:latin typeface="Bookman Old Style" pitchFamily="18" charset="0"/>
              </a:rPr>
              <a:t>Maljut</a:t>
            </a:r>
            <a:r>
              <a:rPr lang="es-ES" sz="3000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La Cabalá a veces se refiere a las sefirot por los nombres de sus miembros correspondientes en el hombre. Por ejemplo,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Kéter se llama </a:t>
            </a:r>
            <a:r>
              <a:rPr lang="es-ES" b="1" dirty="0" smtClean="0">
                <a:latin typeface="Bookman Old Style" pitchFamily="18" charset="0"/>
              </a:rPr>
              <a:t>Gulgalta</a:t>
            </a:r>
            <a:r>
              <a:rPr lang="es-ES" dirty="0" smtClean="0">
                <a:latin typeface="Bookman Old Style" pitchFamily="18" charset="0"/>
              </a:rPr>
              <a:t> - </a:t>
            </a:r>
            <a:r>
              <a:rPr lang="es-ES" i="1" dirty="0" smtClean="0">
                <a:latin typeface="Bookman Old Style" pitchFamily="18" charset="0"/>
              </a:rPr>
              <a:t>Cráneo</a:t>
            </a:r>
            <a:r>
              <a:rPr lang="es-ES" dirty="0" smtClean="0">
                <a:latin typeface="Bookman Old Style" pitchFamily="18" charset="0"/>
              </a:rPr>
              <a:t>;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Jojma y Bináh se llaman </a:t>
            </a:r>
            <a:r>
              <a:rPr lang="es-ES" b="1" dirty="0" smtClean="0">
                <a:latin typeface="Bookman Old Style" pitchFamily="18" charset="0"/>
              </a:rPr>
              <a:t>Mojin</a:t>
            </a:r>
            <a:r>
              <a:rPr lang="es-ES" dirty="0" smtClean="0">
                <a:latin typeface="Bookman Old Style" pitchFamily="18" charset="0"/>
              </a:rPr>
              <a:t>, los Cerebros –</a:t>
            </a:r>
            <a:r>
              <a:rPr lang="es-ES" b="1" dirty="0" err="1" smtClean="0">
                <a:latin typeface="Bookman Old Style" pitchFamily="18" charset="0"/>
              </a:rPr>
              <a:t>Mujah</a:t>
            </a:r>
            <a:r>
              <a:rPr lang="es-ES" dirty="0" smtClean="0">
                <a:latin typeface="Bookman Old Style" pitchFamily="18" charset="0"/>
              </a:rPr>
              <a:t>, </a:t>
            </a:r>
            <a:r>
              <a:rPr lang="es-ES" dirty="0" err="1" smtClean="0">
                <a:latin typeface="Bookman Old Style" pitchFamily="18" charset="0"/>
              </a:rPr>
              <a:t>sing</a:t>
            </a:r>
            <a:r>
              <a:rPr lang="es-ES" dirty="0" smtClean="0">
                <a:latin typeface="Bookman Old Style" pitchFamily="18" charset="0"/>
              </a:rPr>
              <a:t>.; </a:t>
            </a:r>
          </a:p>
          <a:p>
            <a:pPr>
              <a:buNone/>
            </a:pPr>
            <a:r>
              <a:rPr lang="es-ES" dirty="0" smtClean="0">
                <a:latin typeface="Bookman Old Style" pitchFamily="18" charset="0"/>
              </a:rPr>
              <a:t>Jésed se llama El brazo derecho, etc.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endParaRPr lang="es-ES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075" y="1248639"/>
            <a:ext cx="7720919" cy="535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Obviamente, estos nombres son alegóricos. </a:t>
            </a:r>
          </a:p>
          <a:p>
            <a:pPr>
              <a:buNone/>
            </a:pPr>
            <a:r>
              <a:rPr lang="es-ES" sz="3000" dirty="0" smtClean="0">
                <a:latin typeface="Bookman Old Style" pitchFamily="18" charset="0"/>
              </a:rPr>
              <a:t>No debería, Di-s no lo permita, entrar en la mente de que existe una imagen o forma, porque esto ciertamente sería un error absoluto, constituyendo una negación completa de la Torá.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i="1" dirty="0" smtClean="0">
                <a:latin typeface="Bookman Old Style" pitchFamily="18" charset="0"/>
              </a:rPr>
              <a:t>Aquí veremos cómo se explica el asunto de los seiscientos trece (613) miembros y órganos del hombre y sus contrapartes espirituales, así como el tema de los Partzufim.</a:t>
            </a:r>
            <a:endParaRPr lang="en-US" sz="3000" i="1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Arriba, los miembros del hombre y sus contrapartes espirituales fueron categorizados de manera general. Más específicamente, las conductas se subdividen aún más.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Cada sefirá general de </a:t>
            </a:r>
            <a:r>
              <a:rPr lang="es-MX" sz="3000" b="1" dirty="0" smtClean="0">
                <a:latin typeface="Bookman Old Style" pitchFamily="18" charset="0"/>
              </a:rPr>
              <a:t>Kéter</a:t>
            </a:r>
            <a:r>
              <a:rPr lang="es-MX" sz="3000" dirty="0" smtClean="0">
                <a:latin typeface="Bookman Old Style" pitchFamily="18" charset="0"/>
              </a:rPr>
              <a:t> contiene diez sefirot, Kéter de Kéter, Jojmá de Kéter, Biná de Kéter, etc., hasta Maljut de Kéter. </a:t>
            </a:r>
          </a:p>
          <a:p>
            <a:r>
              <a:rPr lang="es-MX" sz="3000" dirty="0" smtClean="0">
                <a:latin typeface="Bookman Old Style" pitchFamily="18" charset="0"/>
              </a:rPr>
              <a:t>Entonces, también la sefirá general de </a:t>
            </a:r>
            <a:r>
              <a:rPr lang="es-MX" sz="3000" b="1" dirty="0" smtClean="0">
                <a:latin typeface="Bookman Old Style" pitchFamily="18" charset="0"/>
              </a:rPr>
              <a:t>Jojmá</a:t>
            </a:r>
            <a:r>
              <a:rPr lang="es-MX" sz="3000" dirty="0" smtClean="0">
                <a:latin typeface="Bookman Old Style" pitchFamily="18" charset="0"/>
              </a:rPr>
              <a:t> contiene diez sefirot. </a:t>
            </a:r>
          </a:p>
          <a:p>
            <a:r>
              <a:rPr lang="es-MX" sz="3000" dirty="0" smtClean="0">
                <a:latin typeface="Bookman Old Style" pitchFamily="18" charset="0"/>
              </a:rPr>
              <a:t>Kéter de Jojmá, Jojmá de Jojmá, etc., este principio se aplica a todas las sefirot.)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Cada sefirá en particular contiene diez subdivisiones más. </a:t>
            </a:r>
          </a:p>
          <a:p>
            <a:r>
              <a:rPr lang="es-MX" sz="3000" b="1" dirty="0" smtClean="0">
                <a:latin typeface="Bookman Old Style" pitchFamily="18" charset="0"/>
              </a:rPr>
              <a:t>Kéter de Kéter </a:t>
            </a:r>
            <a:r>
              <a:rPr lang="es-MX" sz="3000" dirty="0" smtClean="0">
                <a:latin typeface="Bookman Old Style" pitchFamily="18" charset="0"/>
              </a:rPr>
              <a:t>contiene Kéter de Kéter de Kéter, Jojmá de Kéter de Kéter, Bináh de Kéter de Kéter, etc., hasta Maljut de Kéter de Kéter. </a:t>
            </a:r>
          </a:p>
          <a:p>
            <a:r>
              <a:rPr lang="es-MX" sz="3000" dirty="0" smtClean="0">
                <a:latin typeface="Bookman Old Style" pitchFamily="18" charset="0"/>
              </a:rPr>
              <a:t>Todas las sefirot particulares se subdividen de esta manera.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Los miembros y órganos del hombre también se subdividen de acuerdo con las subdivisiones de sus contrapartes espirituales.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Cráneo</a:t>
            </a:r>
            <a:r>
              <a:rPr lang="es-MX" sz="3000" dirty="0" smtClean="0">
                <a:latin typeface="Bookman Old Style" pitchFamily="18" charset="0"/>
              </a:rPr>
              <a:t> y su Membrana que corresponden a Kéter, tiene diez componentes correspondientes a las diez sefirot de Kéter. </a:t>
            </a:r>
          </a:p>
          <a:p>
            <a:r>
              <a:rPr lang="es-MX" sz="3000" dirty="0" smtClean="0">
                <a:latin typeface="Bookman Old Style" pitchFamily="18" charset="0"/>
              </a:rPr>
              <a:t>Etz Jaim los clasifica de la siguiente manera: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25" y="471488"/>
            <a:ext cx="83629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Calavera</a:t>
            </a:r>
            <a:r>
              <a:rPr lang="es-MX" sz="3000" dirty="0" smtClean="0">
                <a:latin typeface="Bookman Old Style" pitchFamily="18" charset="0"/>
              </a:rPr>
              <a:t> corresponde - a Kéter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oreja</a:t>
            </a:r>
            <a:r>
              <a:rPr lang="es-MX" sz="3000" dirty="0" smtClean="0">
                <a:latin typeface="Bookman Old Style" pitchFamily="18" charset="0"/>
              </a:rPr>
              <a:t> derecha - a Jojmá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oreja</a:t>
            </a:r>
            <a:r>
              <a:rPr lang="es-MX" sz="3000" dirty="0" smtClean="0">
                <a:latin typeface="Bookman Old Style" pitchFamily="18" charset="0"/>
              </a:rPr>
              <a:t> izquierda - a Bináh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(La </a:t>
            </a:r>
            <a:r>
              <a:rPr lang="es-MX" sz="3000" b="1" dirty="0" smtClean="0">
                <a:latin typeface="Bookman Old Style" pitchFamily="18" charset="0"/>
              </a:rPr>
              <a:t>frente</a:t>
            </a:r>
            <a:r>
              <a:rPr lang="es-MX" sz="3000" dirty="0" smtClean="0">
                <a:latin typeface="Bookman Old Style" pitchFamily="18" charset="0"/>
              </a:rPr>
              <a:t> - a Daat de Kéter),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ojo</a:t>
            </a:r>
            <a:r>
              <a:rPr lang="es-MX" sz="3000" dirty="0" smtClean="0">
                <a:latin typeface="Bookman Old Style" pitchFamily="18" charset="0"/>
              </a:rPr>
              <a:t> derecho - a Jésed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ojo</a:t>
            </a:r>
            <a:r>
              <a:rPr lang="es-MX" sz="3000" dirty="0" smtClean="0">
                <a:latin typeface="Bookman Old Style" pitchFamily="18" charset="0"/>
              </a:rPr>
              <a:t> izquierdo - a Gevurá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Nariz</a:t>
            </a:r>
            <a:r>
              <a:rPr lang="es-MX" sz="3000" dirty="0" smtClean="0">
                <a:latin typeface="Bookman Old Style" pitchFamily="18" charset="0"/>
              </a:rPr>
              <a:t> - a Tiféret de Kéter,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labio</a:t>
            </a:r>
            <a:r>
              <a:rPr lang="es-MX" sz="3000" dirty="0" smtClean="0">
                <a:latin typeface="Bookman Old Style" pitchFamily="18" charset="0"/>
              </a:rPr>
              <a:t> superior - a Nétzaj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labio</a:t>
            </a:r>
            <a:r>
              <a:rPr lang="es-MX" sz="3000" dirty="0" smtClean="0">
                <a:latin typeface="Bookman Old Style" pitchFamily="18" charset="0"/>
              </a:rPr>
              <a:t> inferior - a Hod de Kéter, </a:t>
            </a: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lengua</a:t>
            </a:r>
            <a:r>
              <a:rPr lang="es-MX" sz="3000" dirty="0" smtClean="0">
                <a:latin typeface="Bookman Old Style" pitchFamily="18" charset="0"/>
              </a:rPr>
              <a:t> - a Yesod de Kéter,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Boca</a:t>
            </a:r>
            <a:r>
              <a:rPr lang="es-MX" sz="3000" dirty="0" smtClean="0">
                <a:latin typeface="Bookman Old Style" pitchFamily="18" charset="0"/>
              </a:rPr>
              <a:t> - a Maljut de Kéter.</a:t>
            </a:r>
          </a:p>
          <a:p>
            <a:r>
              <a:rPr lang="es-MX" sz="3000" dirty="0" smtClean="0">
                <a:latin typeface="Bookman Old Style" pitchFamily="18" charset="0"/>
              </a:rPr>
              <a:t>Séfer Yetzirá afirma que hay siete componentes en la cabeza. </a:t>
            </a:r>
          </a:p>
          <a:p>
            <a:r>
              <a:rPr lang="es-MX" sz="3000" dirty="0" smtClean="0">
                <a:latin typeface="Bookman Old Style" pitchFamily="18" charset="0"/>
              </a:rPr>
              <a:t>Estos se llaman las Siete Puertas u Orificios.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" sz="3000" i="1" dirty="0" smtClean="0">
                <a:latin typeface="Bookman Old Style" pitchFamily="18" charset="0"/>
              </a:rPr>
              <a:t>Séfer Yetzirá: Libro de la Formación</a:t>
            </a:r>
          </a:p>
          <a:p>
            <a:r>
              <a:rPr lang="es-ES" sz="3000" dirty="0" smtClean="0">
                <a:latin typeface="Bookman Old Style" pitchFamily="18" charset="0"/>
              </a:rPr>
              <a:t>El libro se atribuye tradicionalmente al patriarca Abraham, aunque otros atribuyen su escritura al rabino Akiva. </a:t>
            </a:r>
          </a:p>
          <a:p>
            <a:r>
              <a:rPr lang="es-ES" sz="3000" dirty="0" smtClean="0">
                <a:latin typeface="Bookman Old Style" pitchFamily="18" charset="0"/>
              </a:rPr>
              <a:t>Según el rabino Sadia Gaón, el objetivo del autor del libro era transmitir por escrito cómo llegaron a existir las cosas de nuestro universo.</a:t>
            </a:r>
            <a:endParaRPr lang="es-MX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25" y="471488"/>
            <a:ext cx="83629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2400" dirty="0" smtClean="0">
                <a:latin typeface="Bookman Old Style" pitchFamily="18" charset="0"/>
              </a:rPr>
              <a:t>Según el GR"A, (Gaón de Vilna) corresponden a las siete sefirot:</a:t>
            </a:r>
            <a:endParaRPr lang="en-US" sz="24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ojo</a:t>
            </a:r>
            <a:r>
              <a:rPr lang="es-MX" sz="3000" dirty="0" smtClean="0">
                <a:latin typeface="Bookman Old Style" pitchFamily="18" charset="0"/>
              </a:rPr>
              <a:t> derecho - a Jésed,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ojo</a:t>
            </a:r>
            <a:r>
              <a:rPr lang="es-MX" sz="3000" dirty="0" smtClean="0">
                <a:latin typeface="Bookman Old Style" pitchFamily="18" charset="0"/>
              </a:rPr>
              <a:t> izquierdo - a Nétzaj,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oreja</a:t>
            </a:r>
            <a:r>
              <a:rPr lang="es-MX" sz="3000" dirty="0" smtClean="0">
                <a:latin typeface="Bookman Old Style" pitchFamily="18" charset="0"/>
              </a:rPr>
              <a:t> derecha - a Gevurá,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oreja</a:t>
            </a:r>
            <a:r>
              <a:rPr lang="es-MX" sz="3000" dirty="0" smtClean="0">
                <a:latin typeface="Bookman Old Style" pitchFamily="18" charset="0"/>
              </a:rPr>
              <a:t> izquierda - a Hod,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fosa nasal </a:t>
            </a:r>
            <a:r>
              <a:rPr lang="es-MX" sz="3000" dirty="0" smtClean="0">
                <a:latin typeface="Bookman Old Style" pitchFamily="18" charset="0"/>
              </a:rPr>
              <a:t>derecha - a Tiféret,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fosa nasal </a:t>
            </a:r>
            <a:r>
              <a:rPr lang="es-MX" sz="3000" dirty="0" smtClean="0">
                <a:latin typeface="Bookman Old Style" pitchFamily="18" charset="0"/>
              </a:rPr>
              <a:t>izquierda - a Yesod,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y </a:t>
            </a:r>
            <a:r>
              <a:rPr lang="es-MX" sz="3000" b="1" dirty="0" smtClean="0">
                <a:latin typeface="Bookman Old Style" pitchFamily="18" charset="0"/>
              </a:rPr>
              <a:t>La Boca </a:t>
            </a:r>
            <a:r>
              <a:rPr lang="es-MX" sz="3000" dirty="0" smtClean="0">
                <a:latin typeface="Bookman Old Style" pitchFamily="18" charset="0"/>
              </a:rPr>
              <a:t>- a Maljut.</a:t>
            </a:r>
            <a:endParaRPr lang="en-US" sz="3000" dirty="0" smtClean="0">
              <a:latin typeface="Bookman Old Style" pitchFamily="18" charset="0"/>
            </a:endParaRPr>
          </a:p>
          <a:p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La Cabalá a veces se refiere a las subdivisiones de Kéter por los nombres de sus partes correspondientes en la cabeza. </a:t>
            </a:r>
          </a:p>
          <a:p>
            <a:r>
              <a:rPr lang="es-MX" sz="3000" dirty="0" smtClean="0">
                <a:latin typeface="Bookman Old Style" pitchFamily="18" charset="0"/>
              </a:rPr>
              <a:t>Por ejemplo: </a:t>
            </a:r>
            <a:r>
              <a:rPr lang="es-MX" sz="3000" b="1" dirty="0" smtClean="0">
                <a:latin typeface="Bookman Old Style" pitchFamily="18" charset="0"/>
              </a:rPr>
              <a:t>Peh - Boca</a:t>
            </a:r>
            <a:r>
              <a:rPr lang="es-MX" sz="3000" dirty="0" smtClean="0">
                <a:latin typeface="Bookman Old Style" pitchFamily="18" charset="0"/>
              </a:rPr>
              <a:t>, se refiere a Maljut de Kéter. </a:t>
            </a:r>
          </a:p>
          <a:p>
            <a:r>
              <a:rPr lang="es-MX" sz="3000" dirty="0" smtClean="0">
                <a:latin typeface="Bookman Old Style" pitchFamily="18" charset="0"/>
              </a:rPr>
              <a:t>Esto explica por qué a Maljut a veces se le llama Peh - Boca, y a veces Atará - Glande.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término Peh - Boca, puede referirse a la sefirá particular de Maljut de Kéter, donde Atará - Glande, puede referirse a la sefirá general de Maljut.</a:t>
            </a:r>
          </a:p>
          <a:p>
            <a:r>
              <a:rPr lang="es-MX" sz="3000" dirty="0" smtClean="0">
                <a:latin typeface="Bookman Old Style" pitchFamily="18" charset="0"/>
              </a:rPr>
              <a:t>Este principio se aplica a todas las sefirot generales y particulares.</a:t>
            </a:r>
            <a:endParaRPr lang="en-US" sz="3000" dirty="0" smtClean="0">
              <a:latin typeface="Bookman Old Style" pitchFamily="18" charset="0"/>
            </a:endParaRPr>
          </a:p>
          <a:p>
            <a:endParaRPr lang="es-MX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Cada sefirá contiene los tres modos generales de conducta: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Bondad pura, Juicio puro y la conducta media de Misericordia. </a:t>
            </a:r>
          </a:p>
          <a:p>
            <a:r>
              <a:rPr lang="es-MX" sz="3000" dirty="0" smtClean="0">
                <a:latin typeface="Bookman Old Style" pitchFamily="18" charset="0"/>
              </a:rPr>
              <a:t>Por ejemplo: la sefirá de Jésed contiene Bondad de Jésed, Juicio de Jésed y Misericordia de Jésed. </a:t>
            </a:r>
          </a:p>
          <a:p>
            <a:r>
              <a:rPr lang="es-MX" sz="3000" dirty="0" smtClean="0">
                <a:latin typeface="Bookman Old Style" pitchFamily="18" charset="0"/>
              </a:rPr>
              <a:t>La sefirá de Gevurá contiene Bondad de Gevurá, Juicio de Gevurá y Misericordia de Gevurá. Este principio se aplica a todas las sefirot.</a:t>
            </a:r>
            <a:endParaRPr lang="en-US" sz="3000" dirty="0" smtClean="0">
              <a:latin typeface="Bookman Old Style" pitchFamily="18" charset="0"/>
            </a:endParaRPr>
          </a:p>
          <a:p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Cada uno de los miembros del hombre contiene tres componentes correspondientes a estos tres modos generales de conducta: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Los brazos, que corresponden a Jésed y Gevurá, contienen cada uno una mano, un antebrazo y la parte superior del brazo.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Torso, que corresponde a Tiféret, contiene el área del pecho, el corazón y el ombligo.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Las piernas, que corresponden a Nétzaj y Hod, contienen cada una un muslo, una pantorrilla y un pie, etc.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3054" y="54038"/>
            <a:ext cx="6289959" cy="680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Los modos generales de conducta, tal como existen en las sefirot, a veces se llaman alegóricamente por los nombres de sus miembros correspondientes en el hombre: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Mano Derecha </a:t>
            </a:r>
            <a:r>
              <a:rPr lang="es-MX" sz="3000" dirty="0" smtClean="0">
                <a:latin typeface="Bookman Old Style" pitchFamily="18" charset="0"/>
              </a:rPr>
              <a:t>- corresponde a la Bondad de Jésed,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antebrazo derecho </a:t>
            </a:r>
            <a:r>
              <a:rPr lang="es-MX" sz="3000" dirty="0" smtClean="0">
                <a:latin typeface="Bookman Old Style" pitchFamily="18" charset="0"/>
              </a:rPr>
              <a:t>- al juicio de Jésed,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brazo derecho</a:t>
            </a:r>
            <a:r>
              <a:rPr lang="es-MX" sz="3000" dirty="0" smtClean="0">
                <a:latin typeface="Bookman Old Style" pitchFamily="18" charset="0"/>
              </a:rPr>
              <a:t>, a la misericordia de Jésed,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mano izquierda</a:t>
            </a:r>
            <a:r>
              <a:rPr lang="es-MX" sz="3000" dirty="0" smtClean="0">
                <a:latin typeface="Bookman Old Style" pitchFamily="18" charset="0"/>
              </a:rPr>
              <a:t>, a la bondad de Gevurá,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antebrazo izquierdo </a:t>
            </a:r>
            <a:r>
              <a:rPr lang="es-MX" sz="3000" dirty="0" smtClean="0">
                <a:latin typeface="Bookman Old Style" pitchFamily="18" charset="0"/>
              </a:rPr>
              <a:t>- hasta el juicio de Gevurá,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parte superior del </a:t>
            </a:r>
            <a:r>
              <a:rPr lang="es-MX" sz="3000" b="1" dirty="0" smtClean="0">
                <a:latin typeface="Bookman Old Style" pitchFamily="18" charset="0"/>
              </a:rPr>
              <a:t>brazo izquierdo </a:t>
            </a:r>
            <a:r>
              <a:rPr lang="es-MX" sz="3000" dirty="0" smtClean="0">
                <a:latin typeface="Bookman Old Style" pitchFamily="18" charset="0"/>
              </a:rPr>
              <a:t>- a la misericordia de Gevurá,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pecho</a:t>
            </a:r>
            <a:r>
              <a:rPr lang="es-MX" sz="3000" dirty="0" smtClean="0">
                <a:latin typeface="Bookman Old Style" pitchFamily="18" charset="0"/>
              </a:rPr>
              <a:t> - a la bondad de Tiféret,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área del </a:t>
            </a:r>
            <a:r>
              <a:rPr lang="es-MX" sz="3000" b="1" dirty="0" smtClean="0">
                <a:latin typeface="Bookman Old Style" pitchFamily="18" charset="0"/>
              </a:rPr>
              <a:t>ombligo</a:t>
            </a:r>
            <a:r>
              <a:rPr lang="es-MX" sz="3000" dirty="0" smtClean="0">
                <a:latin typeface="Bookman Old Style" pitchFamily="18" charset="0"/>
              </a:rPr>
              <a:t> - hasta el juicio de Tiféret, 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corazón</a:t>
            </a:r>
            <a:r>
              <a:rPr lang="es-MX" sz="3000" dirty="0" smtClean="0">
                <a:latin typeface="Bookman Old Style" pitchFamily="18" charset="0"/>
              </a:rPr>
              <a:t> - a la misericordia de Tiféret,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muslo derecho </a:t>
            </a:r>
            <a:r>
              <a:rPr lang="es-MX" sz="3000" dirty="0" smtClean="0">
                <a:latin typeface="Bookman Old Style" pitchFamily="18" charset="0"/>
              </a:rPr>
              <a:t>- a la bondad de Nétzaj,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pantorrilla derecha </a:t>
            </a:r>
            <a:r>
              <a:rPr lang="es-MX" sz="3000" dirty="0" smtClean="0">
                <a:latin typeface="Bookman Old Style" pitchFamily="18" charset="0"/>
              </a:rPr>
              <a:t>- al juicio de Nétzaj,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pie derecho </a:t>
            </a:r>
            <a:r>
              <a:rPr lang="es-MX" sz="3000" dirty="0" smtClean="0">
                <a:latin typeface="Bookman Old Style" pitchFamily="18" charset="0"/>
              </a:rPr>
              <a:t>- a la misericordia de Nétzaj,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muslo izquierdo </a:t>
            </a:r>
            <a:r>
              <a:rPr lang="es-MX" sz="3000" dirty="0" smtClean="0">
                <a:latin typeface="Bookman Old Style" pitchFamily="18" charset="0"/>
              </a:rPr>
              <a:t>- a la bondad de Hod,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b="1" dirty="0" smtClean="0">
                <a:latin typeface="Bookman Old Style" pitchFamily="18" charset="0"/>
              </a:rPr>
              <a:t>pantorrilla izquierda </a:t>
            </a:r>
            <a:r>
              <a:rPr lang="es-MX" sz="3000" dirty="0" smtClean="0">
                <a:latin typeface="Bookman Old Style" pitchFamily="18" charset="0"/>
              </a:rPr>
              <a:t>- hasta el juicio de Hod,</a:t>
            </a:r>
            <a:endParaRPr lang="en-US" sz="3000" dirty="0" smtClean="0">
              <a:latin typeface="Bookman Old Style" pitchFamily="18" charset="0"/>
            </a:endParaRPr>
          </a:p>
          <a:p>
            <a:r>
              <a:rPr lang="es-MX" sz="3000" dirty="0" smtClean="0">
                <a:latin typeface="Bookman Old Style" pitchFamily="18" charset="0"/>
              </a:rPr>
              <a:t>El </a:t>
            </a:r>
            <a:r>
              <a:rPr lang="es-MX" sz="3000" b="1" dirty="0" smtClean="0">
                <a:latin typeface="Bookman Old Style" pitchFamily="18" charset="0"/>
              </a:rPr>
              <a:t>pie izquierdo </a:t>
            </a:r>
            <a:r>
              <a:rPr lang="es-MX" sz="3000" dirty="0" smtClean="0">
                <a:latin typeface="Bookman Old Style" pitchFamily="18" charset="0"/>
              </a:rPr>
              <a:t>- a la misericordia de Hod, etc.</a:t>
            </a:r>
            <a:endParaRPr lang="en-US" sz="3000" dirty="0" smtClean="0">
              <a:latin typeface="Bookman Old Style" pitchFamily="18" charset="0"/>
            </a:endParaRPr>
          </a:p>
          <a:p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Por lo tanto, cuando el término </a:t>
            </a:r>
            <a:r>
              <a:rPr lang="es-MX" sz="3000" b="1" i="1" dirty="0" smtClean="0">
                <a:latin typeface="Bookman Old Style" pitchFamily="18" charset="0"/>
              </a:rPr>
              <a:t>Jazé</a:t>
            </a:r>
            <a:r>
              <a:rPr lang="es-MX" sz="3000" dirty="0" smtClean="0">
                <a:latin typeface="Bookman Old Style" pitchFamily="18" charset="0"/>
              </a:rPr>
              <a:t> - </a:t>
            </a:r>
            <a:r>
              <a:rPr lang="es-MX" sz="3000" i="1" dirty="0" smtClean="0">
                <a:latin typeface="Bookman Old Style" pitchFamily="18" charset="0"/>
              </a:rPr>
              <a:t>Pecho</a:t>
            </a:r>
            <a:r>
              <a:rPr lang="es-MX" sz="3000" dirty="0" smtClean="0">
                <a:latin typeface="Bookman Old Style" pitchFamily="18" charset="0"/>
              </a:rPr>
              <a:t>, se usa en la literatura cabalística, se refiere a la Bondad de Tiféret. </a:t>
            </a:r>
          </a:p>
          <a:p>
            <a:r>
              <a:rPr lang="es-MX" sz="3000" b="1" dirty="0" smtClean="0">
                <a:latin typeface="Bookman Old Style" pitchFamily="18" charset="0"/>
              </a:rPr>
              <a:t>Tabur</a:t>
            </a:r>
            <a:r>
              <a:rPr lang="es-MX" sz="3000" dirty="0" smtClean="0">
                <a:latin typeface="Bookman Old Style" pitchFamily="18" charset="0"/>
              </a:rPr>
              <a:t> - </a:t>
            </a:r>
            <a:r>
              <a:rPr lang="es-MX" sz="3000" i="1" dirty="0" smtClean="0">
                <a:latin typeface="Bookman Old Style" pitchFamily="18" charset="0"/>
              </a:rPr>
              <a:t>Ombligo</a:t>
            </a:r>
            <a:r>
              <a:rPr lang="es-MX" sz="3000" dirty="0" smtClean="0">
                <a:latin typeface="Bookman Old Style" pitchFamily="18" charset="0"/>
              </a:rPr>
              <a:t>, se refiere al juicio de Tiféret, </a:t>
            </a:r>
          </a:p>
          <a:p>
            <a:r>
              <a:rPr lang="es-MX" sz="3000" b="1" dirty="0" smtClean="0">
                <a:latin typeface="Bookman Old Style" pitchFamily="18" charset="0"/>
              </a:rPr>
              <a:t>Iad </a:t>
            </a:r>
            <a:r>
              <a:rPr lang="es-MX" sz="3000" b="1" dirty="0" err="1" smtClean="0">
                <a:latin typeface="Bookman Old Style" pitchFamily="18" charset="0"/>
              </a:rPr>
              <a:t>Yamin</a:t>
            </a:r>
            <a:r>
              <a:rPr lang="es-MX" sz="3000" b="1" dirty="0" smtClean="0">
                <a:latin typeface="Bookman Old Style" pitchFamily="18" charset="0"/>
              </a:rPr>
              <a:t>- </a:t>
            </a:r>
            <a:r>
              <a:rPr lang="es-MX" sz="3000" dirty="0" smtClean="0">
                <a:latin typeface="Bookman Old Style" pitchFamily="18" charset="0"/>
              </a:rPr>
              <a:t>la </a:t>
            </a:r>
            <a:r>
              <a:rPr lang="es-MX" sz="3000" i="1" dirty="0" smtClean="0">
                <a:latin typeface="Bookman Old Style" pitchFamily="18" charset="0"/>
              </a:rPr>
              <a:t>mano derecha </a:t>
            </a:r>
            <a:r>
              <a:rPr lang="es-MX" sz="3000" dirty="0" smtClean="0">
                <a:latin typeface="Bookman Old Style" pitchFamily="18" charset="0"/>
              </a:rPr>
              <a:t>a la bondad de Jésed,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Aunque Kéter es la misericordia absoluta, es la raíz de todas las conductas posteriores que la preparan, como se dijo, </a:t>
            </a:r>
            <a:r>
              <a:rPr lang="es-MX" sz="3000" b="1" i="1" dirty="0" smtClean="0">
                <a:latin typeface="Bookman Old Style" pitchFamily="18" charset="0"/>
              </a:rPr>
              <a:t>"La última acción fue en el primer pensamiento" </a:t>
            </a:r>
            <a:r>
              <a:rPr lang="es-MX" sz="3000" dirty="0" smtClean="0">
                <a:latin typeface="Bookman Old Style" pitchFamily="18" charset="0"/>
              </a:rPr>
              <a:t>y, por lo tanto, posee las cualidades potenciales de bondad, juicio y misericordia. </a:t>
            </a:r>
          </a:p>
          <a:p>
            <a:r>
              <a:rPr lang="es-MX" sz="3000" dirty="0" smtClean="0">
                <a:latin typeface="Bookman Old Style" pitchFamily="18" charset="0"/>
              </a:rPr>
              <a:t>En Kéter, estos se llaman las Tres "Cabezas" o "Principios".</a:t>
            </a:r>
            <a:endParaRPr lang="en-US" sz="30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Estas tres cabezas constituyen la más alta de las diez sefirot de Kéter. </a:t>
            </a:r>
          </a:p>
          <a:p>
            <a:r>
              <a:rPr lang="es-MX" sz="3000" dirty="0" smtClean="0">
                <a:latin typeface="Bookman Old Style" pitchFamily="18" charset="0"/>
              </a:rPr>
              <a:t>Se llaman </a:t>
            </a:r>
          </a:p>
          <a:p>
            <a:r>
              <a:rPr lang="es-MX" sz="3000" b="1" dirty="0" smtClean="0">
                <a:latin typeface="Bookman Old Style" pitchFamily="18" charset="0"/>
              </a:rPr>
              <a:t>Gulgalta</a:t>
            </a:r>
            <a:r>
              <a:rPr lang="es-MX" sz="3000" dirty="0" smtClean="0">
                <a:latin typeface="Bookman Old Style" pitchFamily="18" charset="0"/>
              </a:rPr>
              <a:t> - Cráneo, </a:t>
            </a:r>
          </a:p>
          <a:p>
            <a:r>
              <a:rPr lang="es-MX" sz="3000" b="1" dirty="0" err="1" smtClean="0">
                <a:latin typeface="Bookman Old Style" pitchFamily="18" charset="0"/>
              </a:rPr>
              <a:t>Moaj</a:t>
            </a:r>
            <a:r>
              <a:rPr lang="es-MX" sz="3000" dirty="0" smtClean="0">
                <a:latin typeface="Bookman Old Style" pitchFamily="18" charset="0"/>
              </a:rPr>
              <a:t> - Cerebro y </a:t>
            </a:r>
          </a:p>
          <a:p>
            <a:r>
              <a:rPr lang="es-MX" sz="3000" b="1" dirty="0" err="1" smtClean="0">
                <a:latin typeface="Bookman Old Style" pitchFamily="18" charset="0"/>
              </a:rPr>
              <a:t>Avira</a:t>
            </a:r>
            <a:r>
              <a:rPr lang="es-MX" sz="3000" dirty="0" smtClean="0">
                <a:latin typeface="Bookman Old Style" pitchFamily="18" charset="0"/>
              </a:rPr>
              <a:t> - Membrana Gaseosa, duramadre </a:t>
            </a:r>
          </a:p>
          <a:p>
            <a:r>
              <a:rPr lang="es-MX" sz="3000" dirty="0" smtClean="0">
                <a:latin typeface="Bookman Old Style" pitchFamily="18" charset="0"/>
              </a:rPr>
              <a:t>es decir, Kéter de Kéter, Jojmá de Kéter y la conducta media entre ellos.</a:t>
            </a:r>
            <a:endParaRPr lang="en-US" sz="3000" dirty="0" smtClean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3000" dirty="0" smtClean="0">
                <a:latin typeface="Bookman Old Style" pitchFamily="18" charset="0"/>
              </a:rPr>
              <a:t>También se les llama </a:t>
            </a:r>
            <a:r>
              <a:rPr lang="es-MX" sz="3000" b="1" dirty="0" smtClean="0">
                <a:latin typeface="Bookman Old Style" pitchFamily="18" charset="0"/>
              </a:rPr>
              <a:t>Ohr </a:t>
            </a:r>
            <a:r>
              <a:rPr lang="es-MX" sz="3000" b="1" dirty="0" err="1" smtClean="0">
                <a:latin typeface="Bookman Old Style" pitchFamily="18" charset="0"/>
              </a:rPr>
              <a:t>Kadmon</a:t>
            </a:r>
            <a:r>
              <a:rPr lang="es-MX" sz="3000" b="1" dirty="0" smtClean="0">
                <a:latin typeface="Bookman Old Style" pitchFamily="18" charset="0"/>
              </a:rPr>
              <a:t> </a:t>
            </a:r>
            <a:r>
              <a:rPr lang="es-MX" sz="3000" dirty="0" smtClean="0">
                <a:latin typeface="Bookman Old Style" pitchFamily="18" charset="0"/>
              </a:rPr>
              <a:t>- </a:t>
            </a:r>
            <a:r>
              <a:rPr lang="es-MX" sz="3000" i="1" dirty="0" smtClean="0">
                <a:latin typeface="Bookman Old Style" pitchFamily="18" charset="0"/>
              </a:rPr>
              <a:t>La Luz Primordial</a:t>
            </a:r>
            <a:r>
              <a:rPr lang="es-MX" sz="3000" dirty="0" smtClean="0">
                <a:latin typeface="Bookman Old Style" pitchFamily="18" charset="0"/>
              </a:rPr>
              <a:t>, </a:t>
            </a:r>
          </a:p>
          <a:p>
            <a:r>
              <a:rPr lang="es-MX" sz="3000" b="1" dirty="0" smtClean="0">
                <a:latin typeface="Bookman Old Style" pitchFamily="18" charset="0"/>
              </a:rPr>
              <a:t>Ohr Tzaj </a:t>
            </a:r>
            <a:r>
              <a:rPr lang="es-MX" sz="3000" dirty="0" smtClean="0">
                <a:latin typeface="Bookman Old Style" pitchFamily="18" charset="0"/>
              </a:rPr>
              <a:t>- </a:t>
            </a:r>
            <a:r>
              <a:rPr lang="es-MX" sz="3000" i="1" dirty="0" smtClean="0">
                <a:latin typeface="Bookman Old Style" pitchFamily="18" charset="0"/>
              </a:rPr>
              <a:t>La Luz Brillante</a:t>
            </a:r>
            <a:r>
              <a:rPr lang="es-MX" sz="3000" dirty="0" smtClean="0">
                <a:latin typeface="Bookman Old Style" pitchFamily="18" charset="0"/>
              </a:rPr>
              <a:t>, y </a:t>
            </a:r>
          </a:p>
          <a:p>
            <a:r>
              <a:rPr lang="es-MX" sz="3000" b="1" dirty="0" smtClean="0">
                <a:latin typeface="Bookman Old Style" pitchFamily="18" charset="0"/>
              </a:rPr>
              <a:t>Ohr Metzujtzaj </a:t>
            </a:r>
            <a:r>
              <a:rPr lang="es-MX" sz="3000" dirty="0" smtClean="0">
                <a:latin typeface="Bookman Old Style" pitchFamily="18" charset="0"/>
              </a:rPr>
              <a:t>- </a:t>
            </a:r>
            <a:r>
              <a:rPr lang="es-MX" sz="3000" i="1" dirty="0" smtClean="0">
                <a:latin typeface="Bookman Old Style" pitchFamily="18" charset="0"/>
              </a:rPr>
              <a:t>La Luz Radiante</a:t>
            </a:r>
            <a:r>
              <a:rPr lang="es-MX" sz="3000" dirty="0" smtClean="0">
                <a:latin typeface="Bookman Old Style" pitchFamily="18" charset="0"/>
              </a:rPr>
              <a:t>. </a:t>
            </a:r>
          </a:p>
          <a:p>
            <a:r>
              <a:rPr lang="es-MX" sz="3000" dirty="0" smtClean="0">
                <a:latin typeface="Bookman Old Style" pitchFamily="18" charset="0"/>
              </a:rPr>
              <a:t>El Zohar a veces se refiere a Kéter de Kéter como </a:t>
            </a:r>
            <a:r>
              <a:rPr lang="es-MX" sz="3000" b="1" dirty="0" smtClean="0">
                <a:latin typeface="Bookman Old Style" pitchFamily="18" charset="0"/>
              </a:rPr>
              <a:t>Atika Kadishá </a:t>
            </a:r>
            <a:r>
              <a:rPr lang="es-MX" sz="3000" dirty="0" smtClean="0">
                <a:latin typeface="Bookman Old Style" pitchFamily="18" charset="0"/>
              </a:rPr>
              <a:t>- </a:t>
            </a:r>
            <a:r>
              <a:rPr lang="es-MX" sz="3000" i="1" dirty="0" smtClean="0">
                <a:latin typeface="Bookman Old Style" pitchFamily="18" charset="0"/>
              </a:rPr>
              <a:t>El Santo Trascendente</a:t>
            </a:r>
            <a:r>
              <a:rPr lang="es-MX" sz="3000" dirty="0" smtClean="0">
                <a:latin typeface="Bookman Old Style" pitchFamily="18" charset="0"/>
              </a:rPr>
              <a:t>, y a </a:t>
            </a: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MX" sz="2800" dirty="0" smtClean="0">
                <a:latin typeface="Bookman Old Style" pitchFamily="18" charset="0"/>
              </a:rPr>
              <a:t>Jojmá de Kéter como </a:t>
            </a:r>
            <a:r>
              <a:rPr lang="es-MX" sz="2800" b="1" dirty="0" smtClean="0">
                <a:latin typeface="Bookman Old Style" pitchFamily="18" charset="0"/>
              </a:rPr>
              <a:t>Jojmá Stima'ah </a:t>
            </a:r>
            <a:r>
              <a:rPr lang="es-MX" sz="2800" dirty="0" smtClean="0">
                <a:latin typeface="Bookman Old Style" pitchFamily="18" charset="0"/>
              </a:rPr>
              <a:t>- </a:t>
            </a:r>
            <a:r>
              <a:rPr lang="es-MX" sz="2800" i="1" dirty="0" smtClean="0">
                <a:latin typeface="Bookman Old Style" pitchFamily="18" charset="0"/>
              </a:rPr>
              <a:t>La Jojmá Oculta</a:t>
            </a:r>
            <a:r>
              <a:rPr lang="es-MX" sz="2800" dirty="0" smtClean="0">
                <a:latin typeface="Bookman Old Style" pitchFamily="18" charset="0"/>
              </a:rPr>
              <a:t>, </a:t>
            </a:r>
            <a:r>
              <a:rPr lang="es-MX" sz="2800" b="1" dirty="0" smtClean="0">
                <a:latin typeface="Bookman Old Style" pitchFamily="18" charset="0"/>
              </a:rPr>
              <a:t>Moja Stima'ah </a:t>
            </a:r>
            <a:r>
              <a:rPr lang="es-MX" sz="2800" dirty="0" smtClean="0">
                <a:latin typeface="Bookman Old Style" pitchFamily="18" charset="0"/>
              </a:rPr>
              <a:t>- </a:t>
            </a:r>
            <a:r>
              <a:rPr lang="es-MX" sz="2800" i="1" dirty="0" smtClean="0">
                <a:latin typeface="Bookman Old Style" pitchFamily="18" charset="0"/>
              </a:rPr>
              <a:t>El Cerebro Oculto</a:t>
            </a:r>
            <a:r>
              <a:rPr lang="es-MX" sz="2800" dirty="0" smtClean="0">
                <a:latin typeface="Bookman Old Style" pitchFamily="18" charset="0"/>
              </a:rPr>
              <a:t>, o </a:t>
            </a:r>
            <a:r>
              <a:rPr lang="es-MX" sz="2800" b="1" dirty="0" smtClean="0">
                <a:latin typeface="Bookman Old Style" pitchFamily="18" charset="0"/>
              </a:rPr>
              <a:t>Botzinah D'Kardenuta </a:t>
            </a:r>
            <a:r>
              <a:rPr lang="es-MX" sz="2800" dirty="0" smtClean="0">
                <a:latin typeface="Bookman Old Style" pitchFamily="18" charset="0"/>
              </a:rPr>
              <a:t>- </a:t>
            </a:r>
            <a:r>
              <a:rPr lang="es-MX" sz="2800" i="1" dirty="0" smtClean="0">
                <a:latin typeface="Bookman Old Style" pitchFamily="18" charset="0"/>
              </a:rPr>
              <a:t>La Llama Negra </a:t>
            </a:r>
            <a:r>
              <a:rPr lang="es-MX" sz="2800" dirty="0" smtClean="0">
                <a:latin typeface="Bookman Old Style" pitchFamily="18" charset="0"/>
              </a:rPr>
              <a:t>. Debido a que la Bondad y el Juicio son las conductas más esenciales (Misericordia, siendo condicionante de las dos) a veces sólo se enumeran. </a:t>
            </a:r>
          </a:p>
          <a:p>
            <a:r>
              <a:rPr lang="es-MX" sz="2800" dirty="0" smtClean="0">
                <a:latin typeface="Bookman Old Style" pitchFamily="18" charset="0"/>
              </a:rPr>
              <a:t>Además, a veces solo se enumera una cabeza, ya que el Juicio también es, en última instancia, para siempre.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44" y="1131125"/>
            <a:ext cx="7297738" cy="445293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/>
            <a:r>
              <a:rPr lang="en-US" sz="32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Estudios de </a:t>
            </a:r>
            <a:r>
              <a:rPr lang="en-US" sz="3200" dirty="0" smtClean="0">
                <a:latin typeface="Bookman Old Style" pitchFamily="18" charset="0"/>
                <a:ea typeface="Adobe Myungjo Std M" panose="02020600000000000000" pitchFamily="18" charset="-128"/>
              </a:rPr>
              <a:t>Kabalá de Toráh</a:t>
            </a:r>
            <a:endParaRPr sz="3200" b="0" i="0" u="none" strike="noStrike" cap="none" dirty="0">
              <a:solidFill>
                <a:srgbClr val="000000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None/>
            </a:pP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75778" name="AutoShape 2" descr="Procarga – Procar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0520" y="57151"/>
            <a:ext cx="6354907" cy="60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418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8" y="1447800"/>
            <a:ext cx="7796212" cy="475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038" y="457200"/>
            <a:ext cx="3209925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subTitle" idx="1"/>
          </p:nvPr>
        </p:nvSpPr>
        <p:spPr>
          <a:xfrm>
            <a:off x="609600" y="1981200"/>
            <a:ext cx="7924800" cy="441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Fuentes: Torah, Talmud, </a:t>
            </a:r>
            <a:r>
              <a:rPr lang="es-CO" sz="2000" b="0" i="0" u="none" strike="noStrike" cap="none" dirty="0" smtClean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Sefaria, Jewish </a:t>
            </a:r>
            <a:r>
              <a:rPr lang="es-CO" sz="2000" b="0" i="0" u="none" strike="noStrike" cap="none" dirty="0">
                <a:solidFill>
                  <a:srgbClr val="000000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Concepts, Wikipedia, Kabbalah Online, Zohar, Rambán, Rashí, Maimonides, Bereshit con Rashí, Rabí Shimsom Rafael Hirsch, El Jumash, </a:t>
            </a:r>
            <a:r>
              <a:rPr lang="es-CO" sz="2000" b="0" i="0" u="none" strike="noStrike" cap="none" dirty="0">
                <a:solidFill>
                  <a:schemeClr val="dk1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Dr. Yael Ziegler.</a:t>
            </a:r>
            <a:endParaRPr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5"/>
              </a:rPr>
              <a:t>https://www.chabad.org/kabbalah/article_cdo/aid/719328/jewish/He-Who-Steals.htm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6"/>
              </a:rPr>
              <a:t>https://www.chabad.org/kabbalah/article_cdo/aid/380377/jewish/The-Heart-and-Its-Energy.htm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https</a:t>
            </a:r>
            <a:r>
              <a:rPr lang="es-CO" sz="700" dirty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://</a:t>
            </a:r>
            <a:r>
              <a:rPr lang="es-CO" sz="700" dirty="0" smtClean="0">
                <a:solidFill>
                  <a:schemeClr val="bg1"/>
                </a:solidFill>
                <a:latin typeface="Bookman Old Style" pitchFamily="18" charset="0"/>
                <a:ea typeface="Adobe Myungjo Std M" panose="02020600000000000000" pitchFamily="18" charset="-128"/>
                <a:hlinkClick r:id="rId7"/>
              </a:rPr>
              <a:t>www.rabbidavidcooper.com/cooper-print-index/2010/11/8/2358-five-dimensions-of-the-soul.html</a:t>
            </a:r>
            <a:endParaRPr lang="es-CO" sz="700" dirty="0" smtClean="0">
              <a:solidFill>
                <a:schemeClr val="bg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MX" sz="700" u="sng" dirty="0" smtClean="0">
                <a:solidFill>
                  <a:schemeClr val="bg1"/>
                </a:solidFill>
                <a:hlinkClick r:id="rId8"/>
              </a:rPr>
              <a:t>https://www.sefaria.org/The_Beginning_of_Wisdom%2C_Introduction.2?lang=bi&amp;with=all&amp;lang2=en</a:t>
            </a:r>
            <a:endParaRPr lang="en-US" sz="700" dirty="0" smtClean="0">
              <a:solidFill>
                <a:schemeClr val="bg1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endParaRPr lang="es-CO" sz="1000" dirty="0">
              <a:solidFill>
                <a:schemeClr val="dk1"/>
              </a:solidFill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000"/>
            </a:pPr>
            <a:r>
              <a:rPr lang="es-CO" sz="24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Derechos Reservados Shalom Haverim Org</a:t>
            </a:r>
            <a:endParaRPr sz="24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sng" strike="noStrike" cap="none" dirty="0">
                <a:solidFill>
                  <a:schemeClr val="hlink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  <a:hlinkClick r:id="rId9"/>
              </a:rPr>
              <a:t>http://www.shalomhaverim.org</a:t>
            </a:r>
            <a:endParaRPr sz="2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Director: -</a:t>
            </a:r>
            <a:endParaRPr sz="2800" dirty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Arial"/>
              <a:buNone/>
            </a:pPr>
            <a:r>
              <a:rPr lang="es-CO" sz="2800" b="0" i="0" u="none" strike="noStrike" cap="none" dirty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ELIYAHU BAYONA BEN </a:t>
            </a:r>
            <a:r>
              <a:rPr lang="es-CO" sz="2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YOSEF</a:t>
            </a:r>
            <a:endParaRPr sz="2800" dirty="0" smtClean="0">
              <a:latin typeface="Bookman Old Style" pitchFamily="18" charset="0"/>
              <a:ea typeface="Adobe Myungjo Std M" panose="02020600000000000000" pitchFamily="18" charset="-128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</a:pPr>
            <a:r>
              <a:rPr lang="es-CO" sz="1800" dirty="0" smtClean="0">
                <a:latin typeface="Bookman Old Style" pitchFamily="18" charset="0"/>
                <a:ea typeface="Adobe Myungjo Std M" panose="02020600000000000000" pitchFamily="18" charset="-128"/>
              </a:rPr>
              <a:t>9 Jeshvan,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5781  –  </a:t>
            </a:r>
            <a:r>
              <a:rPr lang="es-CO" sz="1800" smtClean="0">
                <a:latin typeface="Bookman Old Style" pitchFamily="18" charset="0"/>
                <a:ea typeface="Adobe Myungjo Std M" panose="02020600000000000000" pitchFamily="18" charset="-128"/>
              </a:rPr>
              <a:t>Octubre 27</a:t>
            </a:r>
            <a:r>
              <a:rPr lang="es-CO" sz="1800" b="0" i="0" u="none" strike="noStrike" cap="none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, </a:t>
            </a:r>
            <a:r>
              <a:rPr lang="es-CO" sz="1800" b="0" i="0" u="none" strike="noStrike" cap="none" dirty="0" smtClean="0">
                <a:solidFill>
                  <a:srgbClr val="898989"/>
                </a:solidFill>
                <a:latin typeface="Bookman Old Style" pitchFamily="18" charset="0"/>
                <a:ea typeface="Adobe Myungjo Std M" panose="02020600000000000000" pitchFamily="18" charset="-128"/>
                <a:sym typeface="Calibri"/>
              </a:rPr>
              <a:t>2020 Monsey New York</a:t>
            </a:r>
            <a:endParaRPr sz="1800" b="0" i="0" u="none" strike="noStrike" cap="none" dirty="0">
              <a:solidFill>
                <a:srgbClr val="898989"/>
              </a:solidFill>
              <a:latin typeface="Bookman Old Style" pitchFamily="18" charset="0"/>
              <a:ea typeface="Adobe Myungjo Std M" panose="02020600000000000000" pitchFamily="18" charset="-128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91776</TotalTime>
  <Words>1966</Words>
  <Application>Microsoft Office PowerPoint</Application>
  <PresentationFormat>Presentación en pantalla (4:3)</PresentationFormat>
  <Paragraphs>177</Paragraphs>
  <Slides>42</Slides>
  <Notes>42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Office Theme</vt:lpstr>
      <vt:lpstr> 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Estudios de Kabalá de Toráh</vt:lpstr>
      <vt:lpstr>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Windows User</cp:lastModifiedBy>
  <cp:revision>558</cp:revision>
  <dcterms:modified xsi:type="dcterms:W3CDTF">2020-10-30T14:23:40Z</dcterms:modified>
</cp:coreProperties>
</file>