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038" r:id="rId3"/>
    <p:sldId id="1092" r:id="rId4"/>
    <p:sldId id="1093" r:id="rId5"/>
    <p:sldId id="1094" r:id="rId6"/>
    <p:sldId id="1095" r:id="rId7"/>
    <p:sldId id="1071" r:id="rId8"/>
    <p:sldId id="1074" r:id="rId9"/>
    <p:sldId id="1075" r:id="rId10"/>
    <p:sldId id="1096" r:id="rId11"/>
    <p:sldId id="1097" r:id="rId12"/>
    <p:sldId id="1077" r:id="rId13"/>
    <p:sldId id="1078" r:id="rId14"/>
    <p:sldId id="1076" r:id="rId15"/>
    <p:sldId id="1079" r:id="rId16"/>
    <p:sldId id="1080" r:id="rId17"/>
    <p:sldId id="1098" r:id="rId18"/>
    <p:sldId id="1081" r:id="rId19"/>
    <p:sldId id="1099" r:id="rId20"/>
    <p:sldId id="1083" r:id="rId21"/>
    <p:sldId id="1084" r:id="rId22"/>
    <p:sldId id="1101" r:id="rId23"/>
    <p:sldId id="1085" r:id="rId24"/>
    <p:sldId id="1100" r:id="rId25"/>
    <p:sldId id="1086" r:id="rId26"/>
    <p:sldId id="1088" r:id="rId27"/>
    <p:sldId id="1089" r:id="rId28"/>
    <p:sldId id="1091" r:id="rId29"/>
    <p:sldId id="1102" r:id="rId30"/>
    <p:sldId id="29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3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3200" dirty="0" smtClean="0">
                <a:solidFill>
                  <a:srgbClr val="000000"/>
                </a:solidFill>
                <a:latin typeface="Calibri" pitchFamily="34" charset="0"/>
              </a:rPr>
              <a:t>CLASES DE TORAH</a:t>
            </a:r>
          </a:p>
          <a:p>
            <a:pPr algn="ctr">
              <a:lnSpc>
                <a:spcPct val="90000"/>
              </a:lnSpc>
            </a:pPr>
            <a:r>
              <a:rPr lang="es-CO" sz="4100" dirty="0" smtClean="0">
                <a:solidFill>
                  <a:srgbClr val="000000"/>
                </a:solidFill>
                <a:latin typeface="Calibri" pitchFamily="34" charset="0"/>
              </a:rPr>
              <a:t>LIBRO DE SHEMOT - EXODO</a:t>
            </a:r>
            <a:endParaRPr lang="es-CO" sz="41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 </a:t>
            </a:r>
            <a:r>
              <a:rPr lang="es-CO" sz="2400" dirty="0" smtClean="0">
                <a:solidFill>
                  <a:schemeClr val="accent6">
                    <a:lumMod val="75000"/>
                  </a:schemeClr>
                </a:solidFill>
                <a:effectLst>
                  <a:outerShdw blurRad="38100" dist="38100" dir="2700000" algn="tl">
                    <a:srgbClr val="000000">
                      <a:alpha val="43137"/>
                    </a:srgbClr>
                  </a:outerShdw>
                </a:effectLst>
              </a:rPr>
              <a:t>    Y estos son los nombres de los hijos de Israel que vinieron a Egipto  </a:t>
            </a:r>
            <a:r>
              <a:rPr lang="es-CO" sz="2400" dirty="0" smtClean="0">
                <a:solidFill>
                  <a:schemeClr val="accent6">
                    <a:lumMod val="75000"/>
                  </a:schemeClr>
                </a:solidFill>
                <a:effectLst>
                  <a:outerShdw blurRad="38100" dist="38100" dir="2700000" algn="tl">
                    <a:srgbClr val="000000">
                      <a:alpha val="43137"/>
                    </a:srgbClr>
                  </a:outerShdw>
                </a:effectLst>
              </a:rPr>
              <a:t>con Jacob</a:t>
            </a:r>
            <a:r>
              <a:rPr lang="es-CO" sz="2400" dirty="0" smtClean="0">
                <a:solidFill>
                  <a:schemeClr val="accent6">
                    <a:lumMod val="75000"/>
                  </a:schemeClr>
                </a:solidFill>
                <a:effectLst>
                  <a:outerShdw blurRad="38100" dist="38100" dir="2700000" algn="tl">
                    <a:srgbClr val="000000">
                      <a:alpha val="43137"/>
                    </a:srgbClr>
                  </a:outerShdw>
                </a:effectLst>
              </a:rPr>
              <a:t>; vino cada uno con su familia</a:t>
            </a:r>
            <a:r>
              <a:rPr lang="es-CO" sz="2400" dirty="0" smtClean="0"/>
              <a:t> </a:t>
            </a:r>
          </a:p>
          <a:p>
            <a:r>
              <a:rPr lang="es-CO" sz="2400" b="1" dirty="0" err="1" smtClean="0"/>
              <a:t>Ve'eleh</a:t>
            </a:r>
            <a:r>
              <a:rPr lang="es-CO" sz="2400" b="1" dirty="0" smtClean="0"/>
              <a:t> </a:t>
            </a:r>
            <a:r>
              <a:rPr lang="es-CO" sz="2400" b="1" dirty="0" err="1" smtClean="0"/>
              <a:t>shemot</a:t>
            </a:r>
            <a:r>
              <a:rPr lang="es-CO" sz="2400" b="1" dirty="0" smtClean="0"/>
              <a:t> </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haba'im</a:t>
            </a:r>
            <a:r>
              <a:rPr lang="es-CO" sz="2400" b="1" dirty="0" smtClean="0"/>
              <a:t> </a:t>
            </a:r>
            <a:r>
              <a:rPr lang="es-CO" sz="2400" b="1" dirty="0" err="1" smtClean="0"/>
              <a:t>Mitsraymah</a:t>
            </a:r>
            <a:r>
              <a:rPr lang="es-CO" sz="2400" b="1" dirty="0" smtClean="0"/>
              <a:t> et </a:t>
            </a:r>
            <a:r>
              <a:rPr lang="es-CO" sz="2400" b="1" dirty="0" err="1" smtClean="0"/>
              <a:t>Ya'akov</a:t>
            </a:r>
            <a:r>
              <a:rPr lang="es-CO" sz="2400" b="1" dirty="0" smtClean="0"/>
              <a:t> </a:t>
            </a:r>
            <a:r>
              <a:rPr lang="es-CO" sz="2400" b="1" dirty="0" err="1" smtClean="0"/>
              <a:t>ish</a:t>
            </a:r>
            <a:r>
              <a:rPr lang="es-CO" sz="2400" b="1" dirty="0" smtClean="0"/>
              <a:t> </a:t>
            </a:r>
            <a:r>
              <a:rPr lang="es-CO" sz="2400" b="1" dirty="0" err="1" smtClean="0"/>
              <a:t>uveyto</a:t>
            </a:r>
            <a:r>
              <a:rPr lang="es-CO" sz="2400" b="1" dirty="0" smtClean="0"/>
              <a:t> </a:t>
            </a:r>
            <a:r>
              <a:rPr lang="es-CO" sz="2400" b="1" dirty="0" err="1" smtClean="0"/>
              <a:t>ba'u</a:t>
            </a:r>
            <a:r>
              <a:rPr lang="es-CO" sz="2400" b="1" dirty="0" smtClean="0"/>
              <a:t>.</a:t>
            </a:r>
          </a:p>
          <a:p>
            <a:r>
              <a:rPr lang="es-CO" sz="2400" dirty="0" smtClean="0"/>
              <a:t>El </a:t>
            </a:r>
            <a:r>
              <a:rPr lang="es-CO" sz="2400" dirty="0" smtClean="0"/>
              <a:t>segundo libro de la </a:t>
            </a:r>
            <a:r>
              <a:rPr lang="es-CO" sz="2400" dirty="0" err="1" smtClean="0"/>
              <a:t>Torah</a:t>
            </a:r>
            <a:r>
              <a:rPr lang="es-CO" sz="2400" dirty="0" smtClean="0"/>
              <a:t> comienza citando los nombres de los hijos de Jacob. </a:t>
            </a:r>
            <a:endParaRPr lang="es-CO" sz="2400" dirty="0" smtClean="0"/>
          </a:p>
          <a:p>
            <a:r>
              <a:rPr lang="es-CO" sz="2400" dirty="0" smtClean="0"/>
              <a:t>El </a:t>
            </a:r>
            <a:r>
              <a:rPr lang="es-CO" sz="2400" dirty="0" smtClean="0"/>
              <a:t>Midrash (Shemot </a:t>
            </a:r>
            <a:r>
              <a:rPr lang="es-CO" sz="2400" dirty="0" err="1" smtClean="0"/>
              <a:t>Rabbá</a:t>
            </a:r>
            <a:r>
              <a:rPr lang="es-CO" sz="2400" dirty="0" smtClean="0"/>
              <a:t>, l) atribuye esta repetición (ver </a:t>
            </a:r>
            <a:r>
              <a:rPr lang="es-CO" sz="2400" dirty="0" err="1" smtClean="0"/>
              <a:t>Gén.</a:t>
            </a:r>
            <a:r>
              <a:rPr lang="es-CO" sz="2400" dirty="0" smtClean="0"/>
              <a:t> </a:t>
            </a:r>
            <a:r>
              <a:rPr lang="es-CO" sz="2400" dirty="0" smtClean="0"/>
              <a:t>46, </a:t>
            </a:r>
            <a:r>
              <a:rPr lang="es-CO" sz="2400" dirty="0" smtClean="0"/>
              <a:t>8) al hecho de que ellos se conservaban fieles a las enseñanzas de los Patriarcas en medio del Egipto idólatra. De estos nombres debería surgir un pueblo que más tarde llevaría el estandarte del judaísmo</a:t>
            </a:r>
            <a:r>
              <a:rPr lang="es-CO" sz="2400" dirty="0" smtClean="0"/>
              <a:t>.</a:t>
            </a:r>
            <a:endParaRPr lang="es-CO" sz="2400" b="1" dirty="0" smtClean="0"/>
          </a:p>
          <a:p>
            <a:endParaRPr lang="es-CO"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El Rambán, Moshé ben Najmán, Najmanides, comenta sobre este Libro:</a:t>
            </a:r>
          </a:p>
          <a:p>
            <a:r>
              <a:rPr lang="es-CO" sz="2400" dirty="0" smtClean="0"/>
              <a:t>La Escritura ha completado el Libro de Génesis que es el Libro de la Creación que concierne a la creación del mundo y a la formación de todas las criaturas como también a todos los eventos de los Patriarcas, que son una manera de “creación” con relación a sus descendientes, porque todos los eventos en la vida de los Patriarcas son ilustraciones que aluden y nos predicen todo lo que vendría sobre su descendencia en el futuro.</a:t>
            </a:r>
          </a:p>
          <a:p>
            <a:endParaRPr lang="es-CO"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Después de completar la cuenta de la Creación, la Escritura comienza con otro Libro que concierne a las acciones que emanaron de aquellas previas alusiones.</a:t>
            </a:r>
          </a:p>
          <a:p>
            <a:r>
              <a:rPr lang="es-CO" sz="2400" dirty="0" smtClean="0"/>
              <a:t>Y el Libro de “Veiléh Shemot” es dedicado al tema del primer exilio experimentado por todo el pueblo judío,, llamado El Exilio de Egipto que fue decretado y anunciado explícitamente a Abraham en Génesis 15:13-14, y a la redención de dicho Exilio.</a:t>
            </a:r>
          </a:p>
          <a:p>
            <a:r>
              <a:rPr lang="es-CO" sz="2400" dirty="0" smtClean="0"/>
              <a:t>Es por esto que la Escritura va hacia atrás y comienza contándonos los Nombres de todos aquellos que descendieron a Egipto (v 1-4) y su número, aunque ya este número había sido dicho en Génesis 46:8-27</a:t>
            </a:r>
          </a:p>
          <a:p>
            <a:endParaRPr lang="es-CO"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Ahora bien, el Exilio no ha terminado, sino hasta el </a:t>
            </a:r>
            <a:r>
              <a:rPr lang="es-CO" sz="2400" dirty="0" err="1" smtClean="0"/>
              <a:t>dia</a:t>
            </a:r>
            <a:r>
              <a:rPr lang="es-CO" sz="2400" dirty="0" smtClean="0"/>
              <a:t> en que el Pueblo regrese a su lugar y vuelva a la estatura de sus antepasados.</a:t>
            </a:r>
          </a:p>
          <a:p>
            <a:r>
              <a:rPr lang="es-CO" sz="2400" dirty="0" smtClean="0"/>
              <a:t>Ahora, cuando ellos dejaron Egipto, aunque habían dejado atrás “la casa de servidumbre” ellos seguían considerándose exiliados, ya que ellos todavía se encontraban “en la tierra que no era de ellos”, como errantes en el Desierto.</a:t>
            </a:r>
          </a:p>
          <a:p>
            <a:r>
              <a:rPr lang="es-CO" sz="2400" dirty="0" smtClean="0"/>
              <a:t>Pero, cuando ellos arribaron a Har Sinaí y construyeron el Tabernáculo, y Hashem causó que Su Shejiná habitara con ellos, en este punto ellos regresaron a la eminencia de sus antepasados.</a:t>
            </a:r>
          </a:p>
          <a:p>
            <a:endParaRPr lang="es-CO"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De quienes se ha dicho:</a:t>
            </a:r>
          </a:p>
          <a:p>
            <a:r>
              <a:rPr lang="es-CO" sz="2400" dirty="0" smtClean="0">
                <a:solidFill>
                  <a:schemeClr val="accent6">
                    <a:lumMod val="75000"/>
                  </a:schemeClr>
                </a:solidFill>
                <a:effectLst>
                  <a:outerShdw blurRad="38100" dist="38100" dir="2700000" algn="tl">
                    <a:srgbClr val="000000">
                      <a:alpha val="43137"/>
                    </a:srgbClr>
                  </a:outerShdw>
                </a:effectLst>
              </a:rPr>
              <a:t>“El consejo de Dios estaba sobre sus tiendas” </a:t>
            </a:r>
            <a:r>
              <a:rPr lang="es-CO" sz="2400" dirty="0" smtClean="0"/>
              <a:t>–parafraseando a Yob 29:4-, y como el Midrash lo manifiesta, “ellos mismos eran la Carroza Divina” –Am </a:t>
            </a:r>
            <a:r>
              <a:rPr lang="es-CO" sz="2400" dirty="0" err="1" smtClean="0"/>
              <a:t>haMerkabá</a:t>
            </a:r>
            <a:r>
              <a:rPr lang="es-CO" sz="2400" dirty="0" smtClean="0"/>
              <a:t>-, y fue cuando entonces el Pueblo de Israel fue considerado realmente redimido de su exilio.</a:t>
            </a:r>
          </a:p>
          <a:p>
            <a:r>
              <a:rPr lang="es-CO" sz="2400" dirty="0" smtClean="0"/>
              <a:t>Y por esto es porque el Libro termina con la finalización del Tabernáculo y con la Gloria de Dios llenándolo siempre.</a:t>
            </a:r>
          </a:p>
          <a:p>
            <a:endParaRPr lang="es-CO" sz="2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1:2     </a:t>
            </a:r>
            <a:r>
              <a:rPr lang="es-CO" sz="2400" dirty="0" smtClean="0">
                <a:solidFill>
                  <a:schemeClr val="accent6">
                    <a:lumMod val="75000"/>
                  </a:schemeClr>
                </a:solidFill>
                <a:effectLst>
                  <a:outerShdw blurRad="38100" dist="38100" dir="2700000" algn="tl">
                    <a:srgbClr val="000000">
                      <a:alpha val="43137"/>
                    </a:srgbClr>
                  </a:outerShdw>
                </a:effectLst>
              </a:rPr>
              <a:t>Rubén, Simón, </a:t>
            </a:r>
            <a:r>
              <a:rPr lang="es-CO" sz="2400" dirty="0" err="1" smtClean="0">
                <a:solidFill>
                  <a:schemeClr val="accent6">
                    <a:lumMod val="75000"/>
                  </a:schemeClr>
                </a:solidFill>
                <a:effectLst>
                  <a:outerShdw blurRad="38100" dist="38100" dir="2700000" algn="tl">
                    <a:srgbClr val="000000">
                      <a:alpha val="43137"/>
                    </a:srgbClr>
                  </a:outerShdw>
                </a:effectLst>
              </a:rPr>
              <a:t>Leví</a:t>
            </a:r>
            <a:r>
              <a:rPr lang="es-CO" sz="2400" dirty="0" smtClean="0">
                <a:solidFill>
                  <a:schemeClr val="accent6">
                    <a:lumMod val="75000"/>
                  </a:schemeClr>
                </a:solidFill>
                <a:effectLst>
                  <a:outerShdw blurRad="38100" dist="38100" dir="2700000" algn="tl">
                    <a:srgbClr val="000000">
                      <a:alpha val="43137"/>
                    </a:srgbClr>
                  </a:outerShdw>
                </a:effectLst>
              </a:rPr>
              <a:t> y Judá,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Re'uven</a:t>
            </a:r>
            <a:r>
              <a:rPr lang="es-CO" sz="2400" b="1" dirty="0" smtClean="0"/>
              <a:t> </a:t>
            </a:r>
            <a:r>
              <a:rPr lang="es-CO" sz="2400" b="1" dirty="0" err="1" smtClean="0"/>
              <a:t>Shim'on</a:t>
            </a:r>
            <a:r>
              <a:rPr lang="es-CO" sz="2400" b="1" dirty="0" smtClean="0"/>
              <a:t> </a:t>
            </a:r>
            <a:r>
              <a:rPr lang="es-CO" sz="2400" b="1" dirty="0" err="1" smtClean="0"/>
              <a:t>Levi</a:t>
            </a:r>
            <a:r>
              <a:rPr lang="es-CO" sz="2400" b="1" dirty="0" smtClean="0"/>
              <a:t> </a:t>
            </a:r>
            <a:r>
              <a:rPr lang="es-CO" sz="2400" b="1" dirty="0" err="1" smtClean="0"/>
              <a:t>viYehudah</a:t>
            </a:r>
            <a:r>
              <a:rPr lang="es-CO" sz="2400" b="1" dirty="0" smtClean="0"/>
              <a:t>.</a:t>
            </a:r>
          </a:p>
          <a:p>
            <a:r>
              <a:rPr lang="es-CO" sz="2400" b="1" dirty="0" smtClean="0">
                <a:solidFill>
                  <a:schemeClr val="accent6">
                    <a:lumMod val="75000"/>
                  </a:schemeClr>
                </a:solidFill>
                <a:effectLst>
                  <a:outerShdw blurRad="38100" dist="38100" dir="2700000" algn="tl">
                    <a:srgbClr val="000000">
                      <a:alpha val="43137"/>
                    </a:srgbClr>
                  </a:outerShdw>
                </a:effectLst>
              </a:rPr>
              <a:t>1:3 </a:t>
            </a:r>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dirty="0" err="1" smtClean="0">
                <a:solidFill>
                  <a:schemeClr val="accent6">
                    <a:lumMod val="75000"/>
                  </a:schemeClr>
                </a:solidFill>
                <a:effectLst>
                  <a:outerShdw blurRad="38100" dist="38100" dir="2700000" algn="tl">
                    <a:srgbClr val="000000">
                      <a:alpha val="43137"/>
                    </a:srgbClr>
                  </a:outerShdw>
                </a:effectLst>
              </a:rPr>
              <a:t>Isajar</a:t>
            </a:r>
            <a:r>
              <a:rPr lang="es-CO" sz="2400" dirty="0" smtClean="0">
                <a:solidFill>
                  <a:schemeClr val="accent6">
                    <a:lumMod val="75000"/>
                  </a:schemeClr>
                </a:solidFill>
                <a:effectLst>
                  <a:outerShdw blurRad="38100" dist="38100" dir="2700000" algn="tl">
                    <a:srgbClr val="000000">
                      <a:alpha val="43137"/>
                    </a:srgbClr>
                  </a:outerShdw>
                </a:effectLst>
              </a:rPr>
              <a:t>, Zebulón y Benjamín;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Isajar</a:t>
            </a:r>
            <a:r>
              <a:rPr lang="es-CO" sz="2400" b="1" dirty="0" smtClean="0"/>
              <a:t> </a:t>
            </a:r>
            <a:r>
              <a:rPr lang="es-CO" sz="2400" b="1" dirty="0" err="1" smtClean="0"/>
              <a:t>Zvulun</a:t>
            </a:r>
            <a:r>
              <a:rPr lang="es-CO" sz="2400" b="1" dirty="0" smtClean="0"/>
              <a:t> </a:t>
            </a:r>
            <a:r>
              <a:rPr lang="es-CO" sz="2400" b="1" dirty="0" err="1" smtClean="0"/>
              <a:t>uVinyamin</a:t>
            </a:r>
            <a:r>
              <a:rPr lang="es-CO" sz="2400" b="1" dirty="0" smtClean="0"/>
              <a:t>.</a:t>
            </a:r>
          </a:p>
          <a:p>
            <a:r>
              <a:rPr lang="es-CO" sz="2400" b="1" dirty="0" smtClean="0">
                <a:solidFill>
                  <a:schemeClr val="accent6">
                    <a:lumMod val="75000"/>
                  </a:schemeClr>
                </a:solidFill>
                <a:effectLst>
                  <a:outerShdw blurRad="38100" dist="38100" dir="2700000" algn="tl">
                    <a:srgbClr val="000000">
                      <a:alpha val="43137"/>
                    </a:srgbClr>
                  </a:outerShdw>
                </a:effectLst>
              </a:rPr>
              <a:t>1:4 </a:t>
            </a:r>
            <a:r>
              <a:rPr lang="es-CO" sz="2400" dirty="0" smtClean="0">
                <a:solidFill>
                  <a:schemeClr val="accent6">
                    <a:lumMod val="75000"/>
                  </a:schemeClr>
                </a:solidFill>
                <a:effectLst>
                  <a:outerShdw blurRad="38100" dist="38100" dir="2700000" algn="tl">
                    <a:srgbClr val="000000">
                      <a:alpha val="43137"/>
                    </a:srgbClr>
                  </a:outerShdw>
                </a:effectLst>
              </a:rPr>
              <a:t>    Dan y </a:t>
            </a:r>
            <a:r>
              <a:rPr lang="es-CO" sz="2400" dirty="0" err="1" smtClean="0">
                <a:solidFill>
                  <a:schemeClr val="accent6">
                    <a:lumMod val="75000"/>
                  </a:schemeClr>
                </a:solidFill>
                <a:effectLst>
                  <a:outerShdw blurRad="38100" dist="38100" dir="2700000" algn="tl">
                    <a:srgbClr val="000000">
                      <a:alpha val="43137"/>
                    </a:srgbClr>
                  </a:outerShdw>
                </a:effectLst>
              </a:rPr>
              <a:t>Naftalí</a:t>
            </a:r>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dirty="0" err="1" smtClean="0">
                <a:solidFill>
                  <a:schemeClr val="accent6">
                    <a:lumMod val="75000"/>
                  </a:schemeClr>
                </a:solidFill>
                <a:effectLst>
                  <a:outerShdw blurRad="38100" dist="38100" dir="2700000" algn="tl">
                    <a:srgbClr val="000000">
                      <a:alpha val="43137"/>
                    </a:srgbClr>
                  </a:outerShdw>
                </a:effectLst>
              </a:rPr>
              <a:t>Gad</a:t>
            </a:r>
            <a:r>
              <a:rPr lang="es-CO" sz="2400" dirty="0" smtClean="0">
                <a:solidFill>
                  <a:schemeClr val="accent6">
                    <a:lumMod val="75000"/>
                  </a:schemeClr>
                </a:solidFill>
                <a:effectLst>
                  <a:outerShdw blurRad="38100" dist="38100" dir="2700000" algn="tl">
                    <a:srgbClr val="000000">
                      <a:alpha val="43137"/>
                    </a:srgbClr>
                  </a:outerShdw>
                </a:effectLst>
              </a:rPr>
              <a:t> y </a:t>
            </a:r>
            <a:r>
              <a:rPr lang="es-CO" sz="2400" dirty="0" err="1" smtClean="0">
                <a:solidFill>
                  <a:schemeClr val="accent6">
                    <a:lumMod val="75000"/>
                  </a:schemeClr>
                </a:solidFill>
                <a:effectLst>
                  <a:outerShdw blurRad="38100" dist="38100" dir="2700000" algn="tl">
                    <a:srgbClr val="000000">
                      <a:alpha val="43137"/>
                    </a:srgbClr>
                  </a:outerShdw>
                </a:effectLst>
              </a:rPr>
              <a:t>Asher</a:t>
            </a:r>
            <a:r>
              <a:rPr lang="es-CO" sz="2400" dirty="0" smtClean="0">
                <a:solidFill>
                  <a:schemeClr val="accent6">
                    <a:lumMod val="75000"/>
                  </a:schemeClr>
                </a:solidFill>
                <a:effectLst>
                  <a:outerShdw blurRad="38100" dist="38100" dir="2700000" algn="tl">
                    <a:srgbClr val="000000">
                      <a:alpha val="43137"/>
                    </a:srgbClr>
                  </a:outerShdw>
                </a:effectLst>
              </a:rPr>
              <a:t>.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smtClean="0"/>
              <a:t>Dan </a:t>
            </a:r>
            <a:r>
              <a:rPr lang="es-CO" sz="2400" b="1" dirty="0" err="1" smtClean="0"/>
              <a:t>veNaftali</a:t>
            </a:r>
            <a:r>
              <a:rPr lang="es-CO" sz="2400" b="1" dirty="0" smtClean="0"/>
              <a:t> </a:t>
            </a:r>
            <a:r>
              <a:rPr lang="es-CO" sz="2400" b="1" dirty="0" err="1" smtClean="0"/>
              <a:t>Gad</a:t>
            </a:r>
            <a:r>
              <a:rPr lang="es-CO" sz="2400" b="1" dirty="0" smtClean="0"/>
              <a:t> </a:t>
            </a:r>
            <a:r>
              <a:rPr lang="es-CO" sz="2400" b="1" dirty="0" err="1" smtClean="0"/>
              <a:t>ve'Asher</a:t>
            </a:r>
            <a:r>
              <a:rPr lang="es-CO" sz="2400" b="1" dirty="0" smtClean="0"/>
              <a:t>.</a:t>
            </a:r>
            <a:endParaRPr lang="en-US" sz="2400" dirty="0" smtClean="0"/>
          </a:p>
          <a:p>
            <a:endParaRPr lang="en-US" sz="2400" dirty="0" smtClean="0"/>
          </a:p>
          <a:p>
            <a:endParaRPr lang="en-US" sz="2400" dirty="0" smtClean="0"/>
          </a:p>
          <a:p>
            <a:endParaRPr lang="es-CO"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1:5     </a:t>
            </a:r>
            <a:r>
              <a:rPr lang="es-CO" sz="2400" dirty="0" smtClean="0">
                <a:solidFill>
                  <a:schemeClr val="accent6">
                    <a:lumMod val="75000"/>
                  </a:schemeClr>
                </a:solidFill>
                <a:effectLst>
                  <a:outerShdw blurRad="38100" dist="38100" dir="2700000" algn="tl">
                    <a:srgbClr val="000000">
                      <a:alpha val="43137"/>
                    </a:srgbClr>
                  </a:outerShdw>
                </a:effectLst>
              </a:rPr>
              <a:t>Y todas las almas que salieron del lomo de Jacob fueron setenta almas, y José </a:t>
            </a:r>
            <a:r>
              <a:rPr lang="es-CO" sz="2400" dirty="0" smtClean="0">
                <a:solidFill>
                  <a:schemeClr val="accent6">
                    <a:lumMod val="75000"/>
                  </a:schemeClr>
                </a:solidFill>
                <a:effectLst>
                  <a:outerShdw blurRad="38100" dist="38100" dir="2700000" algn="tl">
                    <a:srgbClr val="000000">
                      <a:alpha val="43137"/>
                    </a:srgbClr>
                  </a:outerShdw>
                </a:effectLst>
              </a:rPr>
              <a:t>(</a:t>
            </a:r>
            <a:r>
              <a:rPr lang="es-CO" sz="2400" dirty="0" smtClean="0">
                <a:solidFill>
                  <a:schemeClr val="accent6">
                    <a:lumMod val="75000"/>
                  </a:schemeClr>
                </a:solidFill>
                <a:effectLst>
                  <a:outerShdw blurRad="38100" dist="38100" dir="2700000" algn="tl">
                    <a:srgbClr val="000000">
                      <a:alpha val="43137"/>
                    </a:srgbClr>
                  </a:outerShdw>
                </a:effectLst>
              </a:rPr>
              <a:t>con sus dos hijos) era (estaba) en Egipto.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Vayehi</a:t>
            </a:r>
            <a:r>
              <a:rPr lang="es-CO" sz="2400" b="1" dirty="0" smtClean="0"/>
              <a:t> </a:t>
            </a:r>
            <a:r>
              <a:rPr lang="es-CO" sz="2400" b="1" dirty="0" err="1" smtClean="0"/>
              <a:t>kol-nefesh</a:t>
            </a:r>
            <a:r>
              <a:rPr lang="es-CO" sz="2400" b="1" dirty="0" smtClean="0"/>
              <a:t> </a:t>
            </a:r>
            <a:r>
              <a:rPr lang="es-CO" sz="2400" b="1" dirty="0" err="1" smtClean="0"/>
              <a:t>yots'ey</a:t>
            </a:r>
            <a:r>
              <a:rPr lang="es-CO" sz="2400" b="1" dirty="0" smtClean="0"/>
              <a:t> </a:t>
            </a:r>
            <a:r>
              <a:rPr lang="es-CO" sz="2400" b="1" dirty="0" err="1" smtClean="0"/>
              <a:t>yerej-Ya'akov</a:t>
            </a:r>
            <a:r>
              <a:rPr lang="es-CO" sz="2400" b="1" dirty="0" smtClean="0"/>
              <a:t> </a:t>
            </a:r>
            <a:r>
              <a:rPr lang="es-CO" sz="2400" b="1" dirty="0" err="1" smtClean="0"/>
              <a:t>shiv'im</a:t>
            </a:r>
            <a:r>
              <a:rPr lang="es-CO" sz="2400" b="1" dirty="0" smtClean="0"/>
              <a:t> </a:t>
            </a:r>
            <a:r>
              <a:rPr lang="es-CO" sz="2400" b="1" dirty="0" err="1" smtClean="0"/>
              <a:t>nafesh</a:t>
            </a:r>
            <a:r>
              <a:rPr lang="es-CO" sz="2400" b="1" dirty="0" smtClean="0"/>
              <a:t> </a:t>
            </a:r>
            <a:r>
              <a:rPr lang="es-CO" sz="2400" b="1" dirty="0" err="1" smtClean="0"/>
              <a:t>veYosef</a:t>
            </a:r>
            <a:r>
              <a:rPr lang="es-CO" sz="2400" b="1" dirty="0" smtClean="0"/>
              <a:t> </a:t>
            </a:r>
            <a:r>
              <a:rPr lang="es-CO" sz="2400" b="1" dirty="0" err="1" smtClean="0"/>
              <a:t>hayah</a:t>
            </a:r>
            <a:r>
              <a:rPr lang="es-CO" sz="2400" b="1" dirty="0" smtClean="0"/>
              <a:t> </a:t>
            </a:r>
            <a:r>
              <a:rPr lang="es-CO" sz="2400" b="1" dirty="0" err="1" smtClean="0"/>
              <a:t>veMitsrayim</a:t>
            </a:r>
            <a:r>
              <a:rPr lang="es-CO" sz="2400" b="1" dirty="0" smtClean="0"/>
              <a:t>.</a:t>
            </a:r>
            <a:endParaRPr lang="en-US" sz="2400" dirty="0" smtClean="0"/>
          </a:p>
          <a:p>
            <a:r>
              <a:rPr lang="es-CO" sz="2400" dirty="0" smtClean="0"/>
              <a:t>La Escritura Sagrada quiere hacer notar con esto que José, que estaba en Egipto, no se desvió de las tradiciones de la casa paterna, aún cuando ejercía el cargo de virrey de este </a:t>
            </a:r>
            <a:r>
              <a:rPr lang="es-CO" sz="2400" dirty="0" smtClean="0"/>
              <a:t>país.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En </a:t>
            </a:r>
            <a:r>
              <a:rPr lang="es-CO" sz="2400" dirty="0" smtClean="0"/>
              <a:t>hebreo el verbo ser y estar son idénticos. La frase debe traducirse pues de esta manera: </a:t>
            </a:r>
            <a:r>
              <a:rPr lang="es-CO" sz="2400" dirty="0" smtClean="0">
                <a:solidFill>
                  <a:schemeClr val="accent6">
                    <a:lumMod val="75000"/>
                  </a:schemeClr>
                </a:solidFill>
                <a:effectLst>
                  <a:outerShdw blurRad="38100" dist="38100" dir="2700000" algn="tl">
                    <a:srgbClr val="000000">
                      <a:alpha val="43137"/>
                    </a:srgbClr>
                  </a:outerShdw>
                </a:effectLst>
              </a:rPr>
              <a:t>"Y José era en Egipto", </a:t>
            </a:r>
            <a:r>
              <a:rPr lang="es-CO" sz="2400" dirty="0" smtClean="0"/>
              <a:t>es decir, a pesar de que José poseía el nombre egipcio de </a:t>
            </a:r>
            <a:r>
              <a:rPr lang="es-CO" sz="2400" dirty="0" err="1" smtClean="0"/>
              <a:t>Tzafenat</a:t>
            </a:r>
            <a:r>
              <a:rPr lang="es-CO" sz="2400" dirty="0" smtClean="0"/>
              <a:t> </a:t>
            </a:r>
            <a:r>
              <a:rPr lang="es-CO" sz="2400" dirty="0" err="1" smtClean="0"/>
              <a:t>Panéaj</a:t>
            </a:r>
            <a:r>
              <a:rPr lang="es-CO" sz="2400" dirty="0" smtClean="0"/>
              <a:t> (descubridor de cosas ocultas), siguió siendo él mismo aun en tierra extraña, y no se asimiló</a:t>
            </a:r>
            <a:r>
              <a:rPr lang="es-CO" sz="2400" dirty="0" smtClean="0"/>
              <a:t>.</a:t>
            </a:r>
          </a:p>
          <a:p>
            <a:r>
              <a:rPr lang="es-CO" sz="2400" dirty="0" smtClean="0"/>
              <a:t>Rambán cita a Abraham Ibn Ezra quien dice que la Escritura mencionó al final del Libro de Bereshit que José vio tres generaciones a través de su hijo, se menciona que sus hermanos también fueron pocos en número cuando ellos primero descendieron a Egipto, pero fueron fructíferos y se multiplicaron allí.</a:t>
            </a:r>
          </a:p>
          <a:p>
            <a:r>
              <a:rPr lang="es-CO" sz="2400" dirty="0" smtClean="0"/>
              <a:t>Pero a Rambán no le suena bien la explicación.</a:t>
            </a:r>
            <a:endParaRPr lang="en-US" sz="2400" dirty="0" smtClean="0"/>
          </a:p>
          <a:p>
            <a:endParaRPr lang="es-CO" sz="24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Rambán cita a Rashí, quien dice que aunque la Escritura contó a los descendientes de Yacob por sus nombres durante su tiempo de vida, aquí los cuenta otra vez por su nombre después de sus muertes, para darnos a conocer cuan amados eran ellos para Dios.</a:t>
            </a:r>
          </a:p>
          <a:p>
            <a:r>
              <a:rPr lang="es-CO" sz="2400" dirty="0" smtClean="0"/>
              <a:t>Porque ellos son comparados a las estrellas, a las cuales Dios trajo y las tomó por su número, como está escrito en Isaías 40:26,</a:t>
            </a:r>
          </a:p>
          <a:p>
            <a:r>
              <a:rPr lang="es-CO" sz="2400" dirty="0" smtClean="0">
                <a:solidFill>
                  <a:schemeClr val="accent6">
                    <a:lumMod val="75000"/>
                  </a:schemeClr>
                </a:solidFill>
                <a:effectLst>
                  <a:outerShdw blurRad="38100" dist="38100" dir="2700000" algn="tl">
                    <a:srgbClr val="000000">
                      <a:alpha val="43137"/>
                    </a:srgbClr>
                  </a:outerShdw>
                </a:effectLst>
              </a:rPr>
              <a:t>“Levanten hacia arriba sus ojos y miren Quién creó estas cosas, el saca y cuenta su ejército; a todas llama por su nombre; ninguna hará falta; tal es la grandeza de Su fuerza, y el poder de Su dominio” </a:t>
            </a:r>
          </a:p>
          <a:p>
            <a:endParaRPr lang="es-CO"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Rambán opina que estas son palabras homiléticas -</a:t>
            </a:r>
            <a:r>
              <a:rPr lang="es-ES" sz="2400" dirty="0" smtClean="0"/>
              <a:t> homiletikos, reunión, y homileos= </a:t>
            </a:r>
            <a:r>
              <a:rPr lang="es-ES" sz="2400" dirty="0" smtClean="0"/>
              <a:t>conversar- Y estas son palabras de verdad que conciernen al amor que Hashem muestra a Su Pueblo Israel y su constante repetición de sus nombres</a:t>
            </a:r>
          </a:p>
          <a:p>
            <a:r>
              <a:rPr lang="es-ES" sz="2400" dirty="0" smtClean="0"/>
              <a:t>Y esto es lo que Rambán da a conocer cuando se refiere a </a:t>
            </a:r>
            <a:r>
              <a:rPr lang="es-ES" sz="2400" dirty="0" smtClean="0">
                <a:solidFill>
                  <a:schemeClr val="accent6">
                    <a:lumMod val="75000"/>
                  </a:schemeClr>
                </a:solidFill>
                <a:effectLst>
                  <a:outerShdw blurRad="38100" dist="38100" dir="2700000" algn="tl">
                    <a:srgbClr val="000000">
                      <a:alpha val="43137"/>
                    </a:srgbClr>
                  </a:outerShdw>
                </a:effectLst>
              </a:rPr>
              <a:t>“Veiléh </a:t>
            </a:r>
            <a:r>
              <a:rPr lang="es-ES" sz="2400" dirty="0" err="1" smtClean="0">
                <a:solidFill>
                  <a:schemeClr val="accent6">
                    <a:lumMod val="75000"/>
                  </a:schemeClr>
                </a:solidFill>
                <a:effectLst>
                  <a:outerShdw blurRad="38100" dist="38100" dir="2700000" algn="tl">
                    <a:srgbClr val="000000">
                      <a:alpha val="43137"/>
                    </a:srgbClr>
                  </a:outerShdw>
                </a:effectLst>
              </a:rPr>
              <a:t>shemot</a:t>
            </a:r>
            <a:r>
              <a:rPr lang="es-ES" sz="2400" dirty="0" smtClean="0">
                <a:solidFill>
                  <a:schemeClr val="accent6">
                    <a:lumMod val="75000"/>
                  </a:schemeClr>
                </a:solidFill>
                <a:effectLst>
                  <a:outerShdw blurRad="38100" dist="38100" dir="2700000" algn="tl">
                    <a:srgbClr val="000000">
                      <a:alpha val="43137"/>
                    </a:srgbClr>
                  </a:outerShdw>
                </a:effectLst>
              </a:rPr>
              <a:t>” </a:t>
            </a:r>
            <a:r>
              <a:rPr lang="es-ES" sz="2400" dirty="0" smtClean="0"/>
              <a:t>que es como se inicia el Libro, es decir, mostrando la conexión de los versos y su unión a través de la letra “</a:t>
            </a:r>
            <a:r>
              <a:rPr lang="es-ES" sz="2400" dirty="0" err="1" smtClean="0"/>
              <a:t>Vav</a:t>
            </a:r>
            <a:r>
              <a:rPr lang="es-ES" sz="2400" dirty="0" smtClean="0"/>
              <a:t>” de “</a:t>
            </a:r>
            <a:r>
              <a:rPr lang="es-ES" sz="2400" dirty="0" err="1" smtClean="0"/>
              <a:t>Veilé</a:t>
            </a:r>
            <a:r>
              <a:rPr lang="es-ES" sz="2400" dirty="0" smtClean="0"/>
              <a:t>” -</a:t>
            </a:r>
            <a:r>
              <a:rPr lang="he-IL" sz="2400" dirty="0" smtClean="0"/>
              <a:t> וְאֵלֶּה שְׁמוֹת </a:t>
            </a:r>
            <a:endParaRPr lang="es-CO" sz="2400" dirty="0" smtClean="0"/>
          </a:p>
          <a:p>
            <a:endParaRPr lang="es-CO" sz="2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1:6     </a:t>
            </a:r>
            <a:r>
              <a:rPr lang="es-CO" sz="2400" dirty="0" smtClean="0">
                <a:solidFill>
                  <a:schemeClr val="accent6">
                    <a:lumMod val="75000"/>
                  </a:schemeClr>
                </a:solidFill>
                <a:effectLst>
                  <a:outerShdw blurRad="38100" dist="38100" dir="2700000" algn="tl">
                    <a:srgbClr val="000000">
                      <a:alpha val="43137"/>
                    </a:srgbClr>
                  </a:outerShdw>
                </a:effectLst>
              </a:rPr>
              <a:t>Y murió José,  y todos sus hermanos, y toda aquella generación. </a:t>
            </a:r>
            <a:r>
              <a:rPr lang="es-CO" sz="2400" b="1" dirty="0" smtClean="0">
                <a:solidFill>
                  <a:schemeClr val="accent6">
                    <a:lumMod val="75000"/>
                  </a:schemeClr>
                </a:solidFill>
                <a:effectLst>
                  <a:outerShdw blurRad="38100" dist="38100" dir="2700000" algn="tl">
                    <a:srgbClr val="000000">
                      <a:alpha val="43137"/>
                    </a:srgbClr>
                  </a:outerShdw>
                </a:effectLst>
              </a:rPr>
              <a:t>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Vayamot</a:t>
            </a:r>
            <a:r>
              <a:rPr lang="es-CO" sz="2400" b="1" dirty="0" smtClean="0"/>
              <a:t> Yosef </a:t>
            </a:r>
            <a:r>
              <a:rPr lang="es-CO" sz="2400" b="1" dirty="0" err="1" smtClean="0"/>
              <a:t>vejol-ejav</a:t>
            </a:r>
            <a:r>
              <a:rPr lang="es-CO" sz="2400" b="1" dirty="0" smtClean="0"/>
              <a:t> </a:t>
            </a:r>
            <a:r>
              <a:rPr lang="es-CO" sz="2400" b="1" dirty="0" err="1" smtClean="0"/>
              <a:t>vejol</a:t>
            </a:r>
            <a:r>
              <a:rPr lang="es-CO" sz="2400" b="1" dirty="0" smtClean="0"/>
              <a:t> </a:t>
            </a:r>
            <a:r>
              <a:rPr lang="es-CO" sz="2400" b="1" dirty="0" err="1" smtClean="0"/>
              <a:t>hador</a:t>
            </a:r>
            <a:r>
              <a:rPr lang="es-CO" sz="2400" b="1" dirty="0" smtClean="0"/>
              <a:t> </a:t>
            </a:r>
            <a:r>
              <a:rPr lang="es-CO" sz="2400" b="1" dirty="0" err="1" smtClean="0"/>
              <a:t>hahu</a:t>
            </a:r>
            <a:r>
              <a:rPr lang="es-CO" sz="2400" b="1" dirty="0" smtClean="0"/>
              <a:t>.</a:t>
            </a:r>
            <a:endParaRPr lang="en-US" sz="2400" dirty="0" smtClean="0"/>
          </a:p>
          <a:p>
            <a:r>
              <a:rPr lang="es-ES" sz="2400" dirty="0" smtClean="0"/>
              <a:t>Según el Midrash, una de las causas que abrevian los años de vida de la persona es que ésta dé muestra de superioridad sobre las demás. </a:t>
            </a:r>
            <a:endParaRPr lang="es-ES" sz="2400" dirty="0" smtClean="0"/>
          </a:p>
          <a:p>
            <a:r>
              <a:rPr lang="es-ES" sz="2400" dirty="0" smtClean="0"/>
              <a:t>José</a:t>
            </a:r>
            <a:r>
              <a:rPr lang="es-ES" sz="2400" dirty="0" smtClean="0"/>
              <a:t>, que tenía este defecto moral, murió antes que sus hermanos, pues el versículo dice</a:t>
            </a:r>
            <a:r>
              <a:rPr lang="es-ES" sz="2400" dirty="0" smtClean="0">
                <a:solidFill>
                  <a:schemeClr val="accent6">
                    <a:lumMod val="75000"/>
                  </a:schemeClr>
                </a:solidFill>
                <a:effectLst>
                  <a:outerShdw blurRad="38100" dist="38100" dir="2700000" algn="tl">
                    <a:srgbClr val="000000">
                      <a:alpha val="43137"/>
                    </a:srgbClr>
                  </a:outerShdw>
                </a:effectLst>
              </a:rPr>
              <a:t>: "Y murió José y todos sus hermanos"</a:t>
            </a:r>
            <a:r>
              <a:rPr lang="es-ES" sz="2400" dirty="0" smtClean="0"/>
              <a:t>. Primero José y después ellos</a:t>
            </a:r>
            <a:r>
              <a:rPr lang="es-ES" sz="2400"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1:7     </a:t>
            </a:r>
            <a:r>
              <a:rPr lang="es-CO" sz="2400" dirty="0" smtClean="0">
                <a:solidFill>
                  <a:schemeClr val="accent6">
                    <a:lumMod val="75000"/>
                  </a:schemeClr>
                </a:solidFill>
                <a:effectLst>
                  <a:outerShdw blurRad="38100" dist="38100" dir="2700000" algn="tl">
                    <a:srgbClr val="000000">
                      <a:alpha val="43137"/>
                    </a:srgbClr>
                  </a:outerShdw>
                </a:effectLst>
              </a:rPr>
              <a:t>Y los hijos de Israel fructificaron y aumentaron y se multiplicaron, y se </a:t>
            </a:r>
            <a:r>
              <a:rPr lang="es-CO" sz="2400" dirty="0" smtClean="0">
                <a:solidFill>
                  <a:schemeClr val="accent6">
                    <a:lumMod val="75000"/>
                  </a:schemeClr>
                </a:solidFill>
                <a:effectLst>
                  <a:outerShdw blurRad="38100" dist="38100" dir="2700000" algn="tl">
                    <a:srgbClr val="000000">
                      <a:alpha val="43137"/>
                    </a:srgbClr>
                  </a:outerShdw>
                </a:effectLst>
              </a:rPr>
              <a:t>hicieron muy </a:t>
            </a:r>
            <a:r>
              <a:rPr lang="es-CO" sz="2400" dirty="0" smtClean="0">
                <a:solidFill>
                  <a:schemeClr val="accent6">
                    <a:lumMod val="75000"/>
                  </a:schemeClr>
                </a:solidFill>
                <a:effectLst>
                  <a:outerShdw blurRad="38100" dist="38100" dir="2700000" algn="tl">
                    <a:srgbClr val="000000">
                      <a:alpha val="43137"/>
                    </a:srgbClr>
                  </a:outerShdw>
                </a:effectLst>
              </a:rPr>
              <a:t>fuertes; y el país se llenó de ellos.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Uveney</a:t>
            </a:r>
            <a:r>
              <a:rPr lang="es-CO" sz="2400" b="1" dirty="0" smtClean="0"/>
              <a:t> </a:t>
            </a:r>
            <a:r>
              <a:rPr lang="es-CO" sz="2400" b="1" dirty="0" err="1" smtClean="0"/>
              <a:t>Yisra'el</a:t>
            </a:r>
            <a:r>
              <a:rPr lang="es-CO" sz="2400" b="1" dirty="0" smtClean="0"/>
              <a:t> </a:t>
            </a:r>
            <a:r>
              <a:rPr lang="es-CO" sz="2400" b="1" dirty="0" err="1" smtClean="0"/>
              <a:t>paru</a:t>
            </a:r>
            <a:r>
              <a:rPr lang="es-CO" sz="2400" b="1" dirty="0" smtClean="0"/>
              <a:t> </a:t>
            </a:r>
            <a:r>
              <a:rPr lang="es-CO" sz="2400" b="1" dirty="0" err="1" smtClean="0"/>
              <a:t>vayishretsu</a:t>
            </a:r>
            <a:r>
              <a:rPr lang="es-CO" sz="2400" b="1" dirty="0" smtClean="0"/>
              <a:t> </a:t>
            </a:r>
            <a:r>
              <a:rPr lang="es-CO" sz="2400" b="1" dirty="0" err="1" smtClean="0"/>
              <a:t>vayirbu</a:t>
            </a:r>
            <a:r>
              <a:rPr lang="es-CO" sz="2400" b="1" dirty="0" smtClean="0"/>
              <a:t> </a:t>
            </a:r>
            <a:r>
              <a:rPr lang="es-CO" sz="2400" b="1" dirty="0" err="1" smtClean="0"/>
              <a:t>vaya'atsmu</a:t>
            </a:r>
            <a:r>
              <a:rPr lang="es-CO" sz="2400" b="1" dirty="0" smtClean="0"/>
              <a:t> </a:t>
            </a:r>
            <a:r>
              <a:rPr lang="es-CO" sz="2400" b="1" dirty="0" err="1" smtClean="0"/>
              <a:t>bime'od</a:t>
            </a:r>
            <a:r>
              <a:rPr lang="es-CO" sz="2400" b="1" dirty="0" smtClean="0"/>
              <a:t> </a:t>
            </a:r>
            <a:r>
              <a:rPr lang="es-CO" sz="2400" b="1" dirty="0" err="1" smtClean="0"/>
              <a:t>me'od</a:t>
            </a:r>
            <a:r>
              <a:rPr lang="es-CO" sz="2400" b="1" dirty="0" smtClean="0"/>
              <a:t> </a:t>
            </a:r>
            <a:r>
              <a:rPr lang="es-CO" sz="2400" b="1" dirty="0" err="1" smtClean="0"/>
              <a:t>vatimale</a:t>
            </a:r>
            <a:r>
              <a:rPr lang="es-CO" sz="2400" b="1" dirty="0" smtClean="0"/>
              <a:t> </a:t>
            </a:r>
            <a:r>
              <a:rPr lang="es-CO" sz="2400" b="1" dirty="0" err="1" smtClean="0"/>
              <a:t>ha'arets</a:t>
            </a:r>
            <a:r>
              <a:rPr lang="es-CO" sz="2400" b="1" dirty="0" smtClean="0"/>
              <a:t> </a:t>
            </a:r>
            <a:r>
              <a:rPr lang="es-CO" sz="2400" b="1" dirty="0" err="1" smtClean="0"/>
              <a:t>otam</a:t>
            </a:r>
            <a:endParaRPr lang="en-US" sz="2400" dirty="0" smtClean="0"/>
          </a:p>
          <a:p>
            <a:r>
              <a:rPr lang="es-ES" sz="2400" dirty="0" smtClean="0"/>
              <a:t>Dice Rashí que las mujeres judías parían seis niños en un solo embarazo.</a:t>
            </a:r>
          </a:p>
          <a:p>
            <a:r>
              <a:rPr lang="es-ES" sz="2400" dirty="0" smtClean="0"/>
              <a:t>Esto se refiere a que la Toráh usó la expresión “</a:t>
            </a:r>
            <a:r>
              <a:rPr lang="es-ES" sz="2400" dirty="0" smtClean="0">
                <a:solidFill>
                  <a:schemeClr val="accent6">
                    <a:lumMod val="75000"/>
                  </a:schemeClr>
                </a:solidFill>
                <a:effectLst>
                  <a:outerShdw blurRad="38100" dist="38100" dir="2700000" algn="tl">
                    <a:srgbClr val="000000">
                      <a:alpha val="43137"/>
                    </a:srgbClr>
                  </a:outerShdw>
                </a:effectLst>
              </a:rPr>
              <a:t>vayishretsu</a:t>
            </a:r>
            <a:r>
              <a:rPr lang="es-ES" sz="2400" dirty="0" smtClean="0"/>
              <a:t>” que se refiere al acto de engendrar en profusión, lo mismo que suelen hacer los insectos y otros animalillos.</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1:8</a:t>
            </a:r>
            <a:r>
              <a:rPr lang="es-CO" sz="2400" dirty="0" smtClean="0">
                <a:solidFill>
                  <a:schemeClr val="accent6">
                    <a:lumMod val="75000"/>
                  </a:schemeClr>
                </a:solidFill>
                <a:effectLst>
                  <a:outerShdw blurRad="38100" dist="38100" dir="2700000" algn="tl">
                    <a:srgbClr val="000000">
                      <a:alpha val="43137"/>
                    </a:srgbClr>
                  </a:outerShdw>
                </a:effectLst>
              </a:rPr>
              <a:t>     Y se levantó un nuevo rey sobre Egipto,  que no conocía a José.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Vayakom</a:t>
            </a:r>
            <a:r>
              <a:rPr lang="es-CO" sz="2400" b="1" dirty="0" smtClean="0"/>
              <a:t> </a:t>
            </a:r>
            <a:r>
              <a:rPr lang="es-CO" sz="2400" b="1" dirty="0" err="1" smtClean="0"/>
              <a:t>melej-jadash</a:t>
            </a:r>
            <a:r>
              <a:rPr lang="es-CO" sz="2400" b="1" dirty="0" smtClean="0"/>
              <a:t> al-</a:t>
            </a:r>
            <a:r>
              <a:rPr lang="es-CO" sz="2400" b="1" dirty="0" err="1" smtClean="0"/>
              <a:t>Mitsrayim</a:t>
            </a:r>
            <a:r>
              <a:rPr lang="es-CO" sz="2400" b="1" dirty="0" smtClean="0"/>
              <a:t> </a:t>
            </a:r>
            <a:r>
              <a:rPr lang="es-CO" sz="2400" b="1" dirty="0" err="1" smtClean="0"/>
              <a:t>asher</a:t>
            </a:r>
            <a:r>
              <a:rPr lang="es-CO" sz="2400" b="1" dirty="0" smtClean="0"/>
              <a:t> lo-</a:t>
            </a:r>
            <a:r>
              <a:rPr lang="es-CO" sz="2400" b="1" dirty="0" err="1" smtClean="0"/>
              <a:t>yada</a:t>
            </a:r>
            <a:r>
              <a:rPr lang="es-CO" sz="2400" b="1" dirty="0" smtClean="0"/>
              <a:t> et-Yosef.</a:t>
            </a:r>
            <a:endParaRPr lang="en-US" sz="2400" dirty="0" smtClean="0"/>
          </a:p>
          <a:p>
            <a:r>
              <a:rPr lang="es-CO" sz="2400" dirty="0" smtClean="0"/>
              <a:t>Algunos historiadores creen que se trata del faraón Ramsés II. El faraón del tiempo de José parece haber sido uno de los reyes hiksos que gobernaron Egipto aproximadamente 200 años antes de Ramsés II.</a:t>
            </a:r>
            <a:endParaRPr lang="en-US" sz="2400" dirty="0" smtClean="0"/>
          </a:p>
          <a:p>
            <a:r>
              <a:rPr lang="es-CO" sz="2400" dirty="0" smtClean="0"/>
              <a:t>En el Museo Británico de Londres se encuentran ladrillos grabados con el nombre de Ramsés II</a:t>
            </a:r>
            <a:r>
              <a:rPr lang="es-CO" sz="2400"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1:9</a:t>
            </a:r>
            <a:r>
              <a:rPr lang="es-CO" sz="2400" dirty="0" smtClean="0">
                <a:solidFill>
                  <a:schemeClr val="accent6">
                    <a:lumMod val="75000"/>
                  </a:schemeClr>
                </a:solidFill>
                <a:effectLst>
                  <a:outerShdw blurRad="38100" dist="38100" dir="2700000" algn="tl">
                    <a:srgbClr val="000000">
                      <a:alpha val="43137"/>
                    </a:srgbClr>
                  </a:outerShdw>
                </a:effectLst>
              </a:rPr>
              <a:t>     Y dijo a su pueblo: He aquí que el pueblo de los hijos de Israel es más </a:t>
            </a:r>
            <a:r>
              <a:rPr lang="es-CO" sz="2400" dirty="0" smtClean="0">
                <a:solidFill>
                  <a:schemeClr val="accent6">
                    <a:lumMod val="75000"/>
                  </a:schemeClr>
                </a:solidFill>
                <a:effectLst>
                  <a:outerShdw blurRad="38100" dist="38100" dir="2700000" algn="tl">
                    <a:srgbClr val="000000">
                      <a:alpha val="43137"/>
                    </a:srgbClr>
                  </a:outerShdw>
                </a:effectLst>
              </a:rPr>
              <a:t>numeroso y </a:t>
            </a:r>
            <a:r>
              <a:rPr lang="es-CO" sz="2400" dirty="0" smtClean="0">
                <a:solidFill>
                  <a:schemeClr val="accent6">
                    <a:lumMod val="75000"/>
                  </a:schemeClr>
                </a:solidFill>
                <a:effectLst>
                  <a:outerShdw blurRad="38100" dist="38100" dir="2700000" algn="tl">
                    <a:srgbClr val="000000">
                      <a:alpha val="43137"/>
                    </a:srgbClr>
                  </a:outerShdw>
                </a:effectLst>
              </a:rPr>
              <a:t>más fuerte que nosotros.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Vayomer</a:t>
            </a:r>
            <a:r>
              <a:rPr lang="es-CO" sz="2400" b="1" dirty="0" smtClean="0"/>
              <a:t> el-amo </a:t>
            </a:r>
            <a:r>
              <a:rPr lang="es-CO" sz="2400" b="1" dirty="0" err="1" smtClean="0"/>
              <a:t>hineh</a:t>
            </a:r>
            <a:r>
              <a:rPr lang="es-CO" sz="2400" b="1" dirty="0" smtClean="0"/>
              <a:t> am </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rav</a:t>
            </a:r>
            <a:r>
              <a:rPr lang="es-CO" sz="2400" b="1" dirty="0" smtClean="0"/>
              <a:t> </a:t>
            </a:r>
            <a:r>
              <a:rPr lang="es-CO" sz="2400" b="1" dirty="0" err="1" smtClean="0"/>
              <a:t>ve'atsum</a:t>
            </a:r>
            <a:r>
              <a:rPr lang="es-CO" sz="2400" b="1" dirty="0" smtClean="0"/>
              <a:t> </a:t>
            </a:r>
            <a:r>
              <a:rPr lang="es-CO" sz="2400" b="1" dirty="0" err="1" smtClean="0"/>
              <a:t>mimenu</a:t>
            </a:r>
            <a:r>
              <a:rPr lang="es-CO" sz="2400" b="1" dirty="0" smtClean="0"/>
              <a:t>.</a:t>
            </a:r>
            <a:endParaRPr lang="en-US" sz="2400" dirty="0" smtClean="0"/>
          </a:p>
          <a:p>
            <a:r>
              <a:rPr lang="es-CO" sz="2400" b="1" dirty="0" smtClean="0"/>
              <a:t>1:10</a:t>
            </a:r>
            <a:r>
              <a:rPr lang="es-CO" sz="2400" dirty="0" smtClean="0"/>
              <a:t>   Vamos pues, usemos de astucia con él, no sea que se multiplique y suceda que, habiendo guerra, se una él también a nuestros enemigos y luche contra nosotros, y se vaya (nos vayamos) de la tierra. </a:t>
            </a:r>
            <a:endParaRPr lang="en-US" sz="2400" dirty="0" smtClean="0"/>
          </a:p>
          <a:p>
            <a:r>
              <a:rPr lang="es-CO" sz="2400" b="1" dirty="0" err="1" smtClean="0"/>
              <a:t>Havah</a:t>
            </a:r>
            <a:r>
              <a:rPr lang="es-CO" sz="2400" b="1" dirty="0" smtClean="0"/>
              <a:t> </a:t>
            </a:r>
            <a:r>
              <a:rPr lang="es-CO" sz="2400" b="1" dirty="0" err="1" smtClean="0"/>
              <a:t>nitjakemah</a:t>
            </a:r>
            <a:r>
              <a:rPr lang="es-CO" sz="2400" b="1" dirty="0" smtClean="0"/>
              <a:t> lo </a:t>
            </a:r>
            <a:r>
              <a:rPr lang="es-CO" sz="2400" b="1" dirty="0" err="1" smtClean="0"/>
              <a:t>pen-yirbeh</a:t>
            </a:r>
            <a:r>
              <a:rPr lang="es-CO" sz="2400" b="1" dirty="0" smtClean="0"/>
              <a:t> </a:t>
            </a:r>
            <a:r>
              <a:rPr lang="es-CO" sz="2400" b="1" dirty="0" err="1" smtClean="0"/>
              <a:t>vehayah</a:t>
            </a:r>
            <a:r>
              <a:rPr lang="es-CO" sz="2400" b="1" dirty="0" smtClean="0"/>
              <a:t> </a:t>
            </a:r>
            <a:r>
              <a:rPr lang="es-CO" sz="2400" b="1" dirty="0" err="1" smtClean="0"/>
              <a:t>ki-tikrenah</a:t>
            </a:r>
            <a:r>
              <a:rPr lang="es-CO" sz="2400" b="1" dirty="0" smtClean="0"/>
              <a:t> </a:t>
            </a:r>
            <a:r>
              <a:rPr lang="es-CO" sz="2400" b="1" dirty="0" err="1" smtClean="0"/>
              <a:t>miljamah</a:t>
            </a:r>
            <a:r>
              <a:rPr lang="es-CO" sz="2400" b="1" dirty="0" smtClean="0"/>
              <a:t> </a:t>
            </a:r>
            <a:r>
              <a:rPr lang="es-CO" sz="2400" b="1" dirty="0" err="1" smtClean="0"/>
              <a:t>venosaf</a:t>
            </a:r>
            <a:r>
              <a:rPr lang="es-CO" sz="2400" b="1" dirty="0" smtClean="0"/>
              <a:t> </a:t>
            </a:r>
            <a:r>
              <a:rPr lang="es-CO" sz="2400" b="1" dirty="0" err="1" smtClean="0"/>
              <a:t>gam-hu</a:t>
            </a:r>
            <a:r>
              <a:rPr lang="es-CO" sz="2400" b="1" dirty="0" smtClean="0"/>
              <a:t> al-</a:t>
            </a:r>
            <a:r>
              <a:rPr lang="es-CO" sz="2400" b="1" dirty="0" err="1" smtClean="0"/>
              <a:t>sonenu</a:t>
            </a:r>
            <a:r>
              <a:rPr lang="es-CO" sz="2400" b="1" dirty="0" smtClean="0"/>
              <a:t> </a:t>
            </a:r>
            <a:r>
              <a:rPr lang="es-CO" sz="2400" b="1" dirty="0" err="1" smtClean="0"/>
              <a:t>veniljam-banu</a:t>
            </a:r>
            <a:r>
              <a:rPr lang="es-CO" sz="2400" b="1" dirty="0" smtClean="0"/>
              <a:t> </a:t>
            </a:r>
            <a:r>
              <a:rPr lang="es-CO" sz="2400" b="1" dirty="0" err="1" smtClean="0"/>
              <a:t>ve'alah</a:t>
            </a:r>
            <a:r>
              <a:rPr lang="es-CO" sz="2400" b="1" dirty="0" smtClean="0"/>
              <a:t> min-</a:t>
            </a:r>
            <a:r>
              <a:rPr lang="es-CO" sz="2400" b="1" dirty="0" err="1" smtClean="0"/>
              <a:t>ha'arets</a:t>
            </a:r>
            <a:r>
              <a:rPr lang="es-CO" sz="2400" b="1"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Dice Rambán que el Faraón y los sabios que le servían de consejeros no vieron adecuado atacar a los israelitas abiertamente, ya que esto hubiera sido un acto de traición de ponerlos en el suelo sin una razón objetiva al pueblo que había venido a establecerse en la tierra por orden del rey anterior.</a:t>
            </a:r>
          </a:p>
          <a:p>
            <a:r>
              <a:rPr lang="es-CO" sz="2400" dirty="0" smtClean="0"/>
              <a:t>Además el populacho de Egipto no le hubiera dado permiso al rey para cometer tal acto de injusticia, porque el fue, </a:t>
            </a:r>
            <a:r>
              <a:rPr lang="es-CO" sz="2400" dirty="0" err="1" smtClean="0"/>
              <a:t>despues</a:t>
            </a:r>
            <a:r>
              <a:rPr lang="es-CO" sz="2400" dirty="0" smtClean="0"/>
              <a:t> de todo, a consultar con ellos acerca de dicho asunto.</a:t>
            </a:r>
          </a:p>
          <a:p>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n-US" sz="2400" dirty="0" err="1" smtClean="0"/>
              <a:t>Por</a:t>
            </a:r>
            <a:r>
              <a:rPr lang="en-US" sz="2400" dirty="0" smtClean="0"/>
              <a:t> </a:t>
            </a:r>
            <a:r>
              <a:rPr lang="en-US" sz="2400" dirty="0" err="1" smtClean="0"/>
              <a:t>otra</a:t>
            </a:r>
            <a:r>
              <a:rPr lang="en-US" sz="2400" dirty="0" smtClean="0"/>
              <a:t> parte, los </a:t>
            </a:r>
            <a:r>
              <a:rPr lang="en-US" sz="2400" dirty="0" err="1" smtClean="0"/>
              <a:t>Hijos</a:t>
            </a:r>
            <a:r>
              <a:rPr lang="en-US" sz="2400" dirty="0" smtClean="0"/>
              <a:t> de Israel </a:t>
            </a:r>
            <a:r>
              <a:rPr lang="en-US" sz="2400" dirty="0" err="1" smtClean="0"/>
              <a:t>eran</a:t>
            </a:r>
            <a:r>
              <a:rPr lang="en-US" sz="2400" dirty="0" smtClean="0"/>
              <a:t> </a:t>
            </a:r>
            <a:r>
              <a:rPr lang="en-US" sz="2400" dirty="0" err="1" smtClean="0"/>
              <a:t>numerosos</a:t>
            </a:r>
            <a:r>
              <a:rPr lang="en-US" sz="2400" dirty="0" smtClean="0"/>
              <a:t> y un pueblo </a:t>
            </a:r>
            <a:r>
              <a:rPr lang="en-US" sz="2400" dirty="0" err="1" smtClean="0"/>
              <a:t>fuerte</a:t>
            </a:r>
            <a:r>
              <a:rPr lang="en-US" sz="2400" dirty="0" smtClean="0"/>
              <a:t> y </a:t>
            </a:r>
            <a:r>
              <a:rPr lang="en-US" sz="2400" dirty="0" err="1" smtClean="0"/>
              <a:t>podrían</a:t>
            </a:r>
            <a:r>
              <a:rPr lang="en-US" sz="2400" dirty="0" smtClean="0"/>
              <a:t> </a:t>
            </a:r>
            <a:r>
              <a:rPr lang="en-US" sz="2400" dirty="0" err="1" smtClean="0"/>
              <a:t>indudablemente</a:t>
            </a:r>
            <a:r>
              <a:rPr lang="en-US" sz="2400" dirty="0" smtClean="0"/>
              <a:t> </a:t>
            </a:r>
            <a:r>
              <a:rPr lang="en-US" sz="2400" dirty="0" err="1" smtClean="0"/>
              <a:t>hacerle</a:t>
            </a:r>
            <a:r>
              <a:rPr lang="en-US" sz="2400" dirty="0" smtClean="0"/>
              <a:t> la </a:t>
            </a:r>
            <a:r>
              <a:rPr lang="en-US" sz="2400" dirty="0" err="1" smtClean="0"/>
              <a:t>guerra</a:t>
            </a:r>
            <a:r>
              <a:rPr lang="en-US" sz="2400" dirty="0" smtClean="0"/>
              <a:t> a los </a:t>
            </a:r>
            <a:r>
              <a:rPr lang="en-US" sz="2400" dirty="0" err="1" smtClean="0"/>
              <a:t>egipcios</a:t>
            </a:r>
            <a:r>
              <a:rPr lang="en-US" sz="2400" dirty="0" smtClean="0"/>
              <a:t>, </a:t>
            </a:r>
            <a:r>
              <a:rPr lang="en-US" sz="2400" dirty="0" err="1" smtClean="0"/>
              <a:t>si</a:t>
            </a:r>
            <a:r>
              <a:rPr lang="en-US" sz="2400" dirty="0" smtClean="0"/>
              <a:t> los </a:t>
            </a:r>
            <a:r>
              <a:rPr lang="en-US" sz="2400" dirty="0" err="1" smtClean="0"/>
              <a:t>egipcios</a:t>
            </a:r>
            <a:r>
              <a:rPr lang="en-US" sz="2400" dirty="0" smtClean="0"/>
              <a:t> los </a:t>
            </a:r>
            <a:r>
              <a:rPr lang="en-US" sz="2400" dirty="0" err="1" smtClean="0"/>
              <a:t>iban</a:t>
            </a:r>
            <a:r>
              <a:rPr lang="en-US" sz="2400" dirty="0" smtClean="0"/>
              <a:t> a </a:t>
            </a:r>
            <a:r>
              <a:rPr lang="en-US" sz="2400" dirty="0" err="1" smtClean="0"/>
              <a:t>tratar</a:t>
            </a:r>
            <a:r>
              <a:rPr lang="en-US" sz="2400" dirty="0" smtClean="0"/>
              <a:t> de </a:t>
            </a:r>
            <a:r>
              <a:rPr lang="en-US" sz="2400" dirty="0" err="1" smtClean="0"/>
              <a:t>matar</a:t>
            </a:r>
            <a:r>
              <a:rPr lang="en-US" sz="2400" dirty="0" smtClean="0"/>
              <a:t>.</a:t>
            </a:r>
          </a:p>
          <a:p>
            <a:r>
              <a:rPr lang="en-US" sz="2400" dirty="0" smtClean="0"/>
              <a:t>En </a:t>
            </a:r>
            <a:r>
              <a:rPr lang="en-US" sz="2400" dirty="0" err="1" smtClean="0"/>
              <a:t>vez</a:t>
            </a:r>
            <a:r>
              <a:rPr lang="en-US" sz="2400" dirty="0" smtClean="0"/>
              <a:t> de </a:t>
            </a:r>
            <a:r>
              <a:rPr lang="en-US" sz="2400" dirty="0" err="1" smtClean="0"/>
              <a:t>eso</a:t>
            </a:r>
            <a:r>
              <a:rPr lang="en-US" sz="2400" dirty="0" smtClean="0"/>
              <a:t>, </a:t>
            </a:r>
            <a:r>
              <a:rPr lang="en-US" sz="2400" dirty="0" err="1" smtClean="0"/>
              <a:t>él</a:t>
            </a:r>
            <a:r>
              <a:rPr lang="en-US" sz="2400" dirty="0" smtClean="0"/>
              <a:t> les </a:t>
            </a:r>
            <a:r>
              <a:rPr lang="en-US" sz="2400" dirty="0" err="1" smtClean="0"/>
              <a:t>dijo</a:t>
            </a:r>
            <a:r>
              <a:rPr lang="en-US" sz="2400" dirty="0" smtClean="0"/>
              <a:t> a </a:t>
            </a:r>
            <a:r>
              <a:rPr lang="en-US" sz="2400" dirty="0" err="1" smtClean="0"/>
              <a:t>sus</a:t>
            </a:r>
            <a:r>
              <a:rPr lang="en-US" sz="2400" dirty="0" smtClean="0"/>
              <a:t> </a:t>
            </a:r>
            <a:r>
              <a:rPr lang="en-US" sz="2400" dirty="0" err="1" smtClean="0"/>
              <a:t>sabios</a:t>
            </a:r>
            <a:r>
              <a:rPr lang="en-US" sz="2400" dirty="0" smtClean="0"/>
              <a:t> </a:t>
            </a:r>
            <a:r>
              <a:rPr lang="en-US" sz="2400" dirty="0" err="1" smtClean="0"/>
              <a:t>que</a:t>
            </a:r>
            <a:r>
              <a:rPr lang="en-US" sz="2400" dirty="0" smtClean="0"/>
              <a:t> </a:t>
            </a:r>
            <a:r>
              <a:rPr lang="en-US" sz="2400" dirty="0" err="1" smtClean="0"/>
              <a:t>debían</a:t>
            </a:r>
            <a:r>
              <a:rPr lang="en-US" sz="2400" dirty="0" smtClean="0"/>
              <a:t> </a:t>
            </a:r>
            <a:r>
              <a:rPr lang="en-US" sz="2400" dirty="0" err="1" smtClean="0"/>
              <a:t>actuar</a:t>
            </a:r>
            <a:r>
              <a:rPr lang="en-US" sz="2400" dirty="0" smtClean="0"/>
              <a:t> con </a:t>
            </a:r>
            <a:r>
              <a:rPr lang="en-US" sz="2400" dirty="0" err="1" smtClean="0"/>
              <a:t>astucia</a:t>
            </a:r>
            <a:r>
              <a:rPr lang="en-US" sz="2400" dirty="0" smtClean="0"/>
              <a:t> y </a:t>
            </a:r>
            <a:r>
              <a:rPr lang="en-US" sz="2400" dirty="0" err="1" smtClean="0"/>
              <a:t>así</a:t>
            </a:r>
            <a:r>
              <a:rPr lang="en-US" sz="2400" dirty="0" smtClean="0"/>
              <a:t> el pueblo de Israel no se </a:t>
            </a:r>
            <a:r>
              <a:rPr lang="en-US" sz="2400" dirty="0" err="1" smtClean="0"/>
              <a:t>daría</a:t>
            </a:r>
            <a:r>
              <a:rPr lang="en-US" sz="2400" dirty="0" smtClean="0"/>
              <a:t> </a:t>
            </a:r>
            <a:r>
              <a:rPr lang="en-US" sz="2400" dirty="0" err="1" smtClean="0"/>
              <a:t>cuenta</a:t>
            </a:r>
            <a:r>
              <a:rPr lang="en-US" sz="2400" dirty="0" smtClean="0"/>
              <a:t> </a:t>
            </a:r>
            <a:r>
              <a:rPr lang="en-US" sz="2400" dirty="0" err="1" smtClean="0"/>
              <a:t>que</a:t>
            </a:r>
            <a:r>
              <a:rPr lang="en-US" sz="2400" dirty="0" smtClean="0"/>
              <a:t> los </a:t>
            </a:r>
            <a:r>
              <a:rPr lang="en-US" sz="2400" dirty="0" err="1" smtClean="0"/>
              <a:t>egipcios</a:t>
            </a:r>
            <a:r>
              <a:rPr lang="en-US" sz="2400" dirty="0" smtClean="0"/>
              <a:t> </a:t>
            </a:r>
            <a:r>
              <a:rPr lang="en-US" sz="2400" dirty="0" err="1" smtClean="0"/>
              <a:t>estaban</a:t>
            </a:r>
            <a:r>
              <a:rPr lang="en-US" sz="2400" dirty="0" smtClean="0"/>
              <a:t> </a:t>
            </a:r>
            <a:r>
              <a:rPr lang="en-US" sz="2400" dirty="0" err="1" smtClean="0"/>
              <a:t>actuando</a:t>
            </a:r>
            <a:r>
              <a:rPr lang="en-US" sz="2400" dirty="0" smtClean="0"/>
              <a:t> con </a:t>
            </a:r>
            <a:r>
              <a:rPr lang="en-US" sz="2400" dirty="0" err="1" smtClean="0"/>
              <a:t>ellos</a:t>
            </a:r>
            <a:r>
              <a:rPr lang="en-US" sz="2400" dirty="0" smtClean="0"/>
              <a:t> con </a:t>
            </a:r>
            <a:r>
              <a:rPr lang="en-US" sz="2400" dirty="0" err="1" smtClean="0"/>
              <a:t>enemistad</a:t>
            </a:r>
            <a:r>
              <a:rPr lang="en-US" sz="2400" dirty="0" smtClean="0"/>
              <a:t>.</a:t>
            </a:r>
            <a:endParaRPr lang="en-US" sz="2400" dirty="0" smtClean="0"/>
          </a:p>
          <a:p>
            <a:r>
              <a:rPr lang="es-ES" sz="2400" dirty="0" smtClean="0"/>
              <a:t>Por lo tanto, él los grava a que tienen que estar conscriptos a trabajar para los egipcios, ya que es normal que los extranjeros que viven en un país que suplan su fuerza de trabajo al rey de ese país, como se menciona a Salomón. (2 Crónicas 2: 16-17)</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1:11</a:t>
            </a:r>
            <a:r>
              <a:rPr lang="es-CO" sz="2400" dirty="0" smtClean="0">
                <a:solidFill>
                  <a:schemeClr val="accent6">
                    <a:lumMod val="75000"/>
                  </a:schemeClr>
                </a:solidFill>
                <a:effectLst>
                  <a:outerShdw blurRad="38100" dist="38100" dir="2700000" algn="tl">
                    <a:srgbClr val="000000">
                      <a:alpha val="43137"/>
                    </a:srgbClr>
                  </a:outerShdw>
                </a:effectLst>
              </a:rPr>
              <a:t>   Y pusieron sobre él comisarios de impuestos, a fin de afligirlo con sus cargas. </a:t>
            </a:r>
            <a:r>
              <a:rPr lang="es-CO" sz="2400" dirty="0" smtClean="0">
                <a:solidFill>
                  <a:schemeClr val="accent6">
                    <a:lumMod val="75000"/>
                  </a:schemeClr>
                </a:solidFill>
                <a:effectLst>
                  <a:outerShdw blurRad="38100" dist="38100" dir="2700000" algn="tl">
                    <a:srgbClr val="000000">
                      <a:alpha val="43137"/>
                    </a:srgbClr>
                  </a:outerShdw>
                </a:effectLst>
              </a:rPr>
              <a:t>Y edificó </a:t>
            </a:r>
            <a:r>
              <a:rPr lang="es-CO" sz="2400" dirty="0" smtClean="0">
                <a:solidFill>
                  <a:schemeClr val="accent6">
                    <a:lumMod val="75000"/>
                  </a:schemeClr>
                </a:solidFill>
                <a:effectLst>
                  <a:outerShdw blurRad="38100" dist="38100" dir="2700000" algn="tl">
                    <a:srgbClr val="000000">
                      <a:alpha val="43137"/>
                    </a:srgbClr>
                  </a:outerShdw>
                </a:effectLst>
              </a:rPr>
              <a:t>ciudades de depósitos para el Faraón: </a:t>
            </a:r>
            <a:r>
              <a:rPr lang="es-CO" sz="2400" dirty="0" err="1" smtClean="0">
                <a:solidFill>
                  <a:schemeClr val="accent6">
                    <a:lumMod val="75000"/>
                  </a:schemeClr>
                </a:solidFill>
                <a:effectLst>
                  <a:outerShdw blurRad="38100" dist="38100" dir="2700000" algn="tl">
                    <a:srgbClr val="000000">
                      <a:alpha val="43137"/>
                    </a:srgbClr>
                  </a:outerShdw>
                </a:effectLst>
              </a:rPr>
              <a:t>Pithom</a:t>
            </a:r>
            <a:r>
              <a:rPr lang="es-CO" sz="2400" dirty="0" smtClean="0">
                <a:solidFill>
                  <a:schemeClr val="accent6">
                    <a:lumMod val="75000"/>
                  </a:schemeClr>
                </a:solidFill>
                <a:effectLst>
                  <a:outerShdw blurRad="38100" dist="38100" dir="2700000" algn="tl">
                    <a:srgbClr val="000000">
                      <a:alpha val="43137"/>
                    </a:srgbClr>
                  </a:outerShdw>
                </a:effectLst>
              </a:rPr>
              <a:t> y </a:t>
            </a:r>
            <a:r>
              <a:rPr lang="es-CO" sz="2400" dirty="0" err="1" smtClean="0">
                <a:solidFill>
                  <a:schemeClr val="accent6">
                    <a:lumMod val="75000"/>
                  </a:schemeClr>
                </a:solidFill>
                <a:effectLst>
                  <a:outerShdw blurRad="38100" dist="38100" dir="2700000" algn="tl">
                    <a:srgbClr val="000000">
                      <a:alpha val="43137"/>
                    </a:srgbClr>
                  </a:outerShdw>
                </a:effectLst>
              </a:rPr>
              <a:t>Ramses</a:t>
            </a:r>
            <a:r>
              <a:rPr lang="es-CO" sz="2400" dirty="0" smtClean="0">
                <a:solidFill>
                  <a:schemeClr val="accent6">
                    <a:lumMod val="75000"/>
                  </a:schemeClr>
                </a:solidFill>
                <a:effectLst>
                  <a:outerShdw blurRad="38100" dist="38100" dir="2700000" algn="tl">
                    <a:srgbClr val="000000">
                      <a:alpha val="43137"/>
                    </a:srgbClr>
                  </a:outerShdw>
                </a:effectLst>
              </a:rPr>
              <a:t>.</a:t>
            </a:r>
            <a:r>
              <a:rPr lang="es-CO" sz="2400" dirty="0" smtClean="0"/>
              <a:t> </a:t>
            </a:r>
            <a:endParaRPr lang="en-US" sz="2400" dirty="0" smtClean="0"/>
          </a:p>
          <a:p>
            <a:r>
              <a:rPr lang="es-CO" sz="2400" b="1" dirty="0" err="1" smtClean="0"/>
              <a:t>Vayasimu</a:t>
            </a:r>
            <a:r>
              <a:rPr lang="es-CO" sz="2400" b="1" dirty="0" smtClean="0"/>
              <a:t> </a:t>
            </a:r>
            <a:r>
              <a:rPr lang="es-CO" sz="2400" b="1" dirty="0" err="1" smtClean="0"/>
              <a:t>alav</a:t>
            </a:r>
            <a:r>
              <a:rPr lang="es-CO" sz="2400" b="1" dirty="0" smtClean="0"/>
              <a:t> </a:t>
            </a:r>
            <a:r>
              <a:rPr lang="es-CO" sz="2400" b="1" dirty="0" err="1" smtClean="0"/>
              <a:t>sarey</a:t>
            </a:r>
            <a:r>
              <a:rPr lang="es-CO" sz="2400" b="1" dirty="0" smtClean="0"/>
              <a:t> </a:t>
            </a:r>
            <a:r>
              <a:rPr lang="es-CO" sz="2400" b="1" dirty="0" err="1" smtClean="0"/>
              <a:t>misim</a:t>
            </a:r>
            <a:r>
              <a:rPr lang="es-CO" sz="2400" b="1" dirty="0" smtClean="0"/>
              <a:t> </a:t>
            </a:r>
            <a:r>
              <a:rPr lang="es-CO" sz="2400" b="1" dirty="0" err="1" smtClean="0"/>
              <a:t>lema'an</a:t>
            </a:r>
            <a:r>
              <a:rPr lang="es-CO" sz="2400" b="1" dirty="0" smtClean="0"/>
              <a:t> anoto </a:t>
            </a:r>
            <a:r>
              <a:rPr lang="es-CO" sz="2400" b="1" dirty="0" err="1" smtClean="0"/>
              <a:t>besivlotam</a:t>
            </a:r>
            <a:r>
              <a:rPr lang="es-CO" sz="2400" b="1" dirty="0" smtClean="0"/>
              <a:t> </a:t>
            </a:r>
            <a:r>
              <a:rPr lang="es-CO" sz="2400" b="1" dirty="0" err="1" smtClean="0"/>
              <a:t>vayiven</a:t>
            </a:r>
            <a:r>
              <a:rPr lang="es-CO" sz="2400" b="1" dirty="0" smtClean="0"/>
              <a:t> </a:t>
            </a:r>
            <a:r>
              <a:rPr lang="es-CO" sz="2400" b="1" dirty="0" err="1" smtClean="0"/>
              <a:t>arey</a:t>
            </a:r>
            <a:r>
              <a:rPr lang="es-CO" sz="2400" b="1" dirty="0" smtClean="0"/>
              <a:t> </a:t>
            </a:r>
            <a:r>
              <a:rPr lang="es-CO" sz="2400" b="1" dirty="0" err="1" smtClean="0"/>
              <a:t>miskenot</a:t>
            </a:r>
            <a:r>
              <a:rPr lang="es-CO" sz="2400" b="1" dirty="0" smtClean="0"/>
              <a:t> le-</a:t>
            </a:r>
            <a:r>
              <a:rPr lang="es-CO" sz="2400" b="1" dirty="0" err="1" smtClean="0"/>
              <a:t>Far'oh</a:t>
            </a:r>
            <a:r>
              <a:rPr lang="es-CO" sz="2400" b="1" dirty="0" smtClean="0"/>
              <a:t> et-</a:t>
            </a:r>
            <a:r>
              <a:rPr lang="es-CO" sz="2400" b="1" dirty="0" err="1" smtClean="0"/>
              <a:t>Pitom</a:t>
            </a:r>
            <a:r>
              <a:rPr lang="es-CO" sz="2400" b="1" dirty="0" smtClean="0"/>
              <a:t> </a:t>
            </a:r>
            <a:r>
              <a:rPr lang="es-CO" sz="2400" b="1" dirty="0" err="1" smtClean="0"/>
              <a:t>ve'et-Ra'amses</a:t>
            </a:r>
            <a:r>
              <a:rPr lang="es-CO" sz="2400" b="1" dirty="0" smtClean="0"/>
              <a:t>.</a:t>
            </a:r>
            <a:endParaRPr lang="en-US" sz="2400" dirty="0" smtClean="0"/>
          </a:p>
          <a:p>
            <a:r>
              <a:rPr lang="es-ES" sz="2400" dirty="0" smtClean="0"/>
              <a:t>El rey escogió oficiales egipcios que estuvieran a carago del reclutamiento para tomar a los hombres de Israel a su voluntad de acuerdo con la mano de obra que se necesitara para el trabajo para ser realizado en turnos con los trabajadores estando un mes o mas envueltos en la construcción de las obras del rey y el resto de los días estuvieran en casa. </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Estos oficiales de reclutamiento ordenaron a los trabajadores israelitas construir ciudades para el Faraón.</a:t>
            </a:r>
          </a:p>
          <a:p>
            <a:r>
              <a:rPr lang="es-CO" sz="2400" dirty="0" smtClean="0"/>
              <a:t>Pero cuando los egipcios vieron que esto no afectaba mucho a los israelitas los egipcios se hastiaron a causa de los israelitas.</a:t>
            </a:r>
          </a:p>
          <a:p>
            <a:r>
              <a:rPr lang="es-CO" sz="2400" dirty="0" smtClean="0"/>
              <a:t>Entonces decretaron que todos los egipcios debían poner a todos los israelitas a trabajar para ellos teniendo autoridad para tomar los hombres que necesitaran de la fuerza de trabajo de Israel. </a:t>
            </a:r>
          </a:p>
          <a:p>
            <a:r>
              <a:rPr lang="es-CO" sz="2400" dirty="0" smtClean="0"/>
              <a:t>Y luego decretaron trabajos mas forzados con ladrillos y mortero (cemento)</a:t>
            </a:r>
            <a:br>
              <a:rPr lang="es-CO" sz="2400" dirty="0" smtClean="0"/>
            </a:br>
            <a:endParaRPr lang="es-CO" sz="2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300" b="1" dirty="0" smtClean="0">
                <a:solidFill>
                  <a:schemeClr val="accent6">
                    <a:lumMod val="75000"/>
                  </a:schemeClr>
                </a:solidFill>
                <a:effectLst>
                  <a:outerShdw blurRad="38100" dist="38100" dir="2700000" algn="tl">
                    <a:srgbClr val="000000">
                      <a:alpha val="43137"/>
                    </a:srgbClr>
                  </a:outerShdw>
                </a:effectLst>
              </a:rPr>
              <a:t>1:12</a:t>
            </a:r>
            <a:r>
              <a:rPr lang="es-CO" sz="2300" dirty="0" smtClean="0">
                <a:solidFill>
                  <a:schemeClr val="accent6">
                    <a:lumMod val="75000"/>
                  </a:schemeClr>
                </a:solidFill>
                <a:effectLst>
                  <a:outerShdw blurRad="38100" dist="38100" dir="2700000" algn="tl">
                    <a:srgbClr val="000000">
                      <a:alpha val="43137"/>
                    </a:srgbClr>
                  </a:outerShdw>
                </a:effectLst>
              </a:rPr>
              <a:t>   Pero cuanto más lo afligía, tanto más se multiplicaba y tanto más se fortalecía. Y se hastiaban a causa de los hijos de Israel.</a:t>
            </a:r>
            <a:endParaRPr lang="en-US" sz="2300" dirty="0" smtClean="0">
              <a:solidFill>
                <a:schemeClr val="accent6">
                  <a:lumMod val="75000"/>
                </a:schemeClr>
              </a:solidFill>
              <a:effectLst>
                <a:outerShdw blurRad="38100" dist="38100" dir="2700000" algn="tl">
                  <a:srgbClr val="000000">
                    <a:alpha val="43137"/>
                  </a:srgbClr>
                </a:outerShdw>
              </a:effectLst>
            </a:endParaRPr>
          </a:p>
          <a:p>
            <a:r>
              <a:rPr lang="es-CO" sz="2300" b="1" dirty="0" err="1" smtClean="0"/>
              <a:t>Veja'asher</a:t>
            </a:r>
            <a:r>
              <a:rPr lang="es-CO" sz="2300" b="1" dirty="0" smtClean="0"/>
              <a:t> </a:t>
            </a:r>
            <a:r>
              <a:rPr lang="es-CO" sz="2300" b="1" dirty="0" err="1" smtClean="0"/>
              <a:t>ye'anu</a:t>
            </a:r>
            <a:r>
              <a:rPr lang="es-CO" sz="2300" b="1" dirty="0" smtClean="0"/>
              <a:t> </a:t>
            </a:r>
            <a:r>
              <a:rPr lang="es-CO" sz="2300" b="1" dirty="0" err="1" smtClean="0"/>
              <a:t>oto</a:t>
            </a:r>
            <a:r>
              <a:rPr lang="es-CO" sz="2300" b="1" dirty="0" smtClean="0"/>
              <a:t> ken </a:t>
            </a:r>
            <a:r>
              <a:rPr lang="es-CO" sz="2300" b="1" dirty="0" err="1" smtClean="0"/>
              <a:t>yirbeh</a:t>
            </a:r>
            <a:r>
              <a:rPr lang="es-CO" sz="2300" b="1" dirty="0" smtClean="0"/>
              <a:t> vejen </a:t>
            </a:r>
            <a:r>
              <a:rPr lang="es-CO" sz="2300" b="1" dirty="0" err="1" smtClean="0"/>
              <a:t>yifrots</a:t>
            </a:r>
            <a:r>
              <a:rPr lang="es-CO" sz="2300" b="1" dirty="0" smtClean="0"/>
              <a:t> </a:t>
            </a:r>
            <a:r>
              <a:rPr lang="es-CO" sz="2300" b="1" dirty="0" err="1" smtClean="0"/>
              <a:t>vayakutsu</a:t>
            </a:r>
            <a:r>
              <a:rPr lang="es-CO" sz="2300" b="1" dirty="0" smtClean="0"/>
              <a:t> </a:t>
            </a:r>
            <a:r>
              <a:rPr lang="es-CO" sz="2300" b="1" dirty="0" err="1" smtClean="0"/>
              <a:t>mipeney</a:t>
            </a:r>
            <a:r>
              <a:rPr lang="es-CO" sz="2300" b="1" dirty="0" smtClean="0"/>
              <a:t> </a:t>
            </a:r>
            <a:r>
              <a:rPr lang="es-CO" sz="2300" b="1" dirty="0" err="1" smtClean="0"/>
              <a:t>beney</a:t>
            </a:r>
            <a:r>
              <a:rPr lang="es-CO" sz="2300" b="1" dirty="0" smtClean="0"/>
              <a:t> </a:t>
            </a:r>
            <a:r>
              <a:rPr lang="es-CO" sz="2300" b="1" dirty="0" err="1" smtClean="0"/>
              <a:t>Yisra'el</a:t>
            </a:r>
            <a:r>
              <a:rPr lang="es-CO" sz="2300" b="1" dirty="0" smtClean="0"/>
              <a:t>.</a:t>
            </a:r>
            <a:endParaRPr lang="en-US" sz="2300" dirty="0" smtClean="0"/>
          </a:p>
          <a:p>
            <a:r>
              <a:rPr lang="es-CO" sz="2300" dirty="0" smtClean="0"/>
              <a:t>Los israelitas eran como espinas en los ojos de los </a:t>
            </a:r>
            <a:r>
              <a:rPr lang="es-CO" sz="2300" dirty="0" err="1" smtClean="0"/>
              <a:t>mitzrim</a:t>
            </a:r>
            <a:r>
              <a:rPr lang="es-CO" sz="2300" dirty="0" smtClean="0"/>
              <a:t>.</a:t>
            </a:r>
          </a:p>
          <a:p>
            <a:r>
              <a:rPr lang="es-CO" sz="2300" dirty="0" smtClean="0"/>
              <a:t>Esto por la expresión “</a:t>
            </a:r>
            <a:r>
              <a:rPr lang="es-CO" sz="2300" dirty="0" err="1" smtClean="0"/>
              <a:t>vayakutzú</a:t>
            </a:r>
            <a:r>
              <a:rPr lang="es-CO" sz="2300" dirty="0" smtClean="0"/>
              <a:t>” que está relacionado con la palabra “</a:t>
            </a:r>
            <a:r>
              <a:rPr lang="es-CO" sz="2300" dirty="0" err="1" smtClean="0"/>
              <a:t>kutz</a:t>
            </a:r>
            <a:r>
              <a:rPr lang="es-CO" sz="2300" dirty="0" smtClean="0"/>
              <a:t>” –espina y significaría literalmente “eran como espinas”.</a:t>
            </a:r>
          </a:p>
          <a:p>
            <a:r>
              <a:rPr lang="es-CO" sz="2300" b="1" dirty="0" smtClean="0">
                <a:solidFill>
                  <a:schemeClr val="accent6">
                    <a:lumMod val="75000"/>
                  </a:schemeClr>
                </a:solidFill>
                <a:effectLst>
                  <a:outerShdw blurRad="38100" dist="38100" dir="2700000" algn="tl">
                    <a:srgbClr val="000000">
                      <a:alpha val="43137"/>
                    </a:srgbClr>
                  </a:outerShdw>
                </a:effectLst>
              </a:rPr>
              <a:t>1:13</a:t>
            </a:r>
            <a:r>
              <a:rPr lang="es-CO" sz="2300" dirty="0" smtClean="0">
                <a:solidFill>
                  <a:schemeClr val="accent6">
                    <a:lumMod val="75000"/>
                  </a:schemeClr>
                </a:solidFill>
                <a:effectLst>
                  <a:outerShdw blurRad="38100" dist="38100" dir="2700000" algn="tl">
                    <a:srgbClr val="000000">
                      <a:alpha val="43137"/>
                    </a:srgbClr>
                  </a:outerShdw>
                </a:effectLst>
              </a:rPr>
              <a:t>   Y los egipcios hicieron servir a los hijos de Israel con dureza. </a:t>
            </a:r>
            <a:endParaRPr lang="en-US" sz="2300" dirty="0" smtClean="0">
              <a:solidFill>
                <a:schemeClr val="accent6">
                  <a:lumMod val="75000"/>
                </a:schemeClr>
              </a:solidFill>
              <a:effectLst>
                <a:outerShdw blurRad="38100" dist="38100" dir="2700000" algn="tl">
                  <a:srgbClr val="000000">
                    <a:alpha val="43137"/>
                  </a:srgbClr>
                </a:outerShdw>
              </a:effectLst>
            </a:endParaRPr>
          </a:p>
          <a:p>
            <a:r>
              <a:rPr lang="es-CO" sz="2300" b="1" dirty="0" err="1" smtClean="0"/>
              <a:t>Vaya'avidu</a:t>
            </a:r>
            <a:r>
              <a:rPr lang="es-CO" sz="2300" b="1" dirty="0" smtClean="0"/>
              <a:t> </a:t>
            </a:r>
            <a:r>
              <a:rPr lang="es-CO" sz="2300" b="1" dirty="0" err="1" smtClean="0"/>
              <a:t>Mitsrayim</a:t>
            </a:r>
            <a:r>
              <a:rPr lang="es-CO" sz="2300" b="1" dirty="0" smtClean="0"/>
              <a:t> et-</a:t>
            </a:r>
            <a:r>
              <a:rPr lang="es-CO" sz="2300" b="1" dirty="0" err="1" smtClean="0"/>
              <a:t>beney</a:t>
            </a:r>
            <a:r>
              <a:rPr lang="es-CO" sz="2300" b="1" dirty="0" smtClean="0"/>
              <a:t> </a:t>
            </a:r>
            <a:r>
              <a:rPr lang="es-CO" sz="2300" b="1" dirty="0" err="1" smtClean="0"/>
              <a:t>Yisra'el</a:t>
            </a:r>
            <a:r>
              <a:rPr lang="es-CO" sz="2300" b="1" dirty="0" smtClean="0"/>
              <a:t> </a:t>
            </a:r>
            <a:r>
              <a:rPr lang="es-CO" sz="2300" b="1" dirty="0" err="1" smtClean="0"/>
              <a:t>befarej</a:t>
            </a:r>
            <a:r>
              <a:rPr lang="es-CO" sz="2300" b="1"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1:14</a:t>
            </a:r>
            <a:r>
              <a:rPr lang="es-CO" sz="2400" dirty="0" smtClean="0">
                <a:solidFill>
                  <a:schemeClr val="accent6">
                    <a:lumMod val="75000"/>
                  </a:schemeClr>
                </a:solidFill>
                <a:effectLst>
                  <a:outerShdw blurRad="38100" dist="38100" dir="2700000" algn="tl">
                    <a:srgbClr val="000000">
                      <a:alpha val="43137"/>
                    </a:srgbClr>
                  </a:outerShdw>
                </a:effectLst>
              </a:rPr>
              <a:t>   Y les amargaron su vida con duro trabajo de barro y ladrillos,  y con </a:t>
            </a:r>
            <a:r>
              <a:rPr lang="es-CO" sz="2400" dirty="0" smtClean="0">
                <a:solidFill>
                  <a:schemeClr val="accent6">
                    <a:lumMod val="75000"/>
                  </a:schemeClr>
                </a:solidFill>
                <a:effectLst>
                  <a:outerShdw blurRad="38100" dist="38100" dir="2700000" algn="tl">
                    <a:srgbClr val="000000">
                      <a:alpha val="43137"/>
                    </a:srgbClr>
                  </a:outerShdw>
                </a:effectLst>
              </a:rPr>
              <a:t>todo trabajo </a:t>
            </a:r>
            <a:r>
              <a:rPr lang="es-CO" sz="2400" dirty="0" smtClean="0">
                <a:solidFill>
                  <a:schemeClr val="accent6">
                    <a:lumMod val="75000"/>
                  </a:schemeClr>
                </a:solidFill>
                <a:effectLst>
                  <a:outerShdw blurRad="38100" dist="38100" dir="2700000" algn="tl">
                    <a:srgbClr val="000000">
                      <a:alpha val="43137"/>
                    </a:srgbClr>
                  </a:outerShdw>
                </a:effectLst>
              </a:rPr>
              <a:t>del campo. Todo el trabajo con que se servían de ellos, era con dureza.</a:t>
            </a:r>
            <a:r>
              <a:rPr lang="es-CO" sz="2400" dirty="0" smtClean="0"/>
              <a:t> </a:t>
            </a:r>
            <a:endParaRPr lang="en-US" sz="2400" dirty="0" smtClean="0"/>
          </a:p>
          <a:p>
            <a:r>
              <a:rPr lang="es-CO" sz="2400" b="1" dirty="0" err="1" smtClean="0"/>
              <a:t>Vayemareru</a:t>
            </a:r>
            <a:r>
              <a:rPr lang="es-CO" sz="2400" b="1" dirty="0" smtClean="0"/>
              <a:t> et-</a:t>
            </a:r>
            <a:r>
              <a:rPr lang="es-CO" sz="2400" b="1" dirty="0" err="1" smtClean="0"/>
              <a:t>jayeyhem</a:t>
            </a:r>
            <a:r>
              <a:rPr lang="es-CO" sz="2400" b="1" dirty="0" smtClean="0"/>
              <a:t> </a:t>
            </a:r>
            <a:r>
              <a:rPr lang="es-CO" sz="2400" b="1" dirty="0" err="1" smtClean="0"/>
              <a:t>ba'avodah</a:t>
            </a:r>
            <a:r>
              <a:rPr lang="es-CO" sz="2400" b="1" dirty="0" smtClean="0"/>
              <a:t> </a:t>
            </a:r>
            <a:r>
              <a:rPr lang="es-CO" sz="2400" b="1" dirty="0" err="1" smtClean="0"/>
              <a:t>kashah</a:t>
            </a:r>
            <a:r>
              <a:rPr lang="es-CO" sz="2400" b="1" dirty="0" smtClean="0"/>
              <a:t> </a:t>
            </a:r>
            <a:r>
              <a:rPr lang="es-CO" sz="2400" b="1" dirty="0" err="1" smtClean="0"/>
              <a:t>bejomer</a:t>
            </a:r>
            <a:r>
              <a:rPr lang="es-CO" sz="2400" b="1" dirty="0" smtClean="0"/>
              <a:t> </a:t>
            </a:r>
            <a:r>
              <a:rPr lang="es-CO" sz="2400" b="1" dirty="0" err="1" smtClean="0"/>
              <a:t>uvilvenim</a:t>
            </a:r>
            <a:r>
              <a:rPr lang="es-CO" sz="2400" b="1" dirty="0" smtClean="0"/>
              <a:t> </a:t>
            </a:r>
            <a:r>
              <a:rPr lang="es-CO" sz="2400" b="1" dirty="0" err="1" smtClean="0"/>
              <a:t>uvejol-avodah</a:t>
            </a:r>
            <a:r>
              <a:rPr lang="es-CO" sz="2400" b="1" dirty="0" smtClean="0"/>
              <a:t> </a:t>
            </a:r>
            <a:r>
              <a:rPr lang="es-CO" sz="2400" b="1" dirty="0" err="1" smtClean="0"/>
              <a:t>basadeh</a:t>
            </a:r>
            <a:r>
              <a:rPr lang="es-CO" sz="2400" b="1" dirty="0" smtClean="0"/>
              <a:t> et </a:t>
            </a:r>
            <a:r>
              <a:rPr lang="es-CO" sz="2400" b="1" dirty="0" err="1" smtClean="0"/>
              <a:t>kol-avodatam</a:t>
            </a:r>
            <a:r>
              <a:rPr lang="es-CO" sz="2400" b="1" dirty="0" smtClean="0"/>
              <a:t> </a:t>
            </a:r>
            <a:r>
              <a:rPr lang="es-CO" sz="2400" b="1" dirty="0" err="1" smtClean="0"/>
              <a:t>asher-avdu</a:t>
            </a:r>
            <a:r>
              <a:rPr lang="es-CO" sz="2400" b="1" dirty="0" smtClean="0"/>
              <a:t> </a:t>
            </a:r>
            <a:r>
              <a:rPr lang="es-CO" sz="2400" b="1" dirty="0" err="1" smtClean="0"/>
              <a:t>vahem</a:t>
            </a:r>
            <a:r>
              <a:rPr lang="es-CO" sz="2400" b="1" dirty="0" smtClean="0"/>
              <a:t> </a:t>
            </a:r>
            <a:r>
              <a:rPr lang="es-CO" sz="2400" b="1" dirty="0" err="1" smtClean="0"/>
              <a:t>befarej</a:t>
            </a:r>
            <a:r>
              <a:rPr lang="es-CO" sz="2400" b="1" dirty="0" smtClean="0"/>
              <a:t>.</a:t>
            </a:r>
            <a:endParaRPr lang="en-US" sz="2400" dirty="0" smtClean="0"/>
          </a:p>
          <a:p>
            <a:r>
              <a:rPr lang="es-ES" sz="2400" dirty="0" smtClean="0"/>
              <a:t>Al principio les proveían el ladrillo y el cemento, pero luego les ordenaron que tenían que fabricar el cemento con sus propias manos y pies, y que nada se les proveería del tesoro del tesoro del rey, excepto la paja.</a:t>
            </a:r>
          </a:p>
          <a:p>
            <a:r>
              <a:rPr lang="es-ES" sz="2400" dirty="0" smtClean="0"/>
              <a:t>De esa manera, ellos nunca podrían tomar un descanso.</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t>Cómo eran alimentados los israelitas?</a:t>
            </a:r>
          </a:p>
          <a:p>
            <a:r>
              <a:rPr lang="es-CO" sz="2400" dirty="0" smtClean="0"/>
              <a:t>Rambán explica que el rey los sostenía a ellos con escaso pan, como es la costumbre para con los que trabajan para el rey.</a:t>
            </a:r>
          </a:p>
          <a:p>
            <a:r>
              <a:rPr lang="es-CO" sz="2400" dirty="0" smtClean="0"/>
              <a:t>La interpretación de Rambán difiere de la de los </a:t>
            </a:r>
            <a:r>
              <a:rPr lang="es-CO" sz="2400" dirty="0" err="1" smtClean="0"/>
              <a:t>Jajamim</a:t>
            </a:r>
            <a:r>
              <a:rPr lang="es-CO" sz="2400" dirty="0" smtClean="0"/>
              <a:t> quienes dijeron en </a:t>
            </a:r>
            <a:r>
              <a:rPr lang="es-CO" sz="2400" dirty="0" err="1" smtClean="0"/>
              <a:t>Mejilta</a:t>
            </a:r>
            <a:r>
              <a:rPr lang="es-CO" sz="2400" dirty="0" smtClean="0"/>
              <a:t>, </a:t>
            </a:r>
            <a:r>
              <a:rPr lang="es-CO" sz="2400" dirty="0" err="1" smtClean="0"/>
              <a:t>Bajodesh</a:t>
            </a:r>
            <a:r>
              <a:rPr lang="es-CO" sz="2400" dirty="0" smtClean="0"/>
              <a:t> 5:</a:t>
            </a:r>
          </a:p>
          <a:p>
            <a:r>
              <a:rPr lang="es-CO" sz="2400" dirty="0" smtClean="0"/>
              <a:t>“Los Israelitas fueron esclavos de reyes, no esclavos de otros esclavos”</a:t>
            </a:r>
          </a:p>
          <a:p>
            <a:r>
              <a:rPr lang="es-CO" sz="2400" dirty="0" smtClean="0"/>
              <a:t>De ser así, las palabras Egipto los esclavizó se refieren a los oficiales del Faraón, pero no a la gente común quienes estaban sujetos al Faraón.</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1:15</a:t>
            </a:r>
            <a:r>
              <a:rPr lang="es-CO" sz="2400" dirty="0" smtClean="0">
                <a:solidFill>
                  <a:schemeClr val="accent6">
                    <a:lumMod val="75000"/>
                  </a:schemeClr>
                </a:solidFill>
                <a:effectLst>
                  <a:outerShdw blurRad="38100" dist="38100" dir="2700000" algn="tl">
                    <a:srgbClr val="000000">
                      <a:alpha val="43137"/>
                    </a:srgbClr>
                  </a:outerShdw>
                </a:effectLst>
              </a:rPr>
              <a:t>   Y habló el rey de Egipto a las parteras hebreas, de las cuales la una se </a:t>
            </a:r>
            <a:r>
              <a:rPr lang="es-CO" sz="2400" dirty="0" smtClean="0">
                <a:solidFill>
                  <a:schemeClr val="accent6">
                    <a:lumMod val="75000"/>
                  </a:schemeClr>
                </a:solidFill>
                <a:effectLst>
                  <a:outerShdw blurRad="38100" dist="38100" dir="2700000" algn="tl">
                    <a:srgbClr val="000000">
                      <a:alpha val="43137"/>
                    </a:srgbClr>
                  </a:outerShdw>
                </a:effectLst>
              </a:rPr>
              <a:t>llamaba </a:t>
            </a:r>
            <a:r>
              <a:rPr lang="es-CO" sz="2400" dirty="0" err="1" smtClean="0">
                <a:solidFill>
                  <a:schemeClr val="accent6">
                    <a:lumMod val="75000"/>
                  </a:schemeClr>
                </a:solidFill>
                <a:effectLst>
                  <a:outerShdw blurRad="38100" dist="38100" dir="2700000" algn="tl">
                    <a:srgbClr val="000000">
                      <a:alpha val="43137"/>
                    </a:srgbClr>
                  </a:outerShdw>
                </a:effectLst>
              </a:rPr>
              <a:t>Shifrá</a:t>
            </a:r>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dirty="0" smtClean="0">
                <a:solidFill>
                  <a:schemeClr val="accent6">
                    <a:lumMod val="75000"/>
                  </a:schemeClr>
                </a:solidFill>
                <a:effectLst>
                  <a:outerShdw blurRad="38100" dist="38100" dir="2700000" algn="tl">
                    <a:srgbClr val="000000">
                      <a:alpha val="43137"/>
                    </a:srgbClr>
                  </a:outerShdw>
                </a:effectLst>
              </a:rPr>
              <a:t>y la otra se llamaba </a:t>
            </a:r>
            <a:r>
              <a:rPr lang="es-CO" sz="2400" dirty="0" err="1" smtClean="0">
                <a:solidFill>
                  <a:schemeClr val="accent6">
                    <a:lumMod val="75000"/>
                  </a:schemeClr>
                </a:solidFill>
                <a:effectLst>
                  <a:outerShdw blurRad="38100" dist="38100" dir="2700000" algn="tl">
                    <a:srgbClr val="000000">
                      <a:alpha val="43137"/>
                    </a:srgbClr>
                  </a:outerShdw>
                </a:effectLst>
              </a:rPr>
              <a:t>Puá</a:t>
            </a:r>
            <a:r>
              <a:rPr lang="es-CO" sz="2400" dirty="0" smtClean="0">
                <a:solidFill>
                  <a:schemeClr val="accent6">
                    <a:lumMod val="75000"/>
                  </a:schemeClr>
                </a:solidFill>
                <a:effectLst>
                  <a:outerShdw blurRad="38100" dist="38100" dir="2700000" algn="tl">
                    <a:srgbClr val="000000">
                      <a:alpha val="43137"/>
                    </a:srgbClr>
                  </a:outerShdw>
                </a:effectLst>
              </a:rPr>
              <a:t>;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n-US" sz="2400" b="1" dirty="0" err="1" smtClean="0"/>
              <a:t>Vayomer</a:t>
            </a:r>
            <a:r>
              <a:rPr lang="en-US" sz="2400" b="1" dirty="0" smtClean="0"/>
              <a:t> </a:t>
            </a:r>
            <a:r>
              <a:rPr lang="en-US" sz="2400" b="1" dirty="0" err="1" smtClean="0"/>
              <a:t>melej</a:t>
            </a:r>
            <a:r>
              <a:rPr lang="en-US" sz="2400" b="1" dirty="0" smtClean="0"/>
              <a:t> </a:t>
            </a:r>
            <a:r>
              <a:rPr lang="en-US" sz="2400" b="1" dirty="0" err="1" smtClean="0"/>
              <a:t>Mitsrayim</a:t>
            </a:r>
            <a:r>
              <a:rPr lang="en-US" sz="2400" b="1" dirty="0" smtClean="0"/>
              <a:t> </a:t>
            </a:r>
            <a:r>
              <a:rPr lang="en-US" sz="2400" b="1" dirty="0" err="1" smtClean="0"/>
              <a:t>lameyaldot</a:t>
            </a:r>
            <a:r>
              <a:rPr lang="en-US" sz="2400" b="1" dirty="0" smtClean="0"/>
              <a:t> </a:t>
            </a:r>
            <a:r>
              <a:rPr lang="en-US" sz="2400" b="1" dirty="0" err="1" smtClean="0"/>
              <a:t>ha'Ivriot</a:t>
            </a:r>
            <a:r>
              <a:rPr lang="en-US" sz="2400" b="1" dirty="0" smtClean="0"/>
              <a:t> </a:t>
            </a:r>
            <a:r>
              <a:rPr lang="en-US" sz="2400" b="1" dirty="0" err="1" smtClean="0"/>
              <a:t>asher</a:t>
            </a:r>
            <a:r>
              <a:rPr lang="en-US" sz="2400" b="1" dirty="0" smtClean="0"/>
              <a:t> </a:t>
            </a:r>
            <a:r>
              <a:rPr lang="en-US" sz="2400" b="1" dirty="0" err="1" smtClean="0"/>
              <a:t>shem</a:t>
            </a:r>
            <a:r>
              <a:rPr lang="en-US" sz="2400" b="1" dirty="0" smtClean="0"/>
              <a:t> </a:t>
            </a:r>
            <a:r>
              <a:rPr lang="en-US" sz="2400" b="1" dirty="0" err="1" smtClean="0"/>
              <a:t>ha'ajat</a:t>
            </a:r>
            <a:r>
              <a:rPr lang="en-US" sz="2400" b="1" dirty="0" smtClean="0"/>
              <a:t> </a:t>
            </a:r>
            <a:r>
              <a:rPr lang="en-US" sz="2400" b="1" dirty="0" err="1" smtClean="0"/>
              <a:t>Shifrah</a:t>
            </a:r>
            <a:r>
              <a:rPr lang="en-US" sz="2400" b="1" dirty="0" smtClean="0"/>
              <a:t> </a:t>
            </a:r>
            <a:r>
              <a:rPr lang="en-US" sz="2400" b="1" dirty="0" err="1" smtClean="0"/>
              <a:t>veshem</a:t>
            </a:r>
            <a:r>
              <a:rPr lang="en-US" sz="2400" b="1" dirty="0" smtClean="0"/>
              <a:t> </a:t>
            </a:r>
            <a:r>
              <a:rPr lang="en-US" sz="2400" b="1" dirty="0" err="1" smtClean="0"/>
              <a:t>hashenit</a:t>
            </a:r>
            <a:r>
              <a:rPr lang="en-US" sz="2400" b="1" dirty="0" smtClean="0"/>
              <a:t> </a:t>
            </a:r>
            <a:r>
              <a:rPr lang="en-US" sz="2400" b="1" dirty="0" err="1" smtClean="0"/>
              <a:t>Puah</a:t>
            </a:r>
            <a:r>
              <a:rPr lang="en-US" sz="2400" b="1" dirty="0" smtClean="0"/>
              <a:t>.</a:t>
            </a:r>
            <a:endParaRPr lang="en-US" sz="2400" dirty="0" smtClean="0"/>
          </a:p>
          <a:p>
            <a:r>
              <a:rPr lang="es-CO" sz="2400" dirty="0" smtClean="0"/>
              <a:t>Esta palabra, en hebreo </a:t>
            </a:r>
            <a:r>
              <a:rPr lang="es-CO" sz="2400" b="1" dirty="0" err="1" smtClean="0"/>
              <a:t>jayot</a:t>
            </a:r>
            <a:r>
              <a:rPr lang="es-CO" sz="2400" dirty="0" smtClean="0"/>
              <a:t>, significa también "animales". De acuerdo con este sentido, las parteras quisieron decir al Faraón: Las hebreas son en este aspecto como los animales, que no necesitan de ayuda para dar a luz</a:t>
            </a:r>
            <a:r>
              <a:rPr lang="es-CO" sz="2400" dirty="0" smtClean="0"/>
              <a:t>.</a:t>
            </a:r>
            <a:endParaRPr lang="es-ES"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Después de haberse ideado el plan de trabajo, el Faraón comandó a las parteras en secreto matar a los bebes varones en la silla de parto (v 15-16), de esa manera las mujeres que estaban dando a luz y cuyos bebés iban a morir las madres no iban a saber las intenciones asesinas de las parteras.</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1:16</a:t>
            </a:r>
            <a:r>
              <a:rPr lang="es-CO" sz="2400" dirty="0" smtClean="0">
                <a:solidFill>
                  <a:schemeClr val="accent6">
                    <a:lumMod val="75000"/>
                  </a:schemeClr>
                </a:solidFill>
                <a:effectLst>
                  <a:outerShdw blurRad="38100" dist="38100" dir="2700000" algn="tl">
                    <a:srgbClr val="000000">
                      <a:alpha val="43137"/>
                    </a:srgbClr>
                  </a:outerShdw>
                </a:effectLst>
              </a:rPr>
              <a:t>   y les dijo: Cuando sirváis de parteras a las hebreas, observadlas en el asiento; </a:t>
            </a:r>
            <a:r>
              <a:rPr lang="es-CO" sz="2400" dirty="0" smtClean="0">
                <a:solidFill>
                  <a:schemeClr val="accent6">
                    <a:lumMod val="75000"/>
                  </a:schemeClr>
                </a:solidFill>
                <a:effectLst>
                  <a:outerShdw blurRad="38100" dist="38100" dir="2700000" algn="tl">
                    <a:srgbClr val="000000">
                      <a:alpha val="43137"/>
                    </a:srgbClr>
                  </a:outerShdw>
                </a:effectLst>
              </a:rPr>
              <a:t>si fuere </a:t>
            </a:r>
            <a:r>
              <a:rPr lang="es-CO" sz="2400" dirty="0" smtClean="0">
                <a:solidFill>
                  <a:schemeClr val="accent6">
                    <a:lumMod val="75000"/>
                  </a:schemeClr>
                </a:solidFill>
                <a:effectLst>
                  <a:outerShdw blurRad="38100" dist="38100" dir="2700000" algn="tl">
                    <a:srgbClr val="000000">
                      <a:alpha val="43137"/>
                    </a:srgbClr>
                  </a:outerShdw>
                </a:effectLst>
              </a:rPr>
              <a:t>hijo lo mataréis, mas si fuere hija la dejaréis vivir.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beyaledjen</a:t>
            </a:r>
            <a:r>
              <a:rPr lang="es-CO" sz="2400" b="1" dirty="0" smtClean="0"/>
              <a:t> et-</a:t>
            </a:r>
            <a:r>
              <a:rPr lang="es-CO" sz="2400" b="1" dirty="0" err="1" smtClean="0"/>
              <a:t>ha'Ivriot</a:t>
            </a:r>
            <a:r>
              <a:rPr lang="es-CO" sz="2400" b="1" dirty="0" smtClean="0"/>
              <a:t> </a:t>
            </a:r>
            <a:r>
              <a:rPr lang="es-CO" sz="2400" b="1" dirty="0" err="1" smtClean="0"/>
              <a:t>ur'iten</a:t>
            </a:r>
            <a:r>
              <a:rPr lang="es-CO" sz="2400" b="1" dirty="0" smtClean="0"/>
              <a:t> al-</a:t>
            </a:r>
            <a:r>
              <a:rPr lang="es-CO" sz="2400" b="1" dirty="0" err="1" smtClean="0"/>
              <a:t>ha'ovnayim</a:t>
            </a:r>
            <a:r>
              <a:rPr lang="es-CO" sz="2400" b="1" dirty="0" smtClean="0"/>
              <a:t> </a:t>
            </a:r>
            <a:r>
              <a:rPr lang="es-CO" sz="2400" b="1" dirty="0" err="1" smtClean="0"/>
              <a:t>im</a:t>
            </a:r>
            <a:r>
              <a:rPr lang="es-CO" sz="2400" b="1" dirty="0" smtClean="0"/>
              <a:t>-ben </a:t>
            </a:r>
            <a:r>
              <a:rPr lang="es-CO" sz="2400" b="1" dirty="0" err="1" smtClean="0"/>
              <a:t>hu</a:t>
            </a:r>
            <a:r>
              <a:rPr lang="es-CO" sz="2400" b="1" dirty="0" smtClean="0"/>
              <a:t> </a:t>
            </a:r>
            <a:r>
              <a:rPr lang="es-CO" sz="2400" b="1" dirty="0" err="1" smtClean="0"/>
              <a:t>vahamiten</a:t>
            </a:r>
            <a:r>
              <a:rPr lang="es-CO" sz="2400" b="1" dirty="0" smtClean="0"/>
              <a:t> </a:t>
            </a:r>
            <a:r>
              <a:rPr lang="es-CO" sz="2400" b="1" dirty="0" err="1" smtClean="0"/>
              <a:t>oto</a:t>
            </a:r>
            <a:r>
              <a:rPr lang="es-CO" sz="2400" b="1" dirty="0" smtClean="0"/>
              <a:t> </a:t>
            </a:r>
            <a:r>
              <a:rPr lang="es-CO" sz="2400" b="1" dirty="0" err="1" smtClean="0"/>
              <a:t>ve'im-bat</a:t>
            </a:r>
            <a:r>
              <a:rPr lang="es-CO" sz="2400" b="1" dirty="0" smtClean="0"/>
              <a:t> </a:t>
            </a:r>
            <a:r>
              <a:rPr lang="es-CO" sz="2400" b="1" dirty="0" err="1" smtClean="0"/>
              <a:t>hi</a:t>
            </a:r>
            <a:r>
              <a:rPr lang="es-CO" sz="2400" b="1" dirty="0" smtClean="0"/>
              <a:t> </a:t>
            </a:r>
            <a:r>
              <a:rPr lang="es-CO" sz="2400" b="1" dirty="0" err="1" smtClean="0"/>
              <a:t>vajayah</a:t>
            </a:r>
            <a:r>
              <a:rPr lang="es-CO" sz="2400" dirty="0" smtClean="0"/>
              <a:t>.</a:t>
            </a:r>
            <a:endParaRPr lang="en-US" sz="2400" dirty="0" smtClean="0"/>
          </a:p>
          <a:p>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b="1" dirty="0" smtClean="0">
                <a:solidFill>
                  <a:schemeClr val="accent6">
                    <a:lumMod val="75000"/>
                  </a:schemeClr>
                </a:solidFill>
                <a:effectLst>
                  <a:outerShdw blurRad="38100" dist="38100" dir="2700000" algn="tl">
                    <a:srgbClr val="000000">
                      <a:alpha val="43137"/>
                    </a:srgbClr>
                  </a:outerShdw>
                </a:effectLst>
              </a:rPr>
              <a:t>1:17</a:t>
            </a:r>
            <a:r>
              <a:rPr lang="es-CO" sz="2400" dirty="0" smtClean="0">
                <a:solidFill>
                  <a:schemeClr val="accent6">
                    <a:lumMod val="75000"/>
                  </a:schemeClr>
                </a:solidFill>
                <a:effectLst>
                  <a:outerShdw blurRad="38100" dist="38100" dir="2700000" algn="tl">
                    <a:srgbClr val="000000">
                      <a:alpha val="43137"/>
                    </a:srgbClr>
                  </a:outerShdw>
                </a:effectLst>
              </a:rPr>
              <a:t>   Y temieron las parteras a Dios y no hicieron como les había dicho el rey de Egipto, sino que dejaron vivir a los niños.</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Vatir'ena</a:t>
            </a:r>
            <a:r>
              <a:rPr lang="es-CO" sz="2400" b="1" dirty="0" smtClean="0"/>
              <a:t> </a:t>
            </a:r>
            <a:r>
              <a:rPr lang="es-CO" sz="2400" b="1" dirty="0" err="1" smtClean="0"/>
              <a:t>hameyaldot</a:t>
            </a:r>
            <a:r>
              <a:rPr lang="es-CO" sz="2400" b="1" dirty="0" smtClean="0"/>
              <a:t> et-</a:t>
            </a:r>
            <a:r>
              <a:rPr lang="es-CO" sz="2400" b="1" dirty="0" err="1" smtClean="0"/>
              <a:t>ha'Elohim</a:t>
            </a:r>
            <a:r>
              <a:rPr lang="es-CO" sz="2400" b="1" dirty="0" smtClean="0"/>
              <a:t> velo </a:t>
            </a:r>
            <a:r>
              <a:rPr lang="es-CO" sz="2400" b="1" dirty="0" err="1" smtClean="0"/>
              <a:t>asu</a:t>
            </a:r>
            <a:r>
              <a:rPr lang="es-CO" sz="2400" b="1" dirty="0" smtClean="0"/>
              <a:t> </a:t>
            </a:r>
            <a:r>
              <a:rPr lang="es-CO" sz="2400" b="1" dirty="0" err="1" smtClean="0"/>
              <a:t>ka'asher</a:t>
            </a:r>
            <a:r>
              <a:rPr lang="es-CO" sz="2400" b="1" dirty="0" smtClean="0"/>
              <a:t> </a:t>
            </a:r>
            <a:r>
              <a:rPr lang="es-CO" sz="2400" b="1" dirty="0" err="1" smtClean="0"/>
              <a:t>diber</a:t>
            </a:r>
            <a:r>
              <a:rPr lang="es-CO" sz="2400" b="1" dirty="0" smtClean="0"/>
              <a:t> </a:t>
            </a:r>
            <a:r>
              <a:rPr lang="es-CO" sz="2400" b="1" dirty="0" err="1" smtClean="0"/>
              <a:t>aleyhen</a:t>
            </a:r>
            <a:r>
              <a:rPr lang="es-CO" sz="2400" b="1" dirty="0" smtClean="0"/>
              <a:t> </a:t>
            </a:r>
            <a:r>
              <a:rPr lang="es-CO" sz="2400" b="1" dirty="0" err="1" smtClean="0"/>
              <a:t>melej</a:t>
            </a:r>
            <a:r>
              <a:rPr lang="es-CO" sz="2400" b="1" dirty="0" smtClean="0"/>
              <a:t> </a:t>
            </a:r>
            <a:r>
              <a:rPr lang="es-CO" sz="2400" b="1" dirty="0" err="1" smtClean="0"/>
              <a:t>Mitsrayim</a:t>
            </a:r>
            <a:r>
              <a:rPr lang="es-CO" sz="2400" b="1" dirty="0" smtClean="0"/>
              <a:t> </a:t>
            </a:r>
            <a:r>
              <a:rPr lang="es-CO" sz="2400" b="1" dirty="0" err="1" smtClean="0"/>
              <a:t>vatejayeyna</a:t>
            </a:r>
            <a:r>
              <a:rPr lang="es-CO" sz="2400" b="1" dirty="0" smtClean="0"/>
              <a:t> et-</a:t>
            </a:r>
            <a:r>
              <a:rPr lang="es-CO" sz="2400" b="1" dirty="0" err="1" smtClean="0"/>
              <a:t>hayeladim</a:t>
            </a:r>
            <a:r>
              <a:rPr lang="es-CO" sz="2400" b="1"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1:18</a:t>
            </a:r>
            <a:r>
              <a:rPr lang="es-CO" sz="2400" dirty="0" smtClean="0">
                <a:solidFill>
                  <a:schemeClr val="accent6">
                    <a:lumMod val="75000"/>
                  </a:schemeClr>
                </a:solidFill>
                <a:effectLst>
                  <a:outerShdw blurRad="38100" dist="38100" dir="2700000" algn="tl">
                    <a:srgbClr val="000000">
                      <a:alpha val="43137"/>
                    </a:srgbClr>
                  </a:outerShdw>
                </a:effectLst>
              </a:rPr>
              <a:t>   Y llamó el rey de Egipto a las parteras y les dijo: ¿Por qué habéis hecho esto </a:t>
            </a:r>
            <a:r>
              <a:rPr lang="es-CO" sz="2400" dirty="0" smtClean="0">
                <a:solidFill>
                  <a:schemeClr val="accent6">
                    <a:lumMod val="75000"/>
                  </a:schemeClr>
                </a:solidFill>
                <a:effectLst>
                  <a:outerShdw blurRad="38100" dist="38100" dir="2700000" algn="tl">
                    <a:srgbClr val="000000">
                      <a:alpha val="43137"/>
                    </a:srgbClr>
                  </a:outerShdw>
                </a:effectLst>
              </a:rPr>
              <a:t>y habéis </a:t>
            </a:r>
            <a:r>
              <a:rPr lang="es-CO" sz="2400" dirty="0" smtClean="0">
                <a:solidFill>
                  <a:schemeClr val="accent6">
                    <a:lumMod val="75000"/>
                  </a:schemeClr>
                </a:solidFill>
                <a:effectLst>
                  <a:outerShdw blurRad="38100" dist="38100" dir="2700000" algn="tl">
                    <a:srgbClr val="000000">
                      <a:alpha val="43137"/>
                    </a:srgbClr>
                  </a:outerShdw>
                </a:effectLst>
              </a:rPr>
              <a:t>conservado la vida a los niños?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Vayikra</a:t>
            </a:r>
            <a:r>
              <a:rPr lang="es-CO" sz="2400" b="1" dirty="0" smtClean="0"/>
              <a:t> </a:t>
            </a:r>
            <a:r>
              <a:rPr lang="es-CO" sz="2400" b="1" dirty="0" err="1" smtClean="0"/>
              <a:t>melej-Mitsrayim</a:t>
            </a:r>
            <a:r>
              <a:rPr lang="es-CO" sz="2400" b="1" dirty="0" smtClean="0"/>
              <a:t> </a:t>
            </a:r>
            <a:r>
              <a:rPr lang="es-CO" sz="2400" b="1" dirty="0" err="1" smtClean="0"/>
              <a:t>lameyaldot</a:t>
            </a:r>
            <a:r>
              <a:rPr lang="es-CO" sz="2400" b="1" dirty="0" smtClean="0"/>
              <a:t> </a:t>
            </a:r>
            <a:r>
              <a:rPr lang="es-CO" sz="2400" b="1" dirty="0" err="1" smtClean="0"/>
              <a:t>vayomer</a:t>
            </a:r>
            <a:r>
              <a:rPr lang="es-CO" sz="2400" b="1" dirty="0" smtClean="0"/>
              <a:t> </a:t>
            </a:r>
            <a:r>
              <a:rPr lang="es-CO" sz="2400" b="1" dirty="0" err="1" smtClean="0"/>
              <a:t>lahen</a:t>
            </a:r>
            <a:r>
              <a:rPr lang="es-CO" sz="2400" b="1" dirty="0" smtClean="0"/>
              <a:t> </a:t>
            </a:r>
            <a:r>
              <a:rPr lang="es-CO" sz="2400" b="1" dirty="0" err="1" smtClean="0"/>
              <a:t>madua</a:t>
            </a:r>
            <a:r>
              <a:rPr lang="es-CO" sz="2400" b="1" dirty="0" smtClean="0"/>
              <a:t> </a:t>
            </a:r>
            <a:r>
              <a:rPr lang="es-CO" sz="2400" b="1" dirty="0" err="1" smtClean="0"/>
              <a:t>asiten</a:t>
            </a:r>
            <a:r>
              <a:rPr lang="es-CO" sz="2400" b="1" dirty="0" smtClean="0"/>
              <a:t> </a:t>
            </a:r>
            <a:r>
              <a:rPr lang="es-CO" sz="2400" b="1" dirty="0" err="1" smtClean="0"/>
              <a:t>hadavar</a:t>
            </a:r>
            <a:r>
              <a:rPr lang="es-CO" sz="2400" b="1" dirty="0" smtClean="0"/>
              <a:t> </a:t>
            </a:r>
            <a:r>
              <a:rPr lang="es-CO" sz="2400" b="1" dirty="0" err="1" smtClean="0"/>
              <a:t>hazeh</a:t>
            </a:r>
            <a:r>
              <a:rPr lang="es-CO" sz="2400" b="1" dirty="0" smtClean="0"/>
              <a:t> </a:t>
            </a:r>
            <a:r>
              <a:rPr lang="es-CO" sz="2400" b="1" dirty="0" err="1" smtClean="0"/>
              <a:t>vatjayeyna</a:t>
            </a:r>
            <a:r>
              <a:rPr lang="es-CO" sz="2400" b="1" dirty="0" smtClean="0"/>
              <a:t> et-</a:t>
            </a:r>
            <a:r>
              <a:rPr lang="es-CO" sz="2400" b="1" dirty="0" err="1" smtClean="0"/>
              <a:t>hayeladim</a:t>
            </a:r>
            <a:r>
              <a:rPr lang="es-CO" sz="2400" b="1" dirty="0" smtClean="0"/>
              <a:t>.</a:t>
            </a:r>
            <a:endParaRPr lang="en-US" sz="2400" dirty="0" smtClean="0"/>
          </a:p>
          <a:p>
            <a:r>
              <a:rPr lang="es-ES" sz="2400" dirty="0" smtClean="0"/>
              <a:t>Esta palabra, en hebreo </a:t>
            </a:r>
            <a:r>
              <a:rPr lang="es-ES" sz="2400" dirty="0" err="1" smtClean="0"/>
              <a:t>jayot</a:t>
            </a:r>
            <a:r>
              <a:rPr lang="es-ES" sz="2400" dirty="0" smtClean="0"/>
              <a:t>, significa también "animales". De acuerdo con este sentido, las parteras quisieron decir al Faraón: Las hebreas son en este aspecto como los animales, que no necesitan de ayuda para dar a luz.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1:19   </a:t>
            </a:r>
            <a:r>
              <a:rPr lang="es-CO" sz="2400" dirty="0" smtClean="0">
                <a:solidFill>
                  <a:schemeClr val="accent6">
                    <a:lumMod val="75000"/>
                  </a:schemeClr>
                </a:solidFill>
                <a:effectLst>
                  <a:outerShdw blurRad="38100" dist="38100" dir="2700000" algn="tl">
                    <a:srgbClr val="000000">
                      <a:alpha val="43137"/>
                    </a:srgbClr>
                  </a:outerShdw>
                </a:effectLst>
              </a:rPr>
              <a:t>Y las parteras dijeron al Faraón: Porque las hebreas no son como las mujeres egipcias, sino que son de gran vitalidad,  y antes de que llegue a ellas la partera, ya han dado a luz.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Vatomarna</a:t>
            </a:r>
            <a:r>
              <a:rPr lang="es-CO" sz="2400" b="1" dirty="0" smtClean="0"/>
              <a:t> </a:t>
            </a:r>
            <a:r>
              <a:rPr lang="es-CO" sz="2400" b="1" dirty="0" err="1" smtClean="0"/>
              <a:t>hameyaldot</a:t>
            </a:r>
            <a:r>
              <a:rPr lang="es-CO" sz="2400" b="1" dirty="0" smtClean="0"/>
              <a:t> el-</a:t>
            </a:r>
            <a:r>
              <a:rPr lang="es-CO" sz="2400" b="1" dirty="0" err="1" smtClean="0"/>
              <a:t>Par'oh</a:t>
            </a:r>
            <a:r>
              <a:rPr lang="es-CO" sz="2400" b="1" dirty="0" smtClean="0"/>
              <a:t> </a:t>
            </a:r>
            <a:r>
              <a:rPr lang="es-CO" sz="2400" b="1" dirty="0" err="1" smtClean="0"/>
              <a:t>ki</a:t>
            </a:r>
            <a:r>
              <a:rPr lang="es-CO" sz="2400" b="1" dirty="0" smtClean="0"/>
              <a:t> lo </a:t>
            </a:r>
            <a:r>
              <a:rPr lang="es-CO" sz="2400" b="1" dirty="0" err="1" smtClean="0"/>
              <a:t>janashim</a:t>
            </a:r>
            <a:r>
              <a:rPr lang="es-CO" sz="2400" b="1" dirty="0" smtClean="0"/>
              <a:t> </a:t>
            </a:r>
            <a:r>
              <a:rPr lang="es-CO" sz="2400" b="1" dirty="0" err="1" smtClean="0"/>
              <a:t>haMitsriot</a:t>
            </a:r>
            <a:r>
              <a:rPr lang="es-CO" sz="2400" b="1" dirty="0" smtClean="0"/>
              <a:t> </a:t>
            </a:r>
            <a:r>
              <a:rPr lang="es-CO" sz="2400" b="1" dirty="0" err="1" smtClean="0"/>
              <a:t>ha'Ivriot</a:t>
            </a:r>
            <a:r>
              <a:rPr lang="es-CO" sz="2400" b="1" dirty="0" smtClean="0"/>
              <a:t> </a:t>
            </a:r>
            <a:r>
              <a:rPr lang="es-CO" sz="2400" b="1" dirty="0" err="1" smtClean="0"/>
              <a:t>ki</a:t>
            </a:r>
            <a:r>
              <a:rPr lang="es-CO" sz="2400" b="1" dirty="0" smtClean="0"/>
              <a:t> </a:t>
            </a:r>
            <a:r>
              <a:rPr lang="en-US" sz="2400" b="1" dirty="0" err="1" smtClean="0"/>
              <a:t>jayot</a:t>
            </a:r>
            <a:r>
              <a:rPr lang="en-US" sz="2400" b="1" dirty="0" smtClean="0"/>
              <a:t> </a:t>
            </a:r>
            <a:r>
              <a:rPr lang="en-US" sz="2400" b="1" dirty="0" err="1" smtClean="0"/>
              <a:t>henah</a:t>
            </a:r>
            <a:r>
              <a:rPr lang="en-US" sz="2400" b="1" dirty="0" smtClean="0"/>
              <a:t> </a:t>
            </a:r>
            <a:r>
              <a:rPr lang="en-US" sz="2400" b="1" dirty="0" err="1" smtClean="0"/>
              <a:t>beterem</a:t>
            </a:r>
            <a:r>
              <a:rPr lang="en-US" sz="2400" b="1" dirty="0" smtClean="0"/>
              <a:t> </a:t>
            </a:r>
            <a:r>
              <a:rPr lang="en-US" sz="2400" b="1" dirty="0" err="1" smtClean="0"/>
              <a:t>tavo</a:t>
            </a:r>
            <a:r>
              <a:rPr lang="en-US" sz="2400" b="1" dirty="0" smtClean="0"/>
              <a:t> </a:t>
            </a:r>
            <a:r>
              <a:rPr lang="en-US" sz="2400" b="1" dirty="0" err="1" smtClean="0"/>
              <a:t>alehen</a:t>
            </a:r>
            <a:r>
              <a:rPr lang="en-US" sz="2400" b="1" dirty="0" smtClean="0"/>
              <a:t> </a:t>
            </a:r>
            <a:r>
              <a:rPr lang="en-US" sz="2400" b="1" dirty="0" err="1" smtClean="0"/>
              <a:t>hameyaledet</a:t>
            </a:r>
            <a:r>
              <a:rPr lang="en-US" sz="2400" b="1" dirty="0" smtClean="0"/>
              <a:t> </a:t>
            </a:r>
            <a:r>
              <a:rPr lang="en-US" sz="2400" b="1" dirty="0" err="1" smtClean="0"/>
              <a:t>veyaladu</a:t>
            </a:r>
            <a:r>
              <a:rPr lang="en-US" sz="2400" b="1" dirty="0" smtClean="0"/>
              <a:t>.</a:t>
            </a:r>
            <a:endParaRPr lang="en-US" sz="2400" dirty="0" smtClean="0"/>
          </a:p>
          <a:p>
            <a:r>
              <a:rPr lang="es-CO" sz="2400" b="1" dirty="0" smtClean="0">
                <a:solidFill>
                  <a:schemeClr val="accent6">
                    <a:lumMod val="75000"/>
                  </a:schemeClr>
                </a:solidFill>
                <a:effectLst>
                  <a:outerShdw blurRad="38100" dist="38100" dir="2700000" algn="tl">
                    <a:srgbClr val="000000">
                      <a:alpha val="43137"/>
                    </a:srgbClr>
                  </a:outerShdw>
                </a:effectLst>
              </a:rPr>
              <a:t>1:20   </a:t>
            </a:r>
            <a:r>
              <a:rPr lang="es-CO" sz="2400" dirty="0" smtClean="0">
                <a:solidFill>
                  <a:schemeClr val="accent6">
                    <a:lumMod val="75000"/>
                  </a:schemeClr>
                </a:solidFill>
                <a:effectLst>
                  <a:outerShdw blurRad="38100" dist="38100" dir="2700000" algn="tl">
                    <a:srgbClr val="000000">
                      <a:alpha val="43137"/>
                    </a:srgbClr>
                  </a:outerShdw>
                </a:effectLst>
              </a:rPr>
              <a:t>Y Dios hizo bien a las parteras; y se multiplicó el pueblo y se hizo muy fuerte. </a:t>
            </a:r>
            <a:endParaRPr lang="en-US" sz="2400" dirty="0" smtClean="0">
              <a:solidFill>
                <a:schemeClr val="accent6">
                  <a:lumMod val="75000"/>
                </a:schemeClr>
              </a:solidFill>
              <a:effectLst>
                <a:outerShdw blurRad="38100" dist="38100" dir="2700000" algn="tl">
                  <a:srgbClr val="000000">
                    <a:alpha val="43137"/>
                  </a:srgbClr>
                </a:outerShdw>
              </a:effectLst>
            </a:endParaRPr>
          </a:p>
          <a:p>
            <a:r>
              <a:rPr lang="es-CO" sz="2400" b="1" dirty="0" err="1" smtClean="0"/>
              <a:t>Vayeytev</a:t>
            </a:r>
            <a:r>
              <a:rPr lang="es-CO" sz="2400" b="1" dirty="0" smtClean="0"/>
              <a:t> </a:t>
            </a:r>
            <a:r>
              <a:rPr lang="es-CO" sz="2400" b="1" dirty="0" err="1" smtClean="0"/>
              <a:t>Elohim</a:t>
            </a:r>
            <a:r>
              <a:rPr lang="es-CO" sz="2400" b="1" dirty="0" smtClean="0"/>
              <a:t> </a:t>
            </a:r>
            <a:r>
              <a:rPr lang="es-CO" sz="2400" b="1" dirty="0" err="1" smtClean="0"/>
              <a:t>lameyaleot</a:t>
            </a:r>
            <a:r>
              <a:rPr lang="es-CO" sz="2400" b="1" dirty="0" smtClean="0"/>
              <a:t> </a:t>
            </a:r>
            <a:r>
              <a:rPr lang="es-CO" sz="2400" b="1" dirty="0" err="1" smtClean="0"/>
              <a:t>vayirev</a:t>
            </a:r>
            <a:r>
              <a:rPr lang="es-CO" sz="2400" b="1" dirty="0" smtClean="0"/>
              <a:t> </a:t>
            </a:r>
            <a:r>
              <a:rPr lang="es-CO" sz="2400" b="1" dirty="0" err="1" smtClean="0"/>
              <a:t>ha'am</a:t>
            </a:r>
            <a:r>
              <a:rPr lang="es-CO" sz="2400" b="1" dirty="0" smtClean="0"/>
              <a:t> </a:t>
            </a:r>
            <a:r>
              <a:rPr lang="es-CO" sz="2400" b="1" dirty="0" err="1" smtClean="0"/>
              <a:t>vaya'atsmu</a:t>
            </a:r>
            <a:r>
              <a:rPr lang="es-CO" sz="2400" b="1" dirty="0" smtClean="0"/>
              <a:t> </a:t>
            </a:r>
            <a:r>
              <a:rPr lang="es-CO" sz="2400" b="1" dirty="0" err="1" smtClean="0"/>
              <a:t>me'od</a:t>
            </a:r>
            <a:r>
              <a:rPr lang="es-CO" sz="2400" b="1" dirty="0" smtClean="0"/>
              <a:t>.</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chemeClr val="accent6">
                    <a:lumMod val="75000"/>
                  </a:schemeClr>
                </a:solidFill>
                <a:effectLst>
                  <a:outerShdw blurRad="38100" dist="38100" dir="2700000" algn="tl">
                    <a:srgbClr val="000000">
                      <a:alpha val="43137"/>
                    </a:srgbClr>
                  </a:outerShdw>
                </a:effectLst>
              </a:rPr>
              <a:t>1:21</a:t>
            </a:r>
            <a:r>
              <a:rPr lang="es-CO" sz="2400" dirty="0" smtClean="0">
                <a:solidFill>
                  <a:schemeClr val="accent6">
                    <a:lumMod val="75000"/>
                  </a:schemeClr>
                </a:solidFill>
                <a:effectLst>
                  <a:outerShdw blurRad="38100" dist="38100" dir="2700000" algn="tl">
                    <a:srgbClr val="000000">
                      <a:alpha val="43137"/>
                    </a:srgbClr>
                  </a:outerShdw>
                </a:effectLst>
              </a:rPr>
              <a:t>   Y aconteció que por temer las parteras a Dios, Él les hizo casas (linajes</a:t>
            </a:r>
            <a:r>
              <a:rPr lang="es-CO" sz="2400" dirty="0" smtClean="0">
                <a:solidFill>
                  <a:schemeClr val="accent6">
                    <a:lumMod val="75000"/>
                  </a:schemeClr>
                </a:solidFill>
                <a:effectLst>
                  <a:outerShdw blurRad="38100" dist="38100" dir="2700000" algn="tl">
                    <a:srgbClr val="000000">
                      <a:alpha val="43137"/>
                    </a:srgbClr>
                  </a:outerShdw>
                </a:effectLst>
              </a:rPr>
              <a:t>).</a:t>
            </a:r>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dirty="0" smtClean="0"/>
              <a:t/>
            </a:r>
            <a:br>
              <a:rPr lang="es-CO" sz="2400" dirty="0" smtClean="0"/>
            </a:br>
            <a:r>
              <a:rPr lang="es-CO" sz="2400" b="1" dirty="0" smtClean="0"/>
              <a:t> </a:t>
            </a:r>
            <a:r>
              <a:rPr lang="es-CO" sz="2400" b="1" dirty="0" smtClean="0"/>
              <a:t> </a:t>
            </a:r>
            <a:r>
              <a:rPr lang="es-CO" sz="2400" b="1" dirty="0" err="1" smtClean="0"/>
              <a:t>Vayehi</a:t>
            </a:r>
            <a:r>
              <a:rPr lang="es-CO" sz="2400" b="1" dirty="0" smtClean="0"/>
              <a:t> </a:t>
            </a:r>
            <a:r>
              <a:rPr lang="es-CO" sz="2400" b="1" dirty="0" err="1" smtClean="0"/>
              <a:t>ki</a:t>
            </a:r>
            <a:r>
              <a:rPr lang="es-CO" sz="2400" b="1" dirty="0" smtClean="0"/>
              <a:t> </a:t>
            </a:r>
            <a:r>
              <a:rPr lang="es-CO" sz="2400" b="1" dirty="0" err="1" smtClean="0"/>
              <a:t>yar'u</a:t>
            </a:r>
            <a:r>
              <a:rPr lang="es-CO" sz="2400" b="1" dirty="0" smtClean="0"/>
              <a:t> </a:t>
            </a:r>
            <a:r>
              <a:rPr lang="es-CO" sz="2400" b="1" dirty="0" err="1" smtClean="0"/>
              <a:t>hameyaldot</a:t>
            </a:r>
            <a:r>
              <a:rPr lang="es-CO" sz="2400" b="1" dirty="0" smtClean="0"/>
              <a:t> et-</a:t>
            </a:r>
            <a:r>
              <a:rPr lang="es-CO" sz="2400" b="1" dirty="0" err="1" smtClean="0"/>
              <a:t>ha'Elohim</a:t>
            </a:r>
            <a:r>
              <a:rPr lang="es-CO" sz="2400" b="1" dirty="0" smtClean="0"/>
              <a:t> </a:t>
            </a:r>
            <a:r>
              <a:rPr lang="es-CO" sz="2400" b="1" dirty="0" err="1" smtClean="0"/>
              <a:t>vaya'as</a:t>
            </a:r>
            <a:r>
              <a:rPr lang="es-CO" sz="2400" b="1" dirty="0" smtClean="0"/>
              <a:t> </a:t>
            </a:r>
            <a:r>
              <a:rPr lang="es-CO" sz="2400" b="1" dirty="0" err="1" smtClean="0"/>
              <a:t>lahem</a:t>
            </a:r>
            <a:r>
              <a:rPr lang="es-CO" sz="2400" b="1" dirty="0" smtClean="0"/>
              <a:t> </a:t>
            </a:r>
            <a:r>
              <a:rPr lang="es-CO" sz="2400" b="1" dirty="0" err="1" smtClean="0"/>
              <a:t>batim</a:t>
            </a:r>
            <a:r>
              <a:rPr lang="es-CO" sz="2400" b="1" dirty="0" smtClean="0"/>
              <a:t>.</a:t>
            </a:r>
            <a:endParaRPr lang="en-US" sz="2400" dirty="0" smtClean="0"/>
          </a:p>
          <a:p>
            <a:r>
              <a:rPr lang="es-ES" sz="2400" dirty="0" smtClean="0"/>
              <a:t> Las parteras obtuvieron como recompensa por su sacrificio el que sus descendientes fueran sacerdotes y levitas de la primera (</a:t>
            </a:r>
            <a:r>
              <a:rPr lang="es-ES" sz="2400" dirty="0" err="1" smtClean="0"/>
              <a:t>Shifrá-Yojéved</a:t>
            </a:r>
            <a:r>
              <a:rPr lang="es-ES" sz="2400" dirty="0" smtClean="0"/>
              <a:t>), y reyes de la segunda (</a:t>
            </a:r>
            <a:r>
              <a:rPr lang="es-ES" sz="2400" dirty="0" err="1" smtClean="0"/>
              <a:t>Puá</a:t>
            </a:r>
            <a:r>
              <a:rPr lang="es-ES" sz="2400" dirty="0" smtClean="0"/>
              <a:t>-Miriam</a:t>
            </a:r>
            <a:r>
              <a:rPr lang="es-ES" sz="2400" dirty="0" smtClean="0"/>
              <a:t>).</a:t>
            </a:r>
          </a:p>
          <a:p>
            <a:r>
              <a:rPr lang="es-ES" sz="2400" dirty="0" smtClean="0"/>
              <a:t>Rashí dice que </a:t>
            </a:r>
            <a:r>
              <a:rPr lang="es-ES" sz="2400" dirty="0" err="1" smtClean="0"/>
              <a:t>Shifrá</a:t>
            </a:r>
            <a:r>
              <a:rPr lang="es-ES" sz="2400" dirty="0" smtClean="0"/>
              <a:t> era en realidad </a:t>
            </a:r>
            <a:r>
              <a:rPr lang="es-ES" sz="2400" dirty="0" err="1" smtClean="0"/>
              <a:t>Yojébed</a:t>
            </a:r>
            <a:r>
              <a:rPr lang="es-ES" sz="2400" dirty="0" smtClean="0"/>
              <a:t> y es llamada así por el hecho de que embellecía a los recién nacidos con sus cuidados.</a:t>
            </a: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De acuerdo a esto, el nombre </a:t>
            </a:r>
            <a:r>
              <a:rPr lang="es-CO" sz="2400" dirty="0" err="1" smtClean="0"/>
              <a:t>Shifrá</a:t>
            </a:r>
            <a:r>
              <a:rPr lang="es-CO" sz="2400" dirty="0" smtClean="0"/>
              <a:t> se deriva de la raíz “</a:t>
            </a:r>
            <a:r>
              <a:rPr lang="es-CO" sz="2400" dirty="0" err="1" smtClean="0">
                <a:solidFill>
                  <a:schemeClr val="accent6">
                    <a:lumMod val="75000"/>
                  </a:schemeClr>
                </a:solidFill>
                <a:effectLst>
                  <a:outerShdw blurRad="38100" dist="38100" dir="2700000" algn="tl">
                    <a:srgbClr val="000000">
                      <a:alpha val="43137"/>
                    </a:srgbClr>
                  </a:outerShdw>
                </a:effectLst>
              </a:rPr>
              <a:t>shefer</a:t>
            </a:r>
            <a:r>
              <a:rPr lang="es-CO" sz="2400" dirty="0" smtClean="0"/>
              <a:t>” que significa generalmente “embellecer” o “mejorar”.</a:t>
            </a:r>
          </a:p>
          <a:p>
            <a:r>
              <a:rPr lang="es-CO" sz="2400" dirty="0" smtClean="0"/>
              <a:t>La manera de embellecerlos era que los cuidaba limpiándoles de la sangre del parto.</a:t>
            </a:r>
          </a:p>
          <a:p>
            <a:r>
              <a:rPr lang="es-CO" sz="2400" dirty="0" smtClean="0"/>
              <a:t>Púa en realidad era Miriam, en alusión al hecho de que “voceaba”,, “hablaba”, “susurraba” a los recién nacidos,, como suelen hacer las mujeres cuando ven que un bebe llora.</a:t>
            </a:r>
          </a:p>
          <a:p>
            <a:r>
              <a:rPr lang="es-CO" sz="2400" dirty="0" smtClean="0"/>
              <a:t>Púa también es un término que significa “gritar”. Se deriva de la raíz </a:t>
            </a:r>
            <a:r>
              <a:rPr lang="es-CO" sz="2400" dirty="0" err="1" smtClean="0">
                <a:solidFill>
                  <a:schemeClr val="accent6">
                    <a:lumMod val="75000"/>
                  </a:schemeClr>
                </a:solidFill>
                <a:effectLst>
                  <a:outerShdw blurRad="38100" dist="38100" dir="2700000" algn="tl">
                    <a:srgbClr val="000000">
                      <a:alpha val="43137"/>
                    </a:srgbClr>
                  </a:outerShdw>
                </a:effectLst>
              </a:rPr>
              <a:t>Peah</a:t>
            </a:r>
            <a:r>
              <a:rPr lang="es-CO" sz="2400" dirty="0" smtClean="0"/>
              <a:t>, “dar voces” –</a:t>
            </a:r>
            <a:r>
              <a:rPr lang="es-CO" sz="2400" dirty="0" err="1" smtClean="0"/>
              <a:t>Púah</a:t>
            </a:r>
            <a:r>
              <a:rPr lang="es-CO" sz="2400" dirty="0" smtClean="0"/>
              <a:t>-</a:t>
            </a: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8 </a:t>
            </a:r>
            <a:r>
              <a:rPr lang="es-CO" sz="1800" dirty="0" smtClean="0">
                <a:latin typeface="Calibri" pitchFamily="34" charset="0"/>
              </a:rPr>
              <a:t>de </a:t>
            </a:r>
            <a:r>
              <a:rPr lang="es-CO" sz="1800" dirty="0" err="1" smtClean="0">
                <a:latin typeface="Calibri" pitchFamily="34" charset="0"/>
              </a:rPr>
              <a:t>Sivan</a:t>
            </a:r>
            <a:r>
              <a:rPr lang="es-CO" sz="1800" dirty="0" smtClean="0">
                <a:latin typeface="Calibri" pitchFamily="34" charset="0"/>
              </a:rPr>
              <a:t> 5776– </a:t>
            </a:r>
            <a:r>
              <a:rPr lang="es-CO" sz="1800" dirty="0" smtClean="0">
                <a:latin typeface="Calibri" pitchFamily="34" charset="0"/>
              </a:rPr>
              <a:t>14 </a:t>
            </a:r>
            <a:r>
              <a:rPr lang="es-CO" sz="1800" dirty="0" smtClean="0">
                <a:latin typeface="Calibri" pitchFamily="34" charset="0"/>
              </a:rPr>
              <a:t>de Junio, 2016- </a:t>
            </a:r>
            <a:r>
              <a:rPr lang="es-CO" sz="1800" dirty="0" err="1" smtClean="0">
                <a:latin typeface="Calibri" pitchFamily="34" charset="0"/>
              </a:rPr>
              <a:t>Monsey</a:t>
            </a:r>
            <a:r>
              <a:rPr lang="es-CO" sz="1800" dirty="0" smtClean="0">
                <a:latin typeface="Calibri" pitchFamily="34" charset="0"/>
              </a:rPr>
              <a:t>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79825</TotalTime>
  <Words>1558</Words>
  <Application>Microsoft Office PowerPoint</Application>
  <PresentationFormat>On-screen Show (4:3)</PresentationFormat>
  <Paragraphs>168</Paragraphs>
  <Slides>30</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3049</cp:revision>
  <dcterms:created xsi:type="dcterms:W3CDTF">2013-10-13T19:31:46Z</dcterms:created>
  <dcterms:modified xsi:type="dcterms:W3CDTF">2016-06-16T16:46:20Z</dcterms:modified>
</cp:coreProperties>
</file>