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1364" r:id="rId3"/>
    <p:sldId id="1365" r:id="rId4"/>
    <p:sldId id="1366" r:id="rId5"/>
    <p:sldId id="1367" r:id="rId6"/>
    <p:sldId id="1368" r:id="rId7"/>
    <p:sldId id="1370" r:id="rId8"/>
    <p:sldId id="1371" r:id="rId9"/>
    <p:sldId id="1372" r:id="rId10"/>
    <p:sldId id="1369" r:id="rId11"/>
    <p:sldId id="1373" r:id="rId12"/>
    <p:sldId id="1374" r:id="rId13"/>
    <p:sldId id="1375" r:id="rId14"/>
    <p:sldId id="1376" r:id="rId15"/>
    <p:sldId id="1377" r:id="rId16"/>
    <p:sldId id="1378" r:id="rId17"/>
    <p:sldId id="1379" r:id="rId18"/>
    <p:sldId id="1380" r:id="rId19"/>
    <p:sldId id="1381" r:id="rId20"/>
    <p:sldId id="1382" r:id="rId21"/>
    <p:sldId id="1383" r:id="rId22"/>
    <p:sldId id="1384" r:id="rId23"/>
    <p:sldId id="1385" r:id="rId24"/>
    <p:sldId id="1386" r:id="rId25"/>
    <p:sldId id="1387" r:id="rId26"/>
    <p:sldId id="1388" r:id="rId27"/>
    <p:sldId id="1389" r:id="rId28"/>
    <p:sldId id="1390" r:id="rId29"/>
    <p:sldId id="1391" r:id="rId30"/>
    <p:sldId id="1392" r:id="rId31"/>
    <p:sldId id="1393" r:id="rId32"/>
    <p:sldId id="1394" r:id="rId33"/>
    <p:sldId id="292" r:id="rId3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0000"/>
    <a:srgbClr val="FF6600"/>
    <a:srgbClr val="4D4D4D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670" autoAdjust="0"/>
    <p:restoredTop sz="94660"/>
  </p:normalViewPr>
  <p:slideViewPr>
    <p:cSldViewPr>
      <p:cViewPr>
        <p:scale>
          <a:sx n="75" d="100"/>
          <a:sy n="75" d="100"/>
        </p:scale>
        <p:origin x="-1248" y="36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 txBox="1"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fld id="{A6B05D96-1AA7-4885-A799-4B22F8FA5C44}" type="datetime1">
              <a:rPr/>
              <a:pPr>
                <a:defRPr/>
              </a:pPr>
              <a:t>6/14/2016</a:t>
            </a:fld>
            <a:endParaRPr/>
          </a:p>
        </p:txBody>
      </p:sp>
      <p:sp>
        <p:nvSpPr>
          <p:cNvPr id="23556" name="Slide Image Placeholder 3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12701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" name="Notes Placeholder 4"/>
          <p:cNvSpPr txBox="1"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fld id="{1B37A38F-A25C-4F90-81DA-4D878FB23B37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1pPr>
    <a:lvl2pPr marL="457200" lvl="1" algn="l" rtl="0" eaLnBrk="0" fontAlgn="base" hangingPunct="0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2pPr>
    <a:lvl3pPr marL="914400" lvl="2" algn="l" rtl="0" eaLnBrk="0" fontAlgn="base" hangingPunct="0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3pPr>
    <a:lvl4pPr marL="1371600" lvl="3" algn="l" rtl="0" eaLnBrk="0" fontAlgn="base" hangingPunct="0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4pPr>
    <a:lvl5pPr marL="1828800" lvl="4" algn="l" rtl="0" eaLnBrk="0" fontAlgn="base" hangingPunct="0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2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3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4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5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6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7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8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9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10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11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12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13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14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15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16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17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18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19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20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21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22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23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24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25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26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27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28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29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30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31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32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685800" y="2130423"/>
            <a:ext cx="7772400" cy="147002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3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4D2259-3AE3-47B0-9A24-CA7E2515DC02}" type="datetime1">
              <a:rPr/>
              <a:pPr>
                <a:defRPr/>
              </a:pPr>
              <a:t>6/14/2016</a:t>
            </a:fld>
            <a:endParaRPr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1436C3-98CE-456C-B969-0A3F0E4114A7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DD546C-7A41-463B-AE67-143CF04F4AB5}" type="datetime1">
              <a:rPr/>
              <a:pPr>
                <a:defRPr/>
              </a:pPr>
              <a:t>6/14/2016</a:t>
            </a:fld>
            <a:endParaRPr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A5CCA0-E6DD-4193-BDB5-786DE774B486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22311" y="4406895"/>
            <a:ext cx="7772400" cy="1362071"/>
          </a:xfrm>
        </p:spPr>
        <p:txBody>
          <a:bodyPr anchor="t" anchorCtr="0"/>
          <a:lstStyle>
            <a:lvl1pPr algn="l">
              <a:defRPr sz="4000" b="1" cap="all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722311" y="2906713"/>
            <a:ext cx="7772400" cy="1500182"/>
          </a:xfrm>
        </p:spPr>
        <p:txBody>
          <a:bodyPr anchor="b"/>
          <a:lstStyle>
            <a:lvl1pPr marL="0" indent="0">
              <a:spcBef>
                <a:spcPts val="500"/>
              </a:spcBef>
              <a:buNone/>
              <a:defRPr sz="20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3F0248-D71C-4723-8A1A-59A620E2B604}" type="datetime1">
              <a:rPr/>
              <a:pPr>
                <a:defRPr/>
              </a:pPr>
              <a:t>6/14/2016</a:t>
            </a:fld>
            <a:endParaRPr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116441-ECE5-4928-B03C-53717E748E6E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457200" y="1600200"/>
            <a:ext cx="4038603" cy="4525959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648196" y="1600200"/>
            <a:ext cx="4038603" cy="4525959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8DDD08-98FD-496A-8A52-6565E7E1C93F}" type="datetime1">
              <a:rPr/>
              <a:pPr>
                <a:defRPr/>
              </a:pPr>
              <a:t>6/14/2016</a:t>
            </a:fld>
            <a:endParaRPr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6129B7-2E64-4792-A25E-A043A0D32868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4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57200" y="2174872"/>
            <a:ext cx="4040184" cy="39512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4645023" y="1535113"/>
            <a:ext cx="4041776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4645023" y="2174872"/>
            <a:ext cx="4041776" cy="39512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024B4F-A313-4340-8D06-8B00B6D103F4}" type="datetime1">
              <a:rPr/>
              <a:pPr>
                <a:defRPr/>
              </a:pPr>
              <a:t>6/14/2016</a:t>
            </a:fld>
            <a:endParaRPr/>
          </a:p>
        </p:txBody>
      </p:sp>
      <p:sp>
        <p:nvSpPr>
          <p:cNvPr id="8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9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7E89F1-4B5E-4847-9225-7CC91FF153CE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6D249D-3CDE-4C4D-B93D-C34CBEED8FC5}" type="datetime1">
              <a:rPr/>
              <a:pPr>
                <a:defRPr/>
              </a:pPr>
              <a:t>6/14/2016</a:t>
            </a:fld>
            <a:endParaRPr/>
          </a:p>
        </p:txBody>
      </p:sp>
      <p:sp>
        <p:nvSpPr>
          <p:cNvPr id="4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334084-F3E2-4E68-A98C-C09DAB97F81E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9768AB-C849-4318-8073-FC989373D28A}" type="datetime1">
              <a:rPr/>
              <a:pPr>
                <a:defRPr/>
              </a:pPr>
              <a:t>6/14/2016</a:t>
            </a:fld>
            <a:endParaRPr/>
          </a:p>
        </p:txBody>
      </p:sp>
      <p:sp>
        <p:nvSpPr>
          <p:cNvPr id="3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9508E6-1211-4C26-A83B-0B2E2F5F4341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200" y="273048"/>
            <a:ext cx="3008311" cy="1162046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3575047" y="273048"/>
            <a:ext cx="5111752" cy="585311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457200" y="1435095"/>
            <a:ext cx="3008311" cy="46910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698D69-E55B-471A-9BC6-F336B4216F05}" type="datetime1">
              <a:rPr/>
              <a:pPr>
                <a:defRPr/>
              </a:pPr>
              <a:t>6/14/2016</a:t>
            </a:fld>
            <a:endParaRPr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B2D8FC-899C-4009-AFA8-F890B8E78A27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5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1792288" y="612776"/>
            <a:ext cx="5486400" cy="4114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1792288" y="5367335"/>
            <a:ext cx="5486400" cy="8048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439959-C737-49BC-9AB8-0F8FDA62655D}" type="datetime1">
              <a:rPr/>
              <a:pPr>
                <a:defRPr/>
              </a:pPr>
              <a:t>6/14/2016</a:t>
            </a:fld>
            <a:endParaRPr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D71039-695B-4D5A-8AE8-BACD295B8391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26D75F-1534-4DBB-9666-566CC7145E0F}" type="datetime1">
              <a:rPr/>
              <a:pPr>
                <a:defRPr/>
              </a:pPr>
              <a:t>6/14/2016</a:t>
            </a:fld>
            <a:endParaRPr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5356BA-71D5-43D2-BBB5-C094B33FFC0F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9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457200" y="274640"/>
            <a:ext cx="6019796" cy="5851529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6D31F1-2D85-4C7B-A1A4-A1819A130FD2}" type="datetime1">
              <a:rPr/>
              <a:pPr>
                <a:defRPr/>
              </a:pPr>
              <a:t>6/14/2016</a:t>
            </a:fld>
            <a:endParaRPr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ACDFBF-5ECE-47E2-A0A8-BDF4D6113AB0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 txBox="1"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 txBox="1"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fld id="{EFCC6B8D-CCC3-4F3A-9247-64A2D6013C77}" type="datetime1">
              <a:rPr/>
              <a:pPr>
                <a:defRPr/>
              </a:pPr>
              <a:t>6/14/2016</a:t>
            </a:fld>
            <a:endParaRPr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/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fld id="{AF37C58B-1C67-42CF-B329-600AE5DC09A1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lang="en-US" sz="4400" kern="1200">
          <a:solidFill>
            <a:srgbClr val="000000"/>
          </a:solidFill>
          <a:latin typeface="Calibri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5pPr>
      <a:lvl6pPr marL="457200" algn="ctr" rtl="0" eaLnBrk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6pPr>
      <a:lvl7pPr marL="914400" algn="ctr" rtl="0" eaLnBrk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7pPr>
      <a:lvl8pPr marL="1371600" algn="ctr" rtl="0" eaLnBrk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8pPr>
      <a:lvl9pPr marL="1828800" algn="ctr" rtl="0" eaLnBrk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ts val="800"/>
        </a:spcBef>
        <a:spcAft>
          <a:spcPct val="0"/>
        </a:spcAft>
        <a:buSzPct val="100000"/>
        <a:buFont typeface="Arial" charset="0"/>
        <a:buChar char="•"/>
        <a:defRPr lang="en-US" sz="3200" kern="1200">
          <a:solidFill>
            <a:srgbClr val="000000"/>
          </a:solidFill>
          <a:latin typeface="Calibri"/>
        </a:defRPr>
      </a:lvl1pPr>
      <a:lvl2pPr marL="742950" lvl="1" indent="-285750" algn="l" rtl="0" eaLnBrk="0" fontAlgn="base" hangingPunct="0">
        <a:spcBef>
          <a:spcPts val="700"/>
        </a:spcBef>
        <a:spcAft>
          <a:spcPct val="0"/>
        </a:spcAft>
        <a:buSzPct val="100000"/>
        <a:buFont typeface="Arial" charset="0"/>
        <a:buChar char="–"/>
        <a:defRPr lang="en-US" sz="2800" kern="1200">
          <a:solidFill>
            <a:srgbClr val="000000"/>
          </a:solidFill>
          <a:latin typeface="Calibri"/>
        </a:defRPr>
      </a:lvl2pPr>
      <a:lvl3pPr marL="1143000" lvl="2" indent="-228600" algn="l" rtl="0" eaLnBrk="0" fontAlgn="base" hangingPunct="0">
        <a:spcBef>
          <a:spcPts val="600"/>
        </a:spcBef>
        <a:spcAft>
          <a:spcPct val="0"/>
        </a:spcAft>
        <a:buSzPct val="100000"/>
        <a:buFont typeface="Arial" charset="0"/>
        <a:buChar char="•"/>
        <a:defRPr lang="en-US" sz="2400" kern="1200">
          <a:solidFill>
            <a:srgbClr val="000000"/>
          </a:solidFill>
          <a:latin typeface="Calibri"/>
        </a:defRPr>
      </a:lvl3pPr>
      <a:lvl4pPr marL="1600200" lvl="3" indent="-228600" algn="l" rtl="0" eaLnBrk="0" fontAlgn="base" hangingPunct="0">
        <a:spcBef>
          <a:spcPts val="500"/>
        </a:spcBef>
        <a:spcAft>
          <a:spcPct val="0"/>
        </a:spcAft>
        <a:buSzPct val="100000"/>
        <a:buFont typeface="Arial" charset="0"/>
        <a:buChar char="–"/>
        <a:defRPr lang="en-US" sz="2000" kern="1200">
          <a:solidFill>
            <a:srgbClr val="000000"/>
          </a:solidFill>
          <a:latin typeface="Calibri"/>
        </a:defRPr>
      </a:lvl4pPr>
      <a:lvl5pPr marL="2057400" lvl="4" indent="-228600" algn="l" rtl="0" eaLnBrk="0" fontAlgn="base" hangingPunct="0">
        <a:spcBef>
          <a:spcPts val="500"/>
        </a:spcBef>
        <a:spcAft>
          <a:spcPct val="0"/>
        </a:spcAft>
        <a:buSzPct val="100000"/>
        <a:buFont typeface="Arial" charset="0"/>
        <a:buChar char="»"/>
        <a:defRPr lang="en-US" sz="2000" kern="1200">
          <a:solidFill>
            <a:srgbClr val="000000"/>
          </a:solidFill>
          <a:latin typeface="Calibri"/>
        </a:defRPr>
      </a:lvl5pPr>
      <a:lvl6pPr marL="2514600" indent="-228600" algn="l" rtl="0" eaLnBrk="0" fontAlgn="base">
        <a:spcBef>
          <a:spcPts val="500"/>
        </a:spcBef>
        <a:spcAft>
          <a:spcPct val="0"/>
        </a:spcAft>
        <a:buSzPct val="100000"/>
        <a:buFont typeface="Arial" charset="0"/>
        <a:buChar char="»"/>
        <a:defRPr lang="en-US" sz="2000" kern="1200">
          <a:solidFill>
            <a:srgbClr val="000000"/>
          </a:solidFill>
          <a:latin typeface="Calibri"/>
        </a:defRPr>
      </a:lvl6pPr>
      <a:lvl7pPr marL="2971800" indent="-228600" algn="l" rtl="0" eaLnBrk="0" fontAlgn="base">
        <a:spcBef>
          <a:spcPts val="500"/>
        </a:spcBef>
        <a:spcAft>
          <a:spcPct val="0"/>
        </a:spcAft>
        <a:buSzPct val="100000"/>
        <a:buFont typeface="Arial" charset="0"/>
        <a:buChar char="»"/>
        <a:defRPr lang="en-US" sz="2000" kern="1200">
          <a:solidFill>
            <a:srgbClr val="000000"/>
          </a:solidFill>
          <a:latin typeface="Calibri"/>
        </a:defRPr>
      </a:lvl7pPr>
      <a:lvl8pPr marL="3429000" indent="-228600" algn="l" rtl="0" eaLnBrk="0" fontAlgn="base">
        <a:spcBef>
          <a:spcPts val="500"/>
        </a:spcBef>
        <a:spcAft>
          <a:spcPct val="0"/>
        </a:spcAft>
        <a:buSzPct val="100000"/>
        <a:buFont typeface="Arial" charset="0"/>
        <a:buChar char="»"/>
        <a:defRPr lang="en-US" sz="2000" kern="1200">
          <a:solidFill>
            <a:srgbClr val="000000"/>
          </a:solidFill>
          <a:latin typeface="Calibri"/>
        </a:defRPr>
      </a:lvl8pPr>
      <a:lvl9pPr marL="3886200" indent="-228600" algn="l" rtl="0" eaLnBrk="0" fontAlgn="base">
        <a:spcBef>
          <a:spcPts val="500"/>
        </a:spcBef>
        <a:spcAft>
          <a:spcPct val="0"/>
        </a:spcAft>
        <a:buSzPct val="100000"/>
        <a:buFont typeface="Arial" charset="0"/>
        <a:buChar char="»"/>
        <a:defRPr lang="en-US" sz="2000" kern="1200">
          <a:solidFill>
            <a:srgbClr val="000000"/>
          </a:solidFill>
          <a:latin typeface="Calibri"/>
        </a:defRPr>
      </a:lvl9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bible.ort.org/webmedia/t5/1608.ra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shalomhaverim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 txBox="1"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 </a:t>
            </a:r>
            <a:endParaRPr lang="en-US" dirty="0" smtClean="0"/>
          </a:p>
        </p:txBody>
      </p:sp>
      <p:sp>
        <p:nvSpPr>
          <p:cNvPr id="10" name="Subtitle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2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3" name="Title 1"/>
          <p:cNvSpPr txBox="1">
            <a:spLocks noChangeArrowheads="1"/>
          </p:cNvSpPr>
          <p:nvPr/>
        </p:nvSpPr>
        <p:spPr bwMode="auto">
          <a:xfrm>
            <a:off x="685800" y="23399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algn="ctr">
              <a:lnSpc>
                <a:spcPct val="90000"/>
              </a:lnSpc>
            </a:pPr>
            <a:r>
              <a:rPr lang="es-CO" sz="2400" dirty="0" smtClean="0">
                <a:solidFill>
                  <a:srgbClr val="000000"/>
                </a:solidFill>
                <a:latin typeface="Calibri" pitchFamily="34" charset="0"/>
              </a:rPr>
              <a:t>CLASES DE TORAH</a:t>
            </a:r>
          </a:p>
          <a:p>
            <a:pPr algn="ctr">
              <a:lnSpc>
                <a:spcPct val="90000"/>
              </a:lnSpc>
            </a:pPr>
            <a:r>
              <a:rPr lang="es-CO" sz="3200" dirty="0" smtClean="0">
                <a:solidFill>
                  <a:srgbClr val="000000"/>
                </a:solidFill>
                <a:latin typeface="Calibri" pitchFamily="34" charset="0"/>
              </a:rPr>
              <a:t>LIBRO DE SHEMOT – EXODO #</a:t>
            </a:r>
            <a:r>
              <a:rPr lang="es-CO" sz="3200" dirty="0" smtClean="0">
                <a:solidFill>
                  <a:srgbClr val="000000"/>
                </a:solidFill>
                <a:latin typeface="Calibri" pitchFamily="34" charset="0"/>
              </a:rPr>
              <a:t>13</a:t>
            </a:r>
            <a:endParaRPr lang="es-CO" sz="3200" dirty="0" smtClean="0">
              <a:solidFill>
                <a:srgbClr val="000000"/>
              </a:solidFill>
              <a:latin typeface="Calibri" pitchFamily="34" charset="0"/>
            </a:endParaRPr>
          </a:p>
          <a:p>
            <a:pPr algn="ctr">
              <a:lnSpc>
                <a:spcPct val="90000"/>
              </a:lnSpc>
            </a:pPr>
            <a:r>
              <a:rPr lang="es-CO" sz="3200" dirty="0" smtClean="0">
                <a:solidFill>
                  <a:srgbClr val="000000"/>
                </a:solidFill>
                <a:latin typeface="Calibri" pitchFamily="34" charset="0"/>
              </a:rPr>
              <a:t>La Muerte de </a:t>
            </a:r>
            <a:r>
              <a:rPr lang="es-CO" sz="3200" smtClean="0">
                <a:solidFill>
                  <a:srgbClr val="000000"/>
                </a:solidFill>
                <a:latin typeface="Calibri" pitchFamily="34" charset="0"/>
              </a:rPr>
              <a:t>los Primogénitos</a:t>
            </a:r>
            <a:endParaRPr lang="es-CO" sz="3200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054" name="Subtitle 2"/>
          <p:cNvSpPr txBox="1">
            <a:spLocks noChangeArrowheads="1"/>
          </p:cNvSpPr>
          <p:nvPr/>
        </p:nvSpPr>
        <p:spPr bwMode="auto">
          <a:xfrm>
            <a:off x="1371600" y="3886200"/>
            <a:ext cx="640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Ctr="1"/>
          <a:lstStyle/>
          <a:p>
            <a:pPr algn="ctr">
              <a:spcBef>
                <a:spcPts val="800"/>
              </a:spcBef>
            </a:pPr>
            <a:r>
              <a:rPr lang="es-CO" sz="3200" dirty="0">
                <a:solidFill>
                  <a:srgbClr val="000000"/>
                </a:solidFill>
                <a:latin typeface="Calibri" pitchFamily="34" charset="0"/>
              </a:rPr>
              <a:t>Por: </a:t>
            </a:r>
            <a:r>
              <a:rPr lang="es-CO" sz="3200" dirty="0" err="1">
                <a:solidFill>
                  <a:srgbClr val="000000"/>
                </a:solidFill>
                <a:latin typeface="Calibri" pitchFamily="34" charset="0"/>
              </a:rPr>
              <a:t>Eliyahu</a:t>
            </a:r>
            <a:r>
              <a:rPr lang="es-CO" sz="3200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es-CO" sz="3200" dirty="0" err="1">
                <a:solidFill>
                  <a:srgbClr val="000000"/>
                </a:solidFill>
                <a:latin typeface="Calibri" pitchFamily="34" charset="0"/>
              </a:rPr>
              <a:t>BaYonah</a:t>
            </a:r>
            <a:endParaRPr lang="es-CO" sz="3200" dirty="0">
              <a:solidFill>
                <a:srgbClr val="000000"/>
              </a:solidFill>
              <a:latin typeface="Calibri" pitchFamily="34" charset="0"/>
            </a:endParaRPr>
          </a:p>
          <a:p>
            <a:pPr algn="ctr">
              <a:spcBef>
                <a:spcPts val="800"/>
              </a:spcBef>
            </a:pPr>
            <a:r>
              <a:rPr lang="es-CO" sz="3200" dirty="0">
                <a:solidFill>
                  <a:srgbClr val="000000"/>
                </a:solidFill>
                <a:latin typeface="Calibri" pitchFamily="34" charset="0"/>
              </a:rPr>
              <a:t>Director Shalom </a:t>
            </a:r>
            <a:r>
              <a:rPr lang="es-CO" sz="3200" dirty="0" err="1">
                <a:solidFill>
                  <a:srgbClr val="000000"/>
                </a:solidFill>
                <a:latin typeface="Calibri" pitchFamily="34" charset="0"/>
              </a:rPr>
              <a:t>Haverim</a:t>
            </a:r>
            <a:r>
              <a:rPr lang="es-CO" sz="3200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es-CO" sz="3200" dirty="0" err="1">
                <a:solidFill>
                  <a:srgbClr val="000000"/>
                </a:solidFill>
                <a:latin typeface="Calibri" pitchFamily="34" charset="0"/>
              </a:rPr>
              <a:t>Org</a:t>
            </a:r>
            <a:endParaRPr lang="es-CO" sz="3200" dirty="0">
              <a:solidFill>
                <a:srgbClr val="000000"/>
              </a:solidFill>
              <a:latin typeface="Calibri" pitchFamily="34" charset="0"/>
            </a:endParaRPr>
          </a:p>
          <a:p>
            <a:pPr algn="ctr">
              <a:spcBef>
                <a:spcPts val="800"/>
              </a:spcBef>
            </a:pPr>
            <a:r>
              <a:rPr lang="es-CO" sz="3200" dirty="0">
                <a:solidFill>
                  <a:srgbClr val="000000"/>
                </a:solidFill>
                <a:latin typeface="Calibri" pitchFamily="34" charset="0"/>
              </a:rPr>
              <a:t>New York</a:t>
            </a:r>
            <a:endParaRPr lang="en-US" sz="3200" dirty="0">
              <a:solidFill>
                <a:srgbClr val="000000"/>
              </a:solidFill>
              <a:latin typeface="Calibri" pitchFamily="34" charset="0"/>
            </a:endParaRPr>
          </a:p>
          <a:p>
            <a:pPr algn="ctr">
              <a:spcBef>
                <a:spcPts val="800"/>
              </a:spcBef>
            </a:pPr>
            <a:endParaRPr lang="en-US" sz="3200" dirty="0">
              <a:solidFill>
                <a:srgbClr val="898989"/>
              </a:solidFill>
              <a:latin typeface="Calibri" pitchFamily="34" charset="0"/>
            </a:endParaRPr>
          </a:p>
        </p:txBody>
      </p:sp>
      <p:pic>
        <p:nvPicPr>
          <p:cNvPr id="2055" name="Picture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67038" y="990600"/>
            <a:ext cx="3209925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72400" y="6096000"/>
            <a:ext cx="1219200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12:7</a:t>
            </a:r>
            <a:r>
              <a:rPr lang="es-E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    Y tomarán de la sangre y la pondrán en las dos jambas y en el dintel de las casas en que la han de comer.</a:t>
            </a:r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es-ES" sz="2400" b="1" i="1" dirty="0" err="1" smtClean="0"/>
              <a:t>Velakeju</a:t>
            </a:r>
            <a:r>
              <a:rPr lang="es-ES" sz="2400" b="1" i="1" dirty="0" smtClean="0"/>
              <a:t> min-</a:t>
            </a:r>
            <a:r>
              <a:rPr lang="es-ES" sz="2400" b="1" i="1" dirty="0" err="1" smtClean="0"/>
              <a:t>hadam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venatenu</a:t>
            </a:r>
            <a:r>
              <a:rPr lang="es-ES" sz="2400" b="1" i="1" dirty="0" smtClean="0"/>
              <a:t> al-</a:t>
            </a:r>
            <a:r>
              <a:rPr lang="es-ES" sz="2400" b="1" i="1" dirty="0" err="1" smtClean="0"/>
              <a:t>shtey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hamezuzot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ve'al-hamashkof</a:t>
            </a:r>
            <a:r>
              <a:rPr lang="es-ES" sz="2400" b="1" i="1" dirty="0" smtClean="0"/>
              <a:t> al </a:t>
            </a:r>
            <a:r>
              <a:rPr lang="es-ES" sz="2400" b="1" i="1" dirty="0" err="1" smtClean="0"/>
              <a:t>habatim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asher-yojlu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oto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bahem</a:t>
            </a:r>
            <a:r>
              <a:rPr lang="es-ES" sz="2400" b="1" i="1" dirty="0" smtClean="0"/>
              <a:t>.</a:t>
            </a:r>
            <a:endParaRPr lang="es-ES" sz="2400" i="1" dirty="0" smtClean="0"/>
          </a:p>
          <a:p>
            <a:r>
              <a:rPr lang="es-CO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12:8     </a:t>
            </a:r>
            <a:r>
              <a:rPr lang="es-CO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comerán la carne en aquella misma noche, asada al fuego, con panes ázimos y con hierbas amargas la comerán.</a:t>
            </a:r>
            <a:endParaRPr lang="es-CO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CO" sz="2400" b="1" i="1" dirty="0" err="1" smtClean="0"/>
              <a:t>Ve'ajlu</a:t>
            </a:r>
            <a:r>
              <a:rPr lang="es-CO" sz="2400" b="1" i="1" dirty="0" smtClean="0"/>
              <a:t> et-</a:t>
            </a:r>
            <a:r>
              <a:rPr lang="es-CO" sz="2400" b="1" i="1" dirty="0" err="1" smtClean="0"/>
              <a:t>habasar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balaylah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hazeh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tsli-esh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umatsot</a:t>
            </a:r>
            <a:r>
              <a:rPr lang="es-CO" sz="2400" b="1" i="1" dirty="0" smtClean="0"/>
              <a:t> al-</a:t>
            </a:r>
            <a:r>
              <a:rPr lang="es-CO" sz="2400" b="1" i="1" dirty="0" err="1" smtClean="0"/>
              <a:t>merorim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yojeluhu</a:t>
            </a:r>
            <a:r>
              <a:rPr lang="es-CO" sz="2400" b="1" i="1" dirty="0" smtClean="0"/>
              <a:t>.</a:t>
            </a:r>
            <a:endParaRPr lang="es-CO" sz="2400" i="1" dirty="0" smtClean="0"/>
          </a:p>
          <a:p>
            <a:pPr lvl="1"/>
            <a:r>
              <a:rPr lang="es-ES" sz="2400" i="1" dirty="0" smtClean="0">
                <a:solidFill>
                  <a:srgbClr val="FF0000"/>
                </a:solidFill>
              </a:rPr>
              <a:t>Simbolizando la amargura de la esclavitud.</a:t>
            </a:r>
          </a:p>
          <a:p>
            <a:r>
              <a:rPr lang="es-ES" sz="2400" i="1" dirty="0" smtClean="0"/>
              <a:t/>
            </a:r>
            <a:br>
              <a:rPr lang="es-ES" sz="2400" i="1" dirty="0" smtClean="0"/>
            </a:br>
            <a:endParaRPr lang="es-ES" sz="24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12:9     </a:t>
            </a:r>
            <a:r>
              <a:rPr lang="es-E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comeréis de ella medio asada, ni cocida en agua, sino bien asada al fuego, tanto su cabeza como sus patas y sus entrañas. </a:t>
            </a:r>
          </a:p>
          <a:p>
            <a:r>
              <a:rPr lang="es-ES" sz="2400" b="1" i="1" dirty="0" smtClean="0"/>
              <a:t>Al-</a:t>
            </a:r>
            <a:r>
              <a:rPr lang="es-ES" sz="2400" b="1" i="1" dirty="0" err="1" smtClean="0"/>
              <a:t>tojlu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mimenu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na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uvashel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mevushal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bamayim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ki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im-tsli-esh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rosho</a:t>
            </a:r>
            <a:r>
              <a:rPr lang="es-ES" sz="2400" b="1" i="1" dirty="0" smtClean="0"/>
              <a:t> al-</a:t>
            </a:r>
            <a:r>
              <a:rPr lang="es-ES" sz="2400" b="1" i="1" dirty="0" err="1" smtClean="0"/>
              <a:t>kra'av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ve'al-kirbo</a:t>
            </a:r>
            <a:r>
              <a:rPr lang="es-ES" sz="2400" b="1" i="1" dirty="0" smtClean="0"/>
              <a:t>.</a:t>
            </a:r>
            <a:endParaRPr lang="es-ES" sz="2400" i="1" dirty="0" smtClean="0"/>
          </a:p>
          <a:p>
            <a:r>
              <a:rPr lang="es-ES" sz="2400" b="1" i="1" dirty="0" smtClean="0"/>
              <a:t> </a:t>
            </a:r>
            <a:endParaRPr lang="es-ES" sz="2400" i="1" dirty="0" smtClean="0"/>
          </a:p>
          <a:p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12:10</a:t>
            </a:r>
            <a:r>
              <a:rPr lang="es-E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 no dejaréis que sobre nada de ella hasta la mañana; y lo que sobrare de ella hasta la mañana, en el fuego lo quemaréis.</a:t>
            </a:r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es-ES" sz="2400" b="1" i="1" dirty="0" smtClean="0"/>
              <a:t>Velo-</a:t>
            </a:r>
            <a:r>
              <a:rPr lang="es-ES" sz="2400" b="1" i="1" dirty="0" err="1" smtClean="0"/>
              <a:t>totiru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mimenu</a:t>
            </a:r>
            <a:r>
              <a:rPr lang="es-ES" sz="2400" b="1" i="1" dirty="0" smtClean="0"/>
              <a:t> ad-</a:t>
            </a:r>
            <a:r>
              <a:rPr lang="es-ES" sz="2400" b="1" i="1" dirty="0" err="1" smtClean="0"/>
              <a:t>boker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vehanotar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mimenu</a:t>
            </a:r>
            <a:r>
              <a:rPr lang="es-ES" sz="2400" b="1" i="1" dirty="0" smtClean="0"/>
              <a:t> ad-</a:t>
            </a:r>
            <a:r>
              <a:rPr lang="es-ES" sz="2400" b="1" i="1" dirty="0" err="1" smtClean="0"/>
              <a:t>boker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ba'esh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tisrofu</a:t>
            </a:r>
            <a:r>
              <a:rPr lang="es-ES" sz="2400" b="1" i="1" dirty="0" smtClean="0"/>
              <a:t>.</a:t>
            </a:r>
            <a:r>
              <a:rPr lang="es-ES" sz="2400" i="1" dirty="0" smtClean="0"/>
              <a:t/>
            </a:r>
            <a:br>
              <a:rPr lang="es-ES" sz="2400" i="1" dirty="0" smtClean="0"/>
            </a:br>
            <a:endParaRPr lang="es-ES" sz="24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12:11   </a:t>
            </a:r>
            <a:r>
              <a:rPr lang="es-CO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esta manera pues la comeréis: Ceñidos vuestros lomos y con el calzado en vuestros pies y el báculo en vuestra mano; y la comeréis apresuradamente; es el sacrificio pascual al Eterno.</a:t>
            </a:r>
            <a:r>
              <a:rPr lang="es-CO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es-CO" sz="2400" b="1" i="1" dirty="0" err="1" smtClean="0"/>
              <a:t>Vejajah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tojlu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oto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motneyjem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jagurim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na'aleyjem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beragleyjem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umakeljem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beyedjem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va'ajaltem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oto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bejipazon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pesaj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hu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l'Adonay</a:t>
            </a:r>
            <a:r>
              <a:rPr lang="es-CO" sz="2400" b="1" i="1" dirty="0" smtClean="0"/>
              <a:t>.</a:t>
            </a:r>
            <a:endParaRPr lang="es-CO" sz="2400" i="1" dirty="0" smtClean="0"/>
          </a:p>
          <a:p>
            <a:r>
              <a:rPr lang="es-ES" sz="2400" i="1" dirty="0" smtClean="0">
                <a:solidFill>
                  <a:srgbClr val="C00000"/>
                </a:solidFill>
              </a:rPr>
              <a:t>Preparados para hacer un largo viaje.</a:t>
            </a:r>
            <a:r>
              <a:rPr lang="es-ES" sz="2400" i="1" dirty="0" smtClean="0"/>
              <a:t/>
            </a:r>
            <a:br>
              <a:rPr lang="es-ES" sz="2400" i="1" dirty="0" smtClean="0"/>
            </a:br>
            <a:endParaRPr lang="es-ES" sz="24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12:12     </a:t>
            </a:r>
            <a:r>
              <a:rPr lang="es-CO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pasaré por la tierra de Egipto esta noche y heriré a todo primogénito en la tierra de Egipto, así de hombre como de bestia; sobre todos los dioses de Egipto ejecutaré juicios Yo, el Eterno. </a:t>
            </a:r>
          </a:p>
          <a:p>
            <a:r>
              <a:rPr lang="es-CO" sz="2400" b="1" i="1" dirty="0" err="1" smtClean="0"/>
              <a:t>Ve'avarti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ve'erets-Mitsrayim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balaylah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hazeh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vehikeyti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jol-bejor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be'erets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Mitsrayim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me'adam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ve'ad-behemah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uvejol-elohey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Mitsrayim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e'eseh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shfatim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ani</a:t>
            </a:r>
            <a:r>
              <a:rPr lang="es-CO" sz="2400" b="1" i="1" dirty="0" smtClean="0"/>
              <a:t> Adonay.</a:t>
            </a:r>
            <a:endParaRPr lang="es-CO" sz="2400" i="1" dirty="0" smtClean="0"/>
          </a:p>
          <a:p>
            <a:r>
              <a:rPr lang="es-ES" sz="2400" i="1" dirty="0" smtClean="0">
                <a:solidFill>
                  <a:srgbClr val="C00000"/>
                </a:solidFill>
              </a:rPr>
              <a:t>De que manera iban a ser los juicios sobre los dioses?</a:t>
            </a:r>
          </a:p>
          <a:p>
            <a:r>
              <a:rPr lang="es-ES" sz="2400" i="1" dirty="0" smtClean="0">
                <a:solidFill>
                  <a:srgbClr val="C00000"/>
                </a:solidFill>
              </a:rPr>
              <a:t>Rashí dice ‘los ídolos de madera se pudrían y los de metal se disolvían y derretían al suelo.</a:t>
            </a: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ES" sz="2400" i="1" dirty="0" smtClean="0">
                <a:solidFill>
                  <a:srgbClr val="C00000"/>
                </a:solidFill>
              </a:rPr>
              <a:t>Rambán opina que las Escrituras no explican este tópico porque ‘es una disciplina de lo que carece de valor; es solo madera. Citando de manera estilista a Jeremías 10:8 que dice:</a:t>
            </a:r>
          </a:p>
          <a:p>
            <a:r>
              <a:rPr lang="es-ES" sz="2400" i="1" dirty="0" smtClean="0">
                <a:solidFill>
                  <a:srgbClr val="C00000"/>
                </a:solidFill>
              </a:rPr>
              <a:t>‘Porque todos ellos son brutos y tontos,, es una doctrina de vanidad, es madera’</a:t>
            </a:r>
          </a:p>
          <a:p>
            <a:r>
              <a:rPr lang="es-ES" sz="2400" i="1" dirty="0" smtClean="0">
                <a:solidFill>
                  <a:srgbClr val="C00000"/>
                </a:solidFill>
              </a:rPr>
              <a:t>No se menciona aquí los castigos contra los dioses de Egipto, porque los egipcios entraron en pánico al ver la muerte de los primogénitos, como se describe en los versos adelante.</a:t>
            </a:r>
            <a:r>
              <a:rPr lang="es-ES" sz="2400" i="1" dirty="0" smtClean="0"/>
              <a:t/>
            </a:r>
            <a:br>
              <a:rPr lang="es-ES" sz="2400" i="1" dirty="0" smtClean="0"/>
            </a:br>
            <a:endParaRPr lang="es-ES" sz="24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ES" sz="2400" i="1" dirty="0" smtClean="0"/>
              <a:t>Pero lo que sí se dice es que los egipcios a la mañana siguiente de la catástrofe nacional, se encontraron muy ocupados enterrando a sus muertos:</a:t>
            </a:r>
          </a:p>
          <a:p>
            <a:r>
              <a:rPr lang="es-ES" sz="2400" i="1" dirty="0" smtClean="0"/>
              <a:t>Bamidbar 33:4</a:t>
            </a:r>
          </a:p>
          <a:p>
            <a:pPr lvl="1"/>
            <a:r>
              <a:rPr lang="es-CO" sz="2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33:4     </a:t>
            </a:r>
            <a:r>
              <a:rPr lang="es-CO" sz="2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mientras que los egipcios estaban enterrando a los primogénitos que el Eterno había muerto de entre ellos; y también contra sus dioses el Eterno había ejecutado juicios.</a:t>
            </a:r>
            <a:r>
              <a:rPr lang="es-CO" sz="2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2400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s-CO" sz="2400" b="1" dirty="0" err="1" smtClean="0"/>
              <a:t>UMitsrayim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mekabrim</a:t>
            </a:r>
            <a:r>
              <a:rPr lang="es-CO" sz="2400" b="1" dirty="0" smtClean="0"/>
              <a:t> et </a:t>
            </a:r>
            <a:r>
              <a:rPr lang="es-CO" sz="2400" b="1" dirty="0" err="1" smtClean="0"/>
              <a:t>asher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hikah</a:t>
            </a:r>
            <a:r>
              <a:rPr lang="es-CO" sz="2400" b="1" dirty="0" smtClean="0"/>
              <a:t> Adonay </a:t>
            </a:r>
            <a:r>
              <a:rPr lang="es-CO" sz="2400" b="1" dirty="0" err="1" smtClean="0"/>
              <a:t>bahem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kol-bejor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uveloheyhem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asah</a:t>
            </a:r>
            <a:r>
              <a:rPr lang="es-CO" sz="2400" b="1" dirty="0" smtClean="0"/>
              <a:t> Adonay </a:t>
            </a:r>
            <a:r>
              <a:rPr lang="es-CO" sz="2400" b="1" dirty="0" err="1" smtClean="0"/>
              <a:t>shfatim</a:t>
            </a:r>
            <a:r>
              <a:rPr lang="es-CO" sz="2400" b="1" dirty="0" smtClean="0"/>
              <a:t>.</a:t>
            </a:r>
            <a:endParaRPr lang="en-US" sz="2400" dirty="0" smtClean="0"/>
          </a:p>
          <a:p>
            <a:r>
              <a:rPr lang="es-ES" sz="2400" i="1" dirty="0" smtClean="0"/>
              <a:t>Rambán opina que se trató de los ministros de arriba:</a:t>
            </a:r>
            <a:br>
              <a:rPr lang="es-ES" sz="2400" i="1" dirty="0" smtClean="0"/>
            </a:br>
            <a:endParaRPr lang="es-ES" sz="24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i="1" dirty="0" smtClean="0">
                <a:solidFill>
                  <a:srgbClr val="C00000"/>
                </a:solidFill>
              </a:rPr>
              <a:t>“el elohim de Egipto”, como la idea del verso,</a:t>
            </a:r>
          </a:p>
          <a:p>
            <a:r>
              <a:rPr lang="es-CO" sz="2400" i="1" dirty="0" smtClean="0">
                <a:solidFill>
                  <a:srgbClr val="C00000"/>
                </a:solidFill>
              </a:rPr>
              <a:t>“Hashem castigará a las huestes celestiales en los cielos y a los reyes de la tierra en la tierra” Isaías 24:21</a:t>
            </a:r>
          </a:p>
          <a:p>
            <a:r>
              <a:rPr lang="es-CO" sz="2400" i="1" dirty="0" smtClean="0">
                <a:solidFill>
                  <a:srgbClr val="C00000"/>
                </a:solidFill>
              </a:rPr>
              <a:t>‘En consecuencia, Dios  hizo caer las constelaciones de Egipto y los ángeles ministeriales de las constelaciones que gobiernan sobre ellas.’</a:t>
            </a:r>
          </a:p>
          <a:p>
            <a:r>
              <a:rPr lang="es-ES" sz="2400" i="1" dirty="0" smtClean="0">
                <a:solidFill>
                  <a:srgbClr val="C00000"/>
                </a:solidFill>
              </a:rPr>
              <a:t>Como Rambán lo ha explicado en otras partes, cada nación, excepto Israel, tiene un ángel o un poder celestial que lo representa en el Cielo, como lo sugiere Daniel 10:20 y estos ángeles son algunas veces llamados ‘</a:t>
            </a:r>
            <a:r>
              <a:rPr lang="es-ES" sz="2400" i="1" dirty="0" err="1" smtClean="0">
                <a:solidFill>
                  <a:srgbClr val="C00000"/>
                </a:solidFill>
              </a:rPr>
              <a:t>elohim</a:t>
            </a:r>
            <a:r>
              <a:rPr lang="es-ES" sz="2400" i="1" dirty="0" smtClean="0">
                <a:solidFill>
                  <a:srgbClr val="C00000"/>
                </a:solidFill>
              </a:rPr>
              <a:t>’.</a:t>
            </a:r>
          </a:p>
          <a:p>
            <a:r>
              <a:rPr lang="es-ES" sz="2400" i="1" dirty="0" smtClean="0">
                <a:solidFill>
                  <a:srgbClr val="C00000"/>
                </a:solidFill>
              </a:rPr>
              <a:t>Así, ‘los dioses de Egipto’ significa “los poderes celestiales –</a:t>
            </a:r>
            <a:r>
              <a:rPr lang="es-ES" sz="2400" i="1" dirty="0" err="1" smtClean="0">
                <a:solidFill>
                  <a:srgbClr val="C00000"/>
                </a:solidFill>
              </a:rPr>
              <a:t>elohim</a:t>
            </a:r>
            <a:r>
              <a:rPr lang="es-ES" sz="2400" i="1" dirty="0" smtClean="0">
                <a:solidFill>
                  <a:srgbClr val="C00000"/>
                </a:solidFill>
              </a:rPr>
              <a:t>- que representan a Egipto. </a:t>
            </a:r>
            <a:br>
              <a:rPr lang="es-ES" sz="2400" i="1" dirty="0" smtClean="0">
                <a:solidFill>
                  <a:srgbClr val="C00000"/>
                </a:solidFill>
              </a:rPr>
            </a:br>
            <a:endParaRPr lang="es-ES" sz="2400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i="1" dirty="0" smtClean="0">
                <a:solidFill>
                  <a:srgbClr val="C00000"/>
                </a:solidFill>
              </a:rPr>
              <a:t>Yo, Hashem.-</a:t>
            </a:r>
          </a:p>
          <a:p>
            <a:r>
              <a:rPr lang="es-CO" sz="2400" i="1" dirty="0" smtClean="0">
                <a:solidFill>
                  <a:srgbClr val="C00000"/>
                </a:solidFill>
              </a:rPr>
              <a:t>Dice Rambán con referencia a lo que dicen los Sabios en </a:t>
            </a:r>
            <a:r>
              <a:rPr lang="es-CO" sz="2400" i="1" dirty="0" err="1" smtClean="0">
                <a:solidFill>
                  <a:srgbClr val="C00000"/>
                </a:solidFill>
              </a:rPr>
              <a:t>Sanhedrin</a:t>
            </a:r>
            <a:r>
              <a:rPr lang="es-CO" sz="2400" i="1" dirty="0" smtClean="0">
                <a:solidFill>
                  <a:srgbClr val="C00000"/>
                </a:solidFill>
              </a:rPr>
              <a:t> 38b, Dios mismo y no a través de un emisario que es generalmente enviado por El para supervisar las acciones que son realizadas en la tierra.</a:t>
            </a:r>
          </a:p>
          <a:p>
            <a:r>
              <a:rPr lang="es-CO" sz="2400" i="1" dirty="0" smtClean="0">
                <a:solidFill>
                  <a:srgbClr val="C00000"/>
                </a:solidFill>
              </a:rPr>
              <a:t>Y ese es el gran ángel que es llamado “</a:t>
            </a:r>
            <a:r>
              <a:rPr lang="es-CO" sz="2400" i="1" dirty="0" err="1" smtClean="0">
                <a:solidFill>
                  <a:srgbClr val="C00000"/>
                </a:solidFill>
              </a:rPr>
              <a:t>Metatrón</a:t>
            </a:r>
            <a:r>
              <a:rPr lang="es-CO" sz="2400" i="1" dirty="0" smtClean="0">
                <a:solidFill>
                  <a:srgbClr val="C00000"/>
                </a:solidFill>
              </a:rPr>
              <a:t>”, debido a su función, porque el significado de la palabra </a:t>
            </a:r>
            <a:r>
              <a:rPr lang="es-CO" sz="2400" i="1" dirty="0" err="1" smtClean="0">
                <a:solidFill>
                  <a:srgbClr val="C00000"/>
                </a:solidFill>
              </a:rPr>
              <a:t>Metatrón</a:t>
            </a:r>
            <a:r>
              <a:rPr lang="es-CO" sz="2400" i="1" dirty="0" smtClean="0">
                <a:solidFill>
                  <a:srgbClr val="C00000"/>
                </a:solidFill>
              </a:rPr>
              <a:t> es “alguien que muestra el camino”, como ellos dijeron en Sifrei: El dedo del Santo, Bendito es El, vino a ser </a:t>
            </a:r>
            <a:r>
              <a:rPr lang="es-CO" sz="2400" i="1" dirty="0" err="1" smtClean="0">
                <a:solidFill>
                  <a:srgbClr val="C00000"/>
                </a:solidFill>
              </a:rPr>
              <a:t>metatrón</a:t>
            </a:r>
            <a:r>
              <a:rPr lang="es-CO" sz="2400" i="1" dirty="0" smtClean="0">
                <a:solidFill>
                  <a:srgbClr val="C00000"/>
                </a:solidFill>
              </a:rPr>
              <a:t> para Moisés y le mostró toda la tierra de Israel. Sifrei </a:t>
            </a:r>
            <a:r>
              <a:rPr lang="es-CO" sz="2400" i="1" dirty="0" err="1" smtClean="0">
                <a:solidFill>
                  <a:srgbClr val="C00000"/>
                </a:solidFill>
              </a:rPr>
              <a:t>Ha’azinu</a:t>
            </a:r>
            <a:r>
              <a:rPr lang="es-CO" sz="2400" i="1" dirty="0" smtClean="0">
                <a:solidFill>
                  <a:srgbClr val="C00000"/>
                </a:solidFill>
              </a:rPr>
              <a:t> 338.</a:t>
            </a:r>
          </a:p>
          <a:p>
            <a:r>
              <a:rPr lang="es-CO" sz="2400" i="1" dirty="0" smtClean="0">
                <a:solidFill>
                  <a:srgbClr val="C00000"/>
                </a:solidFill>
              </a:rPr>
              <a:t>En Griego, ‘emisario’ es </a:t>
            </a:r>
            <a:r>
              <a:rPr lang="es-CO" sz="2400" i="1" dirty="0" err="1" smtClean="0">
                <a:solidFill>
                  <a:srgbClr val="C00000"/>
                </a:solidFill>
              </a:rPr>
              <a:t>metatar</a:t>
            </a:r>
            <a:r>
              <a:rPr lang="es-CO" sz="2400" i="1" dirty="0" smtClean="0">
                <a:solidFill>
                  <a:srgbClr val="C00000"/>
                </a:solidFill>
              </a:rPr>
              <a:t>.</a:t>
            </a:r>
            <a:r>
              <a:rPr lang="es-ES" sz="2400" i="1" dirty="0" smtClean="0"/>
              <a:t/>
            </a:r>
            <a:br>
              <a:rPr lang="es-ES" sz="2400" i="1" dirty="0" smtClean="0"/>
            </a:br>
            <a:endParaRPr lang="es-ES" sz="24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/>
              <a:t>12:13   </a:t>
            </a:r>
            <a:r>
              <a:rPr lang="es-CO" sz="2400" i="1" dirty="0" smtClean="0"/>
              <a:t>Y la sangre os servirá de señal en las casas en donde estuviereis; y a ver Yo la sangre os pasaré por alto, de modo que no habrá entre vosotros plaga destructora cuando Yo hiera la tierra de Egipto.</a:t>
            </a:r>
            <a:r>
              <a:rPr lang="es-CO" sz="2400" b="1" i="1" dirty="0" smtClean="0"/>
              <a:t> </a:t>
            </a:r>
          </a:p>
          <a:p>
            <a:r>
              <a:rPr lang="es-CO" sz="2400" b="1" i="1" dirty="0" err="1" smtClean="0"/>
              <a:t>Vehayah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hadam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lajem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le'ot</a:t>
            </a:r>
            <a:r>
              <a:rPr lang="es-CO" sz="2400" b="1" i="1" dirty="0" smtClean="0"/>
              <a:t> al </a:t>
            </a:r>
            <a:r>
              <a:rPr lang="es-CO" sz="2400" b="1" i="1" dirty="0" err="1" smtClean="0"/>
              <a:t>habatim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asher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atem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sham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vera'iti</a:t>
            </a:r>
            <a:r>
              <a:rPr lang="es-CO" sz="2400" b="1" i="1" dirty="0" smtClean="0"/>
              <a:t> et-</a:t>
            </a:r>
            <a:r>
              <a:rPr lang="es-CO" sz="2400" b="1" i="1" dirty="0" err="1" smtClean="0"/>
              <a:t>hadam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ufasajti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alejem</a:t>
            </a:r>
            <a:r>
              <a:rPr lang="es-CO" sz="2400" b="1" i="1" dirty="0" smtClean="0"/>
              <a:t> velo-</a:t>
            </a:r>
            <a:r>
              <a:rPr lang="es-CO" sz="2400" b="1" i="1" dirty="0" err="1" smtClean="0"/>
              <a:t>yihyeh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vajem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negef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lemashjit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behakoti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be'erets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Mitsrayim</a:t>
            </a:r>
            <a:r>
              <a:rPr lang="es-CO" sz="2400" b="1" i="1" dirty="0" smtClean="0"/>
              <a:t>.</a:t>
            </a:r>
          </a:p>
          <a:p>
            <a:r>
              <a:rPr lang="es-CO" sz="2400" i="1" dirty="0" smtClean="0">
                <a:solidFill>
                  <a:srgbClr val="C00000"/>
                </a:solidFill>
              </a:rPr>
              <a:t>Rashí: Será señal para ustedes, pero no señal para otros. De aquí se infiere que pusieron la sangre en el interior de sus casas.</a:t>
            </a:r>
            <a:endParaRPr lang="es-CO" sz="2400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/>
              <a:t>12:13   </a:t>
            </a:r>
            <a:r>
              <a:rPr lang="es-CO" sz="2400" i="1" dirty="0" smtClean="0"/>
              <a:t>Y la sangre os servirá de señal en las casas en donde estuviereis; y a ver Yo la sangre os pasaré por alto, de modo que no habrá entre vosotros plaga destructora cuando Yo hiera la tierra de Egipto.</a:t>
            </a:r>
            <a:r>
              <a:rPr lang="es-CO" sz="2400" b="1" i="1" dirty="0" smtClean="0"/>
              <a:t> </a:t>
            </a:r>
          </a:p>
          <a:p>
            <a:r>
              <a:rPr lang="es-CO" sz="2400" b="1" i="1" dirty="0" err="1" smtClean="0"/>
              <a:t>Vehayah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hadam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lajem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le'ot</a:t>
            </a:r>
            <a:r>
              <a:rPr lang="es-CO" sz="2400" b="1" i="1" dirty="0" smtClean="0"/>
              <a:t> al </a:t>
            </a:r>
            <a:r>
              <a:rPr lang="es-CO" sz="2400" b="1" i="1" dirty="0" err="1" smtClean="0"/>
              <a:t>habatim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asher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atem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sham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vera'iti</a:t>
            </a:r>
            <a:r>
              <a:rPr lang="es-CO" sz="2400" b="1" i="1" dirty="0" smtClean="0"/>
              <a:t> et-</a:t>
            </a:r>
            <a:r>
              <a:rPr lang="es-CO" sz="2400" b="1" i="1" dirty="0" err="1" smtClean="0"/>
              <a:t>hadam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ufasajti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alejem</a:t>
            </a:r>
            <a:r>
              <a:rPr lang="es-CO" sz="2400" b="1" i="1" dirty="0" smtClean="0"/>
              <a:t> velo-</a:t>
            </a:r>
            <a:r>
              <a:rPr lang="es-CO" sz="2400" b="1" i="1" dirty="0" err="1" smtClean="0"/>
              <a:t>yihyeh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vajem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negef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lemashjit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behakoti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be'erets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Mitsrayim</a:t>
            </a:r>
            <a:r>
              <a:rPr lang="es-CO" sz="2400" b="1" i="1" dirty="0" smtClean="0"/>
              <a:t>.</a:t>
            </a:r>
          </a:p>
          <a:p>
            <a:r>
              <a:rPr lang="es-CO" sz="2400" i="1" dirty="0" smtClean="0">
                <a:solidFill>
                  <a:srgbClr val="C00000"/>
                </a:solidFill>
              </a:rPr>
              <a:t>Rashí: Será señal para ustedes, pero no señal para otros. De aquí se infiere que pusieron la sangre en el interior de sus casas.</a:t>
            </a:r>
          </a:p>
          <a:p>
            <a:r>
              <a:rPr lang="es-CO" sz="2400" b="1" i="1" dirty="0" err="1" smtClean="0">
                <a:solidFill>
                  <a:srgbClr val="C00000"/>
                </a:solidFill>
              </a:rPr>
              <a:t>Ufasajti</a:t>
            </a:r>
            <a:r>
              <a:rPr lang="es-CO" sz="2400" i="1" dirty="0" smtClean="0">
                <a:solidFill>
                  <a:srgbClr val="C00000"/>
                </a:solidFill>
              </a:rPr>
              <a:t> debe ser entendida como ‘y me apiadaré’</a:t>
            </a:r>
            <a:endParaRPr lang="es-CO" sz="2400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/>
              <a:t>“Y no habrá plaga entre ustedes”</a:t>
            </a:r>
          </a:p>
          <a:p>
            <a:r>
              <a:rPr lang="es-CO" sz="2400" i="1" dirty="0" smtClean="0">
                <a:solidFill>
                  <a:srgbClr val="C00000"/>
                </a:solidFill>
              </a:rPr>
              <a:t>Rashí asegura que solamente la plaga tocaría a los egipcios así se encontraran dentro de la casa de un israelita.</a:t>
            </a:r>
          </a:p>
          <a:p>
            <a:r>
              <a:rPr lang="es-CO" sz="2400" i="1" dirty="0" smtClean="0">
                <a:solidFill>
                  <a:srgbClr val="C00000"/>
                </a:solidFill>
              </a:rPr>
              <a:t>“si ocurría que un mitzrí se hallaba en casa de un israelita, se hubiera podido pensar que se salvaría junto con el israelita y este versículo enfatiza: ‘Y no habrá plaga entre ustedes’ implicando que si la habrá entre los mitzrim que estén en las casas de ustedes y si había un israelita en casa de un mitzrí, yo hubiera podido entender que el sería abatido como el mitzrí, pero no es así.</a:t>
            </a:r>
            <a:endParaRPr lang="es-CO" sz="2400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/>
              <a:t>12:14   </a:t>
            </a:r>
            <a:r>
              <a:rPr lang="es-CO" sz="2400" i="1" dirty="0" smtClean="0"/>
              <a:t>Y tendréis este día por memorial y lo celebraréis como fiesta al Eterno en todas vuestras generaciones; por ley perpetua lo celebraréis.</a:t>
            </a:r>
            <a:r>
              <a:rPr lang="es-CO" sz="2400" b="1" i="1" dirty="0" smtClean="0"/>
              <a:t> </a:t>
            </a:r>
          </a:p>
          <a:p>
            <a:r>
              <a:rPr lang="es-CO" sz="2400" b="1" i="1" dirty="0" err="1" smtClean="0"/>
              <a:t>Vehayah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hayom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hazeh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lajem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lezikaron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vejagotem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oto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jag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l'Adonay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ledoroteyjem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jukat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olam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tejaguhu</a:t>
            </a:r>
            <a:r>
              <a:rPr lang="es-CO" sz="2400" b="1" i="1" dirty="0" smtClean="0"/>
              <a:t>.</a:t>
            </a:r>
          </a:p>
          <a:p>
            <a:r>
              <a:rPr lang="es-CO" sz="2400" i="1" dirty="0" smtClean="0">
                <a:solidFill>
                  <a:srgbClr val="C00000"/>
                </a:solidFill>
              </a:rPr>
              <a:t>El día que ocurrió la salida de Egipto es el día de la remembranza, es decir, el 15 de Nisán.</a:t>
            </a:r>
            <a:endParaRPr lang="es-CO" sz="2400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/>
              <a:t>12:15   </a:t>
            </a:r>
            <a:r>
              <a:rPr lang="es-CO" sz="2400" i="1" dirty="0" smtClean="0"/>
              <a:t>Siete días comeréis panes ázimos, pero desde el día primero apartaréis de vuestras casas la levadura; pues cualquiera que comiere pan fermentado desde el día primero hasta el día séptimo, esa alma será segregada de Israel.</a:t>
            </a:r>
            <a:r>
              <a:rPr lang="es-CO" sz="2400" b="1" i="1" dirty="0" smtClean="0"/>
              <a:t> </a:t>
            </a:r>
          </a:p>
          <a:p>
            <a:r>
              <a:rPr lang="es-CO" sz="2400" b="1" i="1" dirty="0" err="1" smtClean="0"/>
              <a:t>Shiv'at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yamim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matsot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tojelu</a:t>
            </a:r>
            <a:r>
              <a:rPr lang="es-CO" sz="2400" b="1" i="1" dirty="0" smtClean="0"/>
              <a:t> aj </a:t>
            </a:r>
            <a:r>
              <a:rPr lang="es-CO" sz="2400" b="1" i="1" dirty="0" err="1" smtClean="0"/>
              <a:t>bayom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harishon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tashbitu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se'or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mibateyjem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ki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kol-ojel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jamets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venijretah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hanefesh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hahi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miYisra'el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miyom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harishon</a:t>
            </a:r>
            <a:r>
              <a:rPr lang="es-CO" sz="2400" b="1" i="1" dirty="0" smtClean="0"/>
              <a:t> ad-</a:t>
            </a:r>
            <a:r>
              <a:rPr lang="es-CO" sz="2400" b="1" i="1" dirty="0" err="1" smtClean="0"/>
              <a:t>yom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hashvi'i</a:t>
            </a:r>
            <a:r>
              <a:rPr lang="es-CO" sz="2400" b="1" i="1" dirty="0" smtClean="0"/>
              <a:t>.</a:t>
            </a:r>
          </a:p>
          <a:p>
            <a:r>
              <a:rPr lang="es-CO" sz="2400" i="1" dirty="0" smtClean="0">
                <a:solidFill>
                  <a:srgbClr val="C00000"/>
                </a:solidFill>
              </a:rPr>
              <a:t>Pero encontramos una contradicción aparente en el siguiente verso: </a:t>
            </a:r>
            <a:endParaRPr lang="es-CO" sz="2400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pPr lvl="1"/>
            <a:r>
              <a:rPr lang="en-US" sz="2400" b="1" i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Devarim</a:t>
            </a:r>
            <a:r>
              <a:rPr lang="en-US" sz="2400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 16:8</a:t>
            </a:r>
            <a:r>
              <a:rPr lang="en-US" sz="2400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 </a:t>
            </a:r>
            <a:r>
              <a:rPr lang="en-US" sz="2400" i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Seis</a:t>
            </a:r>
            <a:r>
              <a:rPr lang="en-US" sz="2400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i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días</a:t>
            </a:r>
            <a:r>
              <a:rPr lang="en-US" sz="2400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i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comerás</a:t>
            </a:r>
            <a:r>
              <a:rPr lang="en-US" sz="2400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panes </a:t>
            </a:r>
            <a:r>
              <a:rPr lang="en-US" sz="2400" i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ázimos</a:t>
            </a:r>
            <a:r>
              <a:rPr lang="en-US" sz="2400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y en el </a:t>
            </a:r>
            <a:r>
              <a:rPr lang="en-US" sz="2400" i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día</a:t>
            </a:r>
            <a:r>
              <a:rPr lang="en-US" sz="2400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i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séptimo</a:t>
            </a:r>
            <a:r>
              <a:rPr lang="en-US" sz="2400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i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habrá</a:t>
            </a:r>
            <a:r>
              <a:rPr lang="en-US" sz="2400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i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asamblea</a:t>
            </a:r>
            <a:r>
              <a:rPr lang="en-US" sz="2400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i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solemne</a:t>
            </a:r>
            <a:r>
              <a:rPr lang="en-US" sz="2400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en honor del </a:t>
            </a:r>
            <a:r>
              <a:rPr lang="en-US" sz="2400" i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Eterno</a:t>
            </a:r>
            <a:r>
              <a:rPr lang="en-US" sz="2400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400" i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</a:t>
            </a:r>
            <a:r>
              <a:rPr lang="en-US" sz="2400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Dios; </a:t>
            </a:r>
            <a:r>
              <a:rPr lang="en-US" sz="2400" i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ningún</a:t>
            </a:r>
            <a:r>
              <a:rPr lang="en-US" sz="2400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i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trabajo</a:t>
            </a:r>
            <a:r>
              <a:rPr lang="en-US" sz="2400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i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harás</a:t>
            </a:r>
            <a:r>
              <a:rPr lang="en-US" sz="2400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  <a:p>
            <a:pPr lvl="1"/>
            <a:r>
              <a:rPr lang="en-US" sz="2400" b="1" i="1" dirty="0" err="1" smtClean="0"/>
              <a:t>Sheshet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yamim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tojal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matsot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uvayom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hashvi'i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atseret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l'Adonay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Eloheyja</a:t>
            </a:r>
            <a:r>
              <a:rPr lang="en-US" sz="2400" b="1" i="1" dirty="0" smtClean="0"/>
              <a:t> lo </a:t>
            </a:r>
            <a:r>
              <a:rPr lang="en-US" sz="2400" b="1" i="1" dirty="0" err="1" smtClean="0"/>
              <a:t>ta'aseh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melajah</a:t>
            </a:r>
            <a:r>
              <a:rPr lang="en-US" sz="2400" b="1" i="1" dirty="0" smtClean="0"/>
              <a:t>. </a:t>
            </a:r>
          </a:p>
          <a:p>
            <a:r>
              <a:rPr lang="es-CO" sz="2400" i="1" dirty="0" smtClean="0">
                <a:solidFill>
                  <a:srgbClr val="C00000"/>
                </a:solidFill>
              </a:rPr>
              <a:t>Se dice aquí que seis días y no siete.</a:t>
            </a:r>
          </a:p>
          <a:p>
            <a:r>
              <a:rPr lang="es-CO" sz="2400" i="1" dirty="0" smtClean="0">
                <a:solidFill>
                  <a:srgbClr val="C00000"/>
                </a:solidFill>
              </a:rPr>
              <a:t>Rashí sostiene que el séptimo día es opcional comer </a:t>
            </a:r>
            <a:r>
              <a:rPr lang="es-CO" sz="2400" i="1" dirty="0" err="1" smtClean="0">
                <a:solidFill>
                  <a:srgbClr val="C00000"/>
                </a:solidFill>
              </a:rPr>
              <a:t>matzá</a:t>
            </a:r>
            <a:r>
              <a:rPr lang="es-CO" sz="2400" i="1" dirty="0" smtClean="0">
                <a:solidFill>
                  <a:srgbClr val="C00000"/>
                </a:solidFill>
              </a:rPr>
              <a:t> o panes ácimos.</a:t>
            </a:r>
          </a:p>
          <a:p>
            <a:r>
              <a:rPr lang="es-CO" sz="2400" i="1" dirty="0" smtClean="0">
                <a:solidFill>
                  <a:srgbClr val="C00000"/>
                </a:solidFill>
              </a:rPr>
              <a:t>“Esto enseña que en el séptimo día de </a:t>
            </a:r>
            <a:r>
              <a:rPr lang="es-CO" sz="2400" i="1" dirty="0" err="1" smtClean="0">
                <a:solidFill>
                  <a:srgbClr val="C00000"/>
                </a:solidFill>
              </a:rPr>
              <a:t>Pesaj</a:t>
            </a:r>
            <a:r>
              <a:rPr lang="es-CO" sz="2400" i="1" dirty="0" smtClean="0">
                <a:solidFill>
                  <a:srgbClr val="C00000"/>
                </a:solidFill>
              </a:rPr>
              <a:t> no constituye una obligación comer </a:t>
            </a:r>
            <a:r>
              <a:rPr lang="es-CO" sz="2400" i="1" dirty="0" err="1" smtClean="0">
                <a:solidFill>
                  <a:srgbClr val="C00000"/>
                </a:solidFill>
              </a:rPr>
              <a:t>matzá</a:t>
            </a:r>
            <a:r>
              <a:rPr lang="es-CO" sz="2400" i="1" dirty="0" smtClean="0">
                <a:solidFill>
                  <a:srgbClr val="C00000"/>
                </a:solidFill>
              </a:rPr>
              <a:t>, siempre y cuando no coma </a:t>
            </a:r>
            <a:r>
              <a:rPr lang="es-CO" sz="2400" i="1" dirty="0" err="1" smtClean="0">
                <a:solidFill>
                  <a:srgbClr val="C00000"/>
                </a:solidFill>
              </a:rPr>
              <a:t>jamétz</a:t>
            </a:r>
            <a:r>
              <a:rPr lang="es-CO" sz="2400" i="1" dirty="0" smtClean="0">
                <a:solidFill>
                  <a:srgbClr val="C00000"/>
                </a:solidFill>
              </a:rPr>
              <a:t>.”</a:t>
            </a:r>
            <a:endParaRPr lang="es-CO" sz="2400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ES" sz="2400" b="1" i="1" dirty="0" smtClean="0"/>
              <a:t>12:16   </a:t>
            </a:r>
            <a:r>
              <a:rPr lang="es-ES" sz="2400" i="1" dirty="0" smtClean="0"/>
              <a:t>Y en el día primero habrá para vosotros santa convocación, y en el día séptimo habrá para vosotros santa convocación; ninguna clase de obra se ha de hacer en ellos, excepto lo que cada persona deberá comer, esto sólo será hecho. </a:t>
            </a:r>
          </a:p>
          <a:p>
            <a:r>
              <a:rPr lang="es-ES" sz="2400" b="1" i="1" dirty="0" err="1" smtClean="0"/>
              <a:t>Uvayom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harishon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mikra-kodesh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uvayom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hashvi'i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mikra-kodesh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yihyeh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lajem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kol-melajah</a:t>
            </a:r>
            <a:r>
              <a:rPr lang="es-ES" sz="2400" b="1" i="1" dirty="0" smtClean="0"/>
              <a:t> lo-</a:t>
            </a:r>
            <a:r>
              <a:rPr lang="es-ES" sz="2400" b="1" i="1" dirty="0" err="1" smtClean="0"/>
              <a:t>ye'aseh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vahem</a:t>
            </a:r>
            <a:r>
              <a:rPr lang="es-ES" sz="2400" b="1" i="1" dirty="0" smtClean="0"/>
              <a:t> aj </a:t>
            </a:r>
            <a:r>
              <a:rPr lang="es-ES" sz="2400" b="1" i="1" dirty="0" err="1" smtClean="0"/>
              <a:t>asher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ye'ajel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lejol</a:t>
            </a:r>
            <a:r>
              <a:rPr lang="es-ES" sz="2400" b="1" i="1" dirty="0" smtClean="0"/>
              <a:t>-nefesh </a:t>
            </a:r>
            <a:r>
              <a:rPr lang="es-ES" sz="2400" b="1" i="1" dirty="0" err="1" smtClean="0"/>
              <a:t>hu</a:t>
            </a:r>
            <a:r>
              <a:rPr lang="es-ES" sz="2400" b="1" i="1" dirty="0" smtClean="0"/>
              <a:t> levado </a:t>
            </a:r>
            <a:r>
              <a:rPr lang="es-ES" sz="2400" b="1" i="1" dirty="0" err="1" smtClean="0"/>
              <a:t>ye'aseh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lajem</a:t>
            </a:r>
            <a:r>
              <a:rPr lang="es-ES" sz="2400" b="1" i="1" dirty="0" smtClean="0"/>
              <a:t>.</a:t>
            </a:r>
          </a:p>
          <a:p>
            <a:r>
              <a:rPr lang="es-ES" sz="2400" i="1" dirty="0" smtClean="0">
                <a:solidFill>
                  <a:srgbClr val="C00000"/>
                </a:solidFill>
              </a:rPr>
              <a:t>El primero y el séptimo día serán de convocación santa –mikra kódesh.</a:t>
            </a:r>
          </a:p>
          <a:p>
            <a:r>
              <a:rPr lang="es-ES" sz="2400" i="1" dirty="0" smtClean="0">
                <a:solidFill>
                  <a:srgbClr val="C00000"/>
                </a:solidFill>
              </a:rPr>
              <a:t>Ninguna labor se hará, incluso por medio de otras personas.</a:t>
            </a:r>
            <a:endParaRPr lang="es-ES" sz="2400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/>
              <a:t>12:17</a:t>
            </a:r>
            <a:r>
              <a:rPr lang="es-CO" sz="2400" i="1" dirty="0" smtClean="0"/>
              <a:t>   Y guardaréis la fiesta de los ázimos, porque en este mismo día saqué Yo vuestras huestes de la tierra de Egipto; y observaréis este día en todas vuestras generaciones, por estatuto perpetuo.</a:t>
            </a:r>
            <a:r>
              <a:rPr lang="es-CO" sz="2400" b="1" i="1" dirty="0" smtClean="0"/>
              <a:t> </a:t>
            </a:r>
          </a:p>
          <a:p>
            <a:r>
              <a:rPr lang="es-CO" sz="2400" b="1" i="1" dirty="0" err="1" smtClean="0"/>
              <a:t>Ushmartem</a:t>
            </a:r>
            <a:r>
              <a:rPr lang="es-CO" sz="2400" b="1" i="1" dirty="0" smtClean="0"/>
              <a:t> et-</a:t>
            </a:r>
            <a:r>
              <a:rPr lang="es-CO" sz="2400" b="1" i="1" dirty="0" err="1" smtClean="0"/>
              <a:t>hamatsot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ki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be'etsem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hayom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hazeh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hotseti</a:t>
            </a:r>
            <a:r>
              <a:rPr lang="es-CO" sz="2400" b="1" i="1" dirty="0" smtClean="0"/>
              <a:t> et-</a:t>
            </a:r>
            <a:r>
              <a:rPr lang="es-CO" sz="2400" b="1" i="1" dirty="0" err="1" smtClean="0"/>
              <a:t>tsiv'oteyjem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me'erets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Mitsrayim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ushmartem</a:t>
            </a:r>
            <a:r>
              <a:rPr lang="es-CO" sz="2400" b="1" i="1" dirty="0" smtClean="0"/>
              <a:t> et-</a:t>
            </a:r>
            <a:r>
              <a:rPr lang="es-CO" sz="2400" b="1" i="1" dirty="0" err="1" smtClean="0"/>
              <a:t>hayom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hazeh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ledoroteyjem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jukat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olam</a:t>
            </a:r>
            <a:r>
              <a:rPr lang="es-CO" sz="2400" b="1" i="1" dirty="0" smtClean="0"/>
              <a:t>.</a:t>
            </a:r>
          </a:p>
          <a:p>
            <a:r>
              <a:rPr lang="es-CO" sz="2400" dirty="0" smtClean="0">
                <a:solidFill>
                  <a:srgbClr val="C00000"/>
                </a:solidFill>
              </a:rPr>
              <a:t>Literalmente, ‘Guardarán los </a:t>
            </a:r>
            <a:r>
              <a:rPr lang="es-CO" sz="2400" dirty="0" err="1" smtClean="0">
                <a:solidFill>
                  <a:srgbClr val="C00000"/>
                </a:solidFill>
              </a:rPr>
              <a:t>matzot</a:t>
            </a:r>
            <a:r>
              <a:rPr lang="es-CO" sz="2400" dirty="0" smtClean="0">
                <a:solidFill>
                  <a:srgbClr val="C00000"/>
                </a:solidFill>
              </a:rPr>
              <a:t>’ – Para que no fermenten. ‘Si la masa está a punto de inflamarse, que la persona le eche agua fría para retardar el proceso.</a:t>
            </a:r>
            <a:endParaRPr lang="es-CO" sz="2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/>
              <a:t>Rabí </a:t>
            </a:r>
            <a:r>
              <a:rPr lang="es-CO" sz="2400" b="1" i="1" dirty="0" err="1" smtClean="0"/>
              <a:t>Yoshiyá</a:t>
            </a:r>
            <a:r>
              <a:rPr lang="es-CO" sz="2400" b="1" i="1" dirty="0" smtClean="0"/>
              <a:t> dijo:</a:t>
            </a:r>
          </a:p>
          <a:p>
            <a:r>
              <a:rPr lang="es-CO" sz="2400" i="1" dirty="0" smtClean="0">
                <a:solidFill>
                  <a:srgbClr val="C00000"/>
                </a:solidFill>
              </a:rPr>
              <a:t>No leas la palabra únicamente como </a:t>
            </a:r>
            <a:r>
              <a:rPr lang="es-CO" sz="2400" i="1" dirty="0" err="1" smtClean="0">
                <a:solidFill>
                  <a:srgbClr val="C00000"/>
                </a:solidFill>
              </a:rPr>
              <a:t>matzot</a:t>
            </a:r>
            <a:r>
              <a:rPr lang="es-CO" sz="2400" i="1" dirty="0" smtClean="0">
                <a:solidFill>
                  <a:srgbClr val="C00000"/>
                </a:solidFill>
              </a:rPr>
              <a:t> –pan ázimo-, sino como mitzvot –preceptos-.</a:t>
            </a:r>
          </a:p>
          <a:p>
            <a:r>
              <a:rPr lang="es-CO" sz="2400" i="1" dirty="0" smtClean="0">
                <a:solidFill>
                  <a:srgbClr val="C00000"/>
                </a:solidFill>
              </a:rPr>
              <a:t>Así como hay que dejar que los </a:t>
            </a:r>
            <a:r>
              <a:rPr lang="es-CO" sz="2400" i="1" dirty="0" err="1" smtClean="0">
                <a:solidFill>
                  <a:srgbClr val="C00000"/>
                </a:solidFill>
              </a:rPr>
              <a:t>matzot</a:t>
            </a:r>
            <a:r>
              <a:rPr lang="es-CO" sz="2400" i="1" dirty="0" smtClean="0">
                <a:solidFill>
                  <a:srgbClr val="C00000"/>
                </a:solidFill>
              </a:rPr>
              <a:t> se fermenten, así también tampoco hay que dejar fermentar los preceptos, sino que si se te presenta la oportunidad de cumplirlos,, hazlo de inmediato.</a:t>
            </a:r>
          </a:p>
          <a:p>
            <a:r>
              <a:rPr lang="es-CO" sz="2400" b="1" i="1" dirty="0" err="1" smtClean="0"/>
              <a:t>Matzot</a:t>
            </a:r>
            <a:r>
              <a:rPr lang="es-CO" sz="2400" b="1" i="1" dirty="0" smtClean="0"/>
              <a:t> está escrito   </a:t>
            </a:r>
            <a:r>
              <a:rPr lang="he-IL" sz="2400" b="1" i="1" dirty="0" smtClean="0"/>
              <a:t>מַצּוֹת</a:t>
            </a:r>
            <a:r>
              <a:rPr lang="es-CO" sz="2400" b="1" i="1" dirty="0" smtClean="0"/>
              <a:t> </a:t>
            </a:r>
          </a:p>
          <a:p>
            <a:r>
              <a:rPr lang="es-CO" sz="2400" b="1" i="1" dirty="0" smtClean="0"/>
              <a:t>Mitzvot esta escrito   </a:t>
            </a:r>
            <a:r>
              <a:rPr lang="he-IL" sz="2400" b="1" i="1" dirty="0" smtClean="0"/>
              <a:t>מִצְוֹת</a:t>
            </a:r>
            <a:r>
              <a:rPr lang="es-CO" sz="2400" b="1" i="1" dirty="0" smtClean="0"/>
              <a:t> </a:t>
            </a:r>
          </a:p>
          <a:p>
            <a:r>
              <a:rPr lang="es-CO" sz="2400" i="1" dirty="0" smtClean="0">
                <a:solidFill>
                  <a:srgbClr val="C00000"/>
                </a:solidFill>
              </a:rPr>
              <a:t>Como vemos, son las mismas letras en hebreo para ambas traducciones.</a:t>
            </a:r>
            <a:endParaRPr lang="es-CO" sz="2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/>
              <a:t>12:18   </a:t>
            </a:r>
            <a:r>
              <a:rPr lang="es-CO" sz="2400" i="1" dirty="0" smtClean="0"/>
              <a:t>En el mes primero, desde el decimocuarto día del mes por la tarde, hasta el día vigésimo primero del mes por la tarde, comeréis panes ázimos. </a:t>
            </a:r>
          </a:p>
          <a:p>
            <a:r>
              <a:rPr lang="es-CO" sz="2400" b="1" i="1" dirty="0" err="1" smtClean="0"/>
              <a:t>Barishon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be'arba'ah</a:t>
            </a:r>
            <a:r>
              <a:rPr lang="es-CO" sz="2400" b="1" i="1" dirty="0" smtClean="0"/>
              <a:t> asar </a:t>
            </a:r>
            <a:r>
              <a:rPr lang="es-CO" sz="2400" b="1" i="1" dirty="0" err="1" smtClean="0"/>
              <a:t>yom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lajodesh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ba'erev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tojelu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matsot</a:t>
            </a:r>
            <a:r>
              <a:rPr lang="es-CO" sz="2400" b="1" i="1" dirty="0" smtClean="0"/>
              <a:t> ad </a:t>
            </a:r>
            <a:r>
              <a:rPr lang="es-CO" sz="2400" b="1" i="1" dirty="0" err="1" smtClean="0"/>
              <a:t>yom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ha'ejad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ve'esrim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lajodesh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ba'arev</a:t>
            </a:r>
            <a:r>
              <a:rPr lang="es-CO" sz="2400" b="1" i="1" dirty="0" smtClean="0"/>
              <a:t>.</a:t>
            </a:r>
          </a:p>
          <a:p>
            <a:r>
              <a:rPr lang="es-CO" sz="2400" b="1" i="1" dirty="0" smtClean="0"/>
              <a:t>Se especifica de esta manera para incluir las noches y no solamente los días como se dice: </a:t>
            </a:r>
          </a:p>
          <a:p>
            <a:r>
              <a:rPr lang="es-CO" sz="2400" b="1" i="1" dirty="0" err="1" smtClean="0"/>
              <a:t>Shiv'at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yamim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matsot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tojelu</a:t>
            </a:r>
            <a:r>
              <a:rPr lang="es-CO" sz="2400" b="1" i="1" dirty="0" smtClean="0"/>
              <a:t>- </a:t>
            </a:r>
            <a:r>
              <a:rPr lang="es-CO" sz="2400" i="1" dirty="0" smtClean="0">
                <a:solidFill>
                  <a:srgbClr val="C00000"/>
                </a:solidFill>
              </a:rPr>
              <a:t>Siete días comeréis panes ázimos. v. 15</a:t>
            </a:r>
            <a:r>
              <a:rPr lang="es-CO" sz="2400" b="1" i="1" dirty="0" smtClean="0">
                <a:solidFill>
                  <a:srgbClr val="C00000"/>
                </a:solidFill>
              </a:rPr>
              <a:t> </a:t>
            </a:r>
            <a:endParaRPr lang="es-CO" sz="2400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/>
              <a:t>12:19   </a:t>
            </a:r>
            <a:r>
              <a:rPr lang="es-CO" sz="2400" i="1" dirty="0" smtClean="0"/>
              <a:t>Durante siete días no ha de hallarse levadura en vuestras casas; pues quien comiere cosa leudada, su alma será segregada de la congregación de Israel, ya sea extranjero o nacido en el país.</a:t>
            </a:r>
            <a:r>
              <a:rPr lang="es-CO" sz="2400" b="1" i="1" dirty="0" smtClean="0"/>
              <a:t> </a:t>
            </a:r>
          </a:p>
          <a:p>
            <a:r>
              <a:rPr lang="es-CO" sz="2400" b="1" i="1" dirty="0" err="1" smtClean="0"/>
              <a:t>Shiv'at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yamim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se'or</a:t>
            </a:r>
            <a:r>
              <a:rPr lang="es-CO" sz="2400" b="1" i="1" dirty="0" smtClean="0"/>
              <a:t> lo </a:t>
            </a:r>
            <a:r>
              <a:rPr lang="es-CO" sz="2400" b="1" i="1" dirty="0" err="1" smtClean="0"/>
              <a:t>yimatse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bevateyjem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ki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kol-ojel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majmetset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venijretah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nahefesh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hahi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me'adat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Yisra'el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bager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uve'ezraj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ha'arets</a:t>
            </a:r>
            <a:r>
              <a:rPr lang="es-CO" sz="2400" b="1" i="1" dirty="0" smtClean="0"/>
              <a:t>.</a:t>
            </a:r>
          </a:p>
          <a:p>
            <a:r>
              <a:rPr lang="es-CO" sz="2400" b="1" i="1" dirty="0" smtClean="0"/>
              <a:t>12:20   </a:t>
            </a:r>
            <a:r>
              <a:rPr lang="es-CO" sz="2400" i="1" dirty="0" smtClean="0"/>
              <a:t>Ninguna cosa leudada comeréis; en todas vuestras habitaciones comeréis panes ázimos.</a:t>
            </a:r>
            <a:r>
              <a:rPr lang="es-CO" sz="2400" b="1" i="1" dirty="0" smtClean="0"/>
              <a:t> </a:t>
            </a:r>
          </a:p>
          <a:p>
            <a:r>
              <a:rPr lang="es-CO" sz="2400" b="1" i="1" dirty="0" err="1" smtClean="0"/>
              <a:t>Kol-majmetset</a:t>
            </a:r>
            <a:r>
              <a:rPr lang="es-CO" sz="2400" b="1" i="1" dirty="0" smtClean="0"/>
              <a:t> lo </a:t>
            </a:r>
            <a:r>
              <a:rPr lang="es-CO" sz="2400" b="1" i="1" dirty="0" err="1" smtClean="0"/>
              <a:t>tojelu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bejol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moshvoteyjem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tojelu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matsot</a:t>
            </a:r>
            <a:r>
              <a:rPr lang="es-CO" sz="2400" b="1" i="1" dirty="0" smtClean="0"/>
              <a:t>.</a:t>
            </a:r>
            <a:endParaRPr lang="es-CO" sz="2400" i="1" dirty="0" smtClean="0"/>
          </a:p>
          <a:p>
            <a:endParaRPr lang="es-CO" sz="24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/>
              <a:t>12:21   </a:t>
            </a:r>
            <a:r>
              <a:rPr lang="es-CO" sz="2400" i="1" dirty="0" smtClean="0"/>
              <a:t>Y llamó Moisés a todos los ancianos de Israel y les dijo: Sacad del rebaño y tomad para vosotros corderos según vuestras familias, y sacrificad la ofrenda pascual.</a:t>
            </a:r>
          </a:p>
          <a:p>
            <a:r>
              <a:rPr lang="es-CO" sz="2400" i="1" dirty="0" smtClean="0"/>
              <a:t> </a:t>
            </a:r>
            <a:r>
              <a:rPr lang="es-CO" sz="2400" b="1" i="1" dirty="0" err="1" smtClean="0"/>
              <a:t>Vayikra</a:t>
            </a:r>
            <a:r>
              <a:rPr lang="es-CO" sz="2400" b="1" i="1" dirty="0" smtClean="0"/>
              <a:t> Moshe </a:t>
            </a:r>
            <a:r>
              <a:rPr lang="es-CO" sz="2400" b="1" i="1" dirty="0" err="1" smtClean="0"/>
              <a:t>lejol-zikney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Yisra'el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vayomer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alehem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mishju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ukju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lajem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tson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lemishpejoteyjem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veshajatu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haPasaj</a:t>
            </a:r>
            <a:r>
              <a:rPr lang="es-CO" sz="2400" b="1" i="1" dirty="0" smtClean="0"/>
              <a:t>.</a:t>
            </a:r>
          </a:p>
          <a:p>
            <a:r>
              <a:rPr lang="es-CO" sz="2400" b="1" i="1" dirty="0" err="1" smtClean="0"/>
              <a:t>mishju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ukju</a:t>
            </a:r>
            <a:r>
              <a:rPr lang="es-CO" sz="2400" b="1" i="1" dirty="0" smtClean="0"/>
              <a:t> – saquen o compren. </a:t>
            </a:r>
            <a:r>
              <a:rPr lang="es-CO" sz="2400" i="1" dirty="0" smtClean="0">
                <a:solidFill>
                  <a:srgbClr val="C00000"/>
                </a:solidFill>
              </a:rPr>
              <a:t>El que posea rebaño lo sacará de allí y el que no, lo comprará al que lo posea.</a:t>
            </a:r>
          </a:p>
          <a:p>
            <a:endParaRPr lang="es-CO" sz="24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ES" sz="2400" b="1" i="1" dirty="0" smtClean="0"/>
              <a:t>12:22   </a:t>
            </a:r>
            <a:r>
              <a:rPr lang="es-ES" sz="2400" i="1" dirty="0" smtClean="0"/>
              <a:t>Y tomaréis un manojo de hisopo y lo mojaréis en la sangre recogida en el recipiente, y pondréis en el dintel y en las dos jambas (de la puerta) de esta sangre que esta en el recipiente, y ninguno de vosotros saldrá de la puerta de su casa hasta la mañana.</a:t>
            </a:r>
            <a:r>
              <a:rPr lang="es-ES" sz="2400" b="1" i="1" dirty="0" smtClean="0"/>
              <a:t> </a:t>
            </a:r>
          </a:p>
          <a:p>
            <a:r>
              <a:rPr lang="es-ES" sz="2400" b="1" i="1" dirty="0" err="1" smtClean="0"/>
              <a:t>Ulekajtem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agudat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ezov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utvaltem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badam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asher-basaf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vehigatem</a:t>
            </a:r>
            <a:r>
              <a:rPr lang="es-ES" sz="2400" b="1" i="1" dirty="0" smtClean="0"/>
              <a:t> el-</a:t>
            </a:r>
            <a:r>
              <a:rPr lang="es-ES" sz="2400" b="1" i="1" dirty="0" err="1" smtClean="0"/>
              <a:t>hamashkof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ve'el-shtey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hamezuzot</a:t>
            </a:r>
            <a:r>
              <a:rPr lang="es-ES" sz="2400" b="1" i="1" dirty="0" smtClean="0"/>
              <a:t> min-</a:t>
            </a:r>
            <a:r>
              <a:rPr lang="es-ES" sz="2400" b="1" i="1" dirty="0" err="1" smtClean="0"/>
              <a:t>hadam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asher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basaf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ve'atem</a:t>
            </a:r>
            <a:r>
              <a:rPr lang="es-ES" sz="2400" b="1" i="1" dirty="0" smtClean="0"/>
              <a:t> lo </a:t>
            </a:r>
            <a:r>
              <a:rPr lang="es-ES" sz="2400" b="1" i="1" dirty="0" err="1" smtClean="0"/>
              <a:t>tets'u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ish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mipetaj-beyto</a:t>
            </a:r>
            <a:r>
              <a:rPr lang="es-ES" sz="2400" b="1" i="1" dirty="0" smtClean="0"/>
              <a:t> ad-</a:t>
            </a:r>
            <a:r>
              <a:rPr lang="es-ES" sz="2400" b="1" i="1" dirty="0" err="1" smtClean="0"/>
              <a:t>boker</a:t>
            </a:r>
            <a:r>
              <a:rPr lang="es-ES" sz="2400" b="1" i="1" dirty="0" smtClean="0"/>
              <a:t>.</a:t>
            </a:r>
            <a:endParaRPr lang="es-ES" sz="2400" i="1" dirty="0" smtClean="0"/>
          </a:p>
          <a:p>
            <a:r>
              <a:rPr lang="es-CO" sz="2400" b="1" i="1" dirty="0" err="1" smtClean="0"/>
              <a:t>Ezov</a:t>
            </a:r>
            <a:r>
              <a:rPr lang="es-CO" sz="2400" i="1" dirty="0" smtClean="0"/>
              <a:t> – hisopo – </a:t>
            </a:r>
            <a:r>
              <a:rPr lang="es-CO" sz="2400" i="1" dirty="0" smtClean="0">
                <a:solidFill>
                  <a:srgbClr val="C00000"/>
                </a:solidFill>
              </a:rPr>
              <a:t>una especie de planta con tallos</a:t>
            </a:r>
          </a:p>
          <a:p>
            <a:r>
              <a:rPr lang="es-CO" sz="2400" b="1" i="1" dirty="0" smtClean="0"/>
              <a:t>Agudat </a:t>
            </a:r>
            <a:r>
              <a:rPr lang="es-CO" sz="2400" b="1" i="1" dirty="0" err="1" smtClean="0"/>
              <a:t>ezov</a:t>
            </a:r>
            <a:r>
              <a:rPr lang="es-CO" sz="2400" b="1" i="1" dirty="0" smtClean="0"/>
              <a:t> </a:t>
            </a:r>
            <a:r>
              <a:rPr lang="es-CO" sz="2400" i="1" dirty="0" smtClean="0"/>
              <a:t>– </a:t>
            </a:r>
            <a:r>
              <a:rPr lang="es-CO" sz="2400" i="1" dirty="0" smtClean="0">
                <a:solidFill>
                  <a:srgbClr val="C00000"/>
                </a:solidFill>
              </a:rPr>
              <a:t>un manojo de hisopo – tres raíces juntas</a:t>
            </a:r>
            <a:endParaRPr lang="es-CO" sz="2400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ES" sz="2400" b="1" i="1" dirty="0" smtClean="0"/>
              <a:t>12:23   </a:t>
            </a:r>
            <a:r>
              <a:rPr lang="es-ES" sz="2400" i="1" dirty="0" smtClean="0"/>
              <a:t>Y el Eterno pasará para herir a los egipcios, y verá la sangre en el dintel y en las dos jambas, y el Eterno pasará por alto la puerta y no permitirá que el destructor entre en vuestras casas para herir. </a:t>
            </a:r>
          </a:p>
          <a:p>
            <a:r>
              <a:rPr lang="es-ES" sz="2400" b="1" i="1" dirty="0" err="1" smtClean="0"/>
              <a:t>Ve'avar</a:t>
            </a:r>
            <a:r>
              <a:rPr lang="es-ES" sz="2400" b="1" i="1" dirty="0" smtClean="0"/>
              <a:t> Adonay </a:t>
            </a:r>
            <a:r>
              <a:rPr lang="es-ES" sz="2400" b="1" i="1" dirty="0" err="1" smtClean="0"/>
              <a:t>lingof</a:t>
            </a:r>
            <a:r>
              <a:rPr lang="es-ES" sz="2400" b="1" i="1" dirty="0" smtClean="0"/>
              <a:t> et-</a:t>
            </a:r>
            <a:r>
              <a:rPr lang="es-ES" sz="2400" b="1" i="1" dirty="0" err="1" smtClean="0"/>
              <a:t>Mitsrayim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vera'ah</a:t>
            </a:r>
            <a:r>
              <a:rPr lang="es-ES" sz="2400" b="1" i="1" dirty="0" smtClean="0"/>
              <a:t> et-</a:t>
            </a:r>
            <a:r>
              <a:rPr lang="es-ES" sz="2400" b="1" i="1" dirty="0" err="1" smtClean="0"/>
              <a:t>hadam</a:t>
            </a:r>
            <a:r>
              <a:rPr lang="es-ES" sz="2400" b="1" i="1" dirty="0" smtClean="0"/>
              <a:t> al-</a:t>
            </a:r>
            <a:r>
              <a:rPr lang="es-ES" sz="2400" b="1" i="1" dirty="0" err="1" smtClean="0"/>
              <a:t>hamashkof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ve'al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shtey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hamezuzot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ufasaj</a:t>
            </a:r>
            <a:r>
              <a:rPr lang="es-ES" sz="2400" b="1" i="1" dirty="0" smtClean="0"/>
              <a:t> Adonay al-</a:t>
            </a:r>
            <a:r>
              <a:rPr lang="es-ES" sz="2400" b="1" i="1" dirty="0" err="1" smtClean="0"/>
              <a:t>hapetaj</a:t>
            </a:r>
            <a:r>
              <a:rPr lang="es-ES" sz="2400" b="1" i="1" dirty="0" smtClean="0"/>
              <a:t> velo </a:t>
            </a:r>
            <a:r>
              <a:rPr lang="es-ES" sz="2400" b="1" i="1" dirty="0" err="1" smtClean="0"/>
              <a:t>yiten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hamashjit</a:t>
            </a:r>
            <a:r>
              <a:rPr lang="es-ES" sz="2400" b="1" i="1" dirty="0" smtClean="0"/>
              <a:t> lavo el-</a:t>
            </a:r>
            <a:r>
              <a:rPr lang="es-ES" sz="2400" b="1" i="1" dirty="0" err="1" smtClean="0"/>
              <a:t>bateyjem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lingof</a:t>
            </a:r>
            <a:r>
              <a:rPr lang="es-ES" sz="2400" b="1" i="1" dirty="0" smtClean="0"/>
              <a:t>.</a:t>
            </a:r>
          </a:p>
          <a:p>
            <a:r>
              <a:rPr lang="es-ES" sz="2400" i="1" dirty="0" smtClean="0">
                <a:solidFill>
                  <a:srgbClr val="C00000"/>
                </a:solidFill>
              </a:rPr>
              <a:t>El Eterno mismo descenderá y observará cual vivienda cumplió con la orden de colocar la mezuzá y tendrá misericordia de esa casa y no le permitirá al ángel que lo sigue que entre en ella y cause estragos.</a:t>
            </a:r>
            <a:endParaRPr lang="es-ES" sz="2400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ES" sz="2400" b="1" i="1" dirty="0" smtClean="0"/>
              <a:t>12:24   </a:t>
            </a:r>
            <a:r>
              <a:rPr lang="es-ES" sz="2400" i="1" dirty="0" smtClean="0"/>
              <a:t>Y guardaréis esto como estatuto para ti y para tus hijos para siempre. </a:t>
            </a:r>
          </a:p>
          <a:p>
            <a:r>
              <a:rPr lang="es-ES" sz="2400" b="1" i="1" dirty="0" err="1" smtClean="0"/>
              <a:t>Ushmartem</a:t>
            </a:r>
            <a:r>
              <a:rPr lang="es-ES" sz="2400" b="1" i="1" dirty="0" smtClean="0"/>
              <a:t> et-</a:t>
            </a:r>
            <a:r>
              <a:rPr lang="es-ES" sz="2400" b="1" i="1" dirty="0" err="1" smtClean="0"/>
              <a:t>hadavar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hazeh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lejok</a:t>
            </a:r>
            <a:r>
              <a:rPr lang="es-ES" sz="2400" b="1" i="1" dirty="0" smtClean="0"/>
              <a:t>-leja </a:t>
            </a:r>
            <a:r>
              <a:rPr lang="es-ES" sz="2400" b="1" i="1" dirty="0" err="1" smtClean="0"/>
              <a:t>ulevaneyja</a:t>
            </a:r>
            <a:r>
              <a:rPr lang="es-ES" sz="2400" b="1" i="1" dirty="0" smtClean="0"/>
              <a:t> ad-</a:t>
            </a:r>
            <a:r>
              <a:rPr lang="es-ES" sz="2400" b="1" i="1" dirty="0" err="1" smtClean="0"/>
              <a:t>olam</a:t>
            </a:r>
            <a:r>
              <a:rPr lang="es-ES" sz="2400" b="1" i="1" dirty="0" smtClean="0"/>
              <a:t>.</a:t>
            </a:r>
          </a:p>
          <a:p>
            <a:r>
              <a:rPr lang="es-ES" sz="2400" b="1" i="1" dirty="0" smtClean="0">
                <a:solidFill>
                  <a:srgbClr val="C00000"/>
                </a:solidFill>
              </a:rPr>
              <a:t>El mandamiento de celebrar </a:t>
            </a:r>
            <a:r>
              <a:rPr lang="es-ES" sz="2400" b="1" i="1" dirty="0" err="1" smtClean="0">
                <a:solidFill>
                  <a:srgbClr val="C00000"/>
                </a:solidFill>
              </a:rPr>
              <a:t>Pesaj</a:t>
            </a:r>
            <a:r>
              <a:rPr lang="es-ES" sz="2400" b="1" i="1" dirty="0" smtClean="0">
                <a:solidFill>
                  <a:srgbClr val="C00000"/>
                </a:solidFill>
              </a:rPr>
              <a:t> es para siempre, no es hasta cuando alguien informe que ya no es necesario o que alguien vino a abolirlo.</a:t>
            </a:r>
            <a:endParaRPr lang="es-ES" sz="2400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/>
              <a:t>12:25   </a:t>
            </a:r>
            <a:r>
              <a:rPr lang="es-CO" sz="2400" i="1" dirty="0" smtClean="0"/>
              <a:t>Y sucederá que cuando hubiereis llegado a la tierra que os dará el Eterno como El ha prometido, observaréis este culto. </a:t>
            </a:r>
          </a:p>
          <a:p>
            <a:r>
              <a:rPr lang="es-CO" sz="2400" b="1" i="1" dirty="0" err="1" smtClean="0"/>
              <a:t>Vehayah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ki-tavo'u</a:t>
            </a:r>
            <a:r>
              <a:rPr lang="es-CO" sz="2400" b="1" i="1" dirty="0" smtClean="0"/>
              <a:t> el-</a:t>
            </a:r>
            <a:r>
              <a:rPr lang="es-CO" sz="2400" b="1" i="1" dirty="0" err="1" smtClean="0"/>
              <a:t>ha'arets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asher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yiten</a:t>
            </a:r>
            <a:r>
              <a:rPr lang="es-CO" sz="2400" b="1" i="1" dirty="0" smtClean="0"/>
              <a:t> Adonay </a:t>
            </a:r>
            <a:r>
              <a:rPr lang="es-CO" sz="2400" b="1" i="1" dirty="0" err="1" smtClean="0"/>
              <a:t>lajem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ka'asher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diber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ushmartem</a:t>
            </a:r>
            <a:r>
              <a:rPr lang="es-CO" sz="2400" b="1" i="1" dirty="0" smtClean="0"/>
              <a:t> et-</a:t>
            </a:r>
            <a:r>
              <a:rPr lang="es-CO" sz="2400" b="1" i="1" dirty="0" err="1" smtClean="0"/>
              <a:t>ha'avodah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hazot</a:t>
            </a:r>
            <a:r>
              <a:rPr lang="es-CO" sz="2400" b="1" i="1" dirty="0" smtClean="0"/>
              <a:t>.</a:t>
            </a:r>
          </a:p>
          <a:p>
            <a:r>
              <a:rPr lang="es-ES" sz="2400" b="1" i="1" dirty="0" smtClean="0"/>
              <a:t>12:26   </a:t>
            </a:r>
            <a:r>
              <a:rPr lang="es-ES" sz="2400" i="1" dirty="0" smtClean="0"/>
              <a:t>Y sucederá que cuando os preguntaren vuestros hijos: ¿Qué es para vosotros este servicio?</a:t>
            </a:r>
            <a:r>
              <a:rPr lang="es-ES" sz="2400" b="1" i="1" dirty="0" smtClean="0"/>
              <a:t> </a:t>
            </a:r>
          </a:p>
          <a:p>
            <a:r>
              <a:rPr lang="es-ES" sz="2400" b="1" i="1" dirty="0" err="1" smtClean="0"/>
              <a:t>Vehayah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ki-yomru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aleyjem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beneyjem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mah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ha'avodah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hazot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lajem</a:t>
            </a:r>
            <a:r>
              <a:rPr lang="es-ES" sz="2400" b="1" i="1" dirty="0" smtClean="0"/>
              <a:t>.</a:t>
            </a:r>
          </a:p>
          <a:p>
            <a:r>
              <a:rPr lang="es-ES" sz="2400" dirty="0" smtClean="0">
                <a:solidFill>
                  <a:srgbClr val="C00000"/>
                </a:solidFill>
              </a:rPr>
              <a:t>Los israelitas celebraron 3 </a:t>
            </a:r>
            <a:r>
              <a:rPr lang="es-ES" sz="2400" dirty="0" err="1" smtClean="0">
                <a:solidFill>
                  <a:srgbClr val="C00000"/>
                </a:solidFill>
              </a:rPr>
              <a:t>Pesaj</a:t>
            </a:r>
            <a:r>
              <a:rPr lang="es-ES" sz="2400" dirty="0" smtClean="0">
                <a:solidFill>
                  <a:srgbClr val="C00000"/>
                </a:solidFill>
              </a:rPr>
              <a:t>. Uno en </a:t>
            </a:r>
            <a:r>
              <a:rPr lang="es-ES" sz="2400" dirty="0" err="1" smtClean="0">
                <a:solidFill>
                  <a:srgbClr val="C00000"/>
                </a:solidFill>
              </a:rPr>
              <a:t>Mitzraim</a:t>
            </a:r>
            <a:r>
              <a:rPr lang="es-ES" sz="2400" dirty="0" smtClean="0">
                <a:solidFill>
                  <a:srgbClr val="C00000"/>
                </a:solidFill>
              </a:rPr>
              <a:t>, el otro en el segundo año en el desierto, y el 3º bajo Yehoshúa. </a:t>
            </a:r>
            <a:r>
              <a:rPr lang="es-ES" sz="1800" dirty="0" smtClean="0">
                <a:solidFill>
                  <a:srgbClr val="C00000"/>
                </a:solidFill>
              </a:rPr>
              <a:t>Josué 5: 9-12</a:t>
            </a:r>
            <a:endParaRPr lang="es-ES" sz="2400" dirty="0" smtClean="0">
              <a:solidFill>
                <a:srgbClr val="C00000"/>
              </a:solidFill>
            </a:endParaRPr>
          </a:p>
          <a:p>
            <a:endParaRPr lang="es-CO" sz="24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/>
              <a:t>12:27   </a:t>
            </a:r>
            <a:r>
              <a:rPr lang="es-CO" sz="2400" i="1" dirty="0" smtClean="0"/>
              <a:t>Diréis: Sacrificio de la Pascua es para el Eterno, el cual pasó por alto las casas de los hijos de Israel en Egipto cuando iba hiriendo a los egipcios, y libró nuestras casas. Entonces el pueblo inclinó la cabeza y se prosternó.</a:t>
            </a:r>
          </a:p>
          <a:p>
            <a:r>
              <a:rPr lang="es-CO" sz="2400" b="1" i="1" dirty="0" smtClean="0"/>
              <a:t> </a:t>
            </a:r>
            <a:r>
              <a:rPr lang="es-CO" sz="2400" b="1" i="1" dirty="0" err="1" smtClean="0"/>
              <a:t>Va'amartem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zevaj-pesaj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hu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l'Adonay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asher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pasaj</a:t>
            </a:r>
            <a:r>
              <a:rPr lang="es-CO" sz="2400" b="1" i="1" dirty="0" smtClean="0"/>
              <a:t> al-batey </a:t>
            </a:r>
            <a:r>
              <a:rPr lang="es-CO" sz="2400" b="1" i="1" dirty="0" err="1" smtClean="0"/>
              <a:t>veney-Yisra'el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beMitsrayim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benogpo</a:t>
            </a:r>
            <a:r>
              <a:rPr lang="es-CO" sz="2400" b="1" i="1" dirty="0" smtClean="0"/>
              <a:t> et-</a:t>
            </a:r>
            <a:r>
              <a:rPr lang="es-CO" sz="2400" b="1" i="1" dirty="0" err="1" smtClean="0"/>
              <a:t>Mitsrayim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ve'et-bateynu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hitsil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vayikod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ha'am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vayishtajavu</a:t>
            </a:r>
            <a:r>
              <a:rPr lang="es-CO" sz="2400" b="1" i="1" dirty="0" smtClean="0"/>
              <a:t>.</a:t>
            </a:r>
          </a:p>
          <a:p>
            <a:r>
              <a:rPr lang="es-ES" sz="2400" b="1" i="1" dirty="0" smtClean="0"/>
              <a:t>12:28   </a:t>
            </a:r>
            <a:r>
              <a:rPr lang="es-ES" sz="2400" i="1" dirty="0" smtClean="0"/>
              <a:t>Y fueron e hicieron los hijos de Israel según lo había mandado el Eterno a Moisés y a </a:t>
            </a:r>
            <a:r>
              <a:rPr lang="es-ES" sz="2400" i="1" dirty="0" err="1" smtClean="0"/>
              <a:t>Aaron</a:t>
            </a:r>
            <a:r>
              <a:rPr lang="es-ES" sz="2400" i="1" dirty="0" smtClean="0"/>
              <a:t>; así lo hicieron. </a:t>
            </a:r>
          </a:p>
          <a:p>
            <a:r>
              <a:rPr lang="es-ES" sz="2400" b="1" i="1" dirty="0" err="1" smtClean="0"/>
              <a:t>Vayelju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vaya'asu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beney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Yisra'el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ka'asher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tsivah</a:t>
            </a:r>
            <a:r>
              <a:rPr lang="es-ES" sz="2400" b="1" i="1" dirty="0" smtClean="0"/>
              <a:t> Adonay et-Moshe </a:t>
            </a:r>
            <a:r>
              <a:rPr lang="es-ES" sz="2400" b="1" i="1" dirty="0" err="1" smtClean="0"/>
              <a:t>ve'Aharon</a:t>
            </a:r>
            <a:r>
              <a:rPr lang="es-ES" sz="2400" b="1" i="1" dirty="0" smtClean="0"/>
              <a:t> ken </a:t>
            </a:r>
            <a:r>
              <a:rPr lang="es-ES" sz="2400" b="1" i="1" dirty="0" err="1" smtClean="0"/>
              <a:t>asu</a:t>
            </a:r>
            <a:r>
              <a:rPr lang="es-ES" sz="2400" b="1" i="1" dirty="0" smtClean="0"/>
              <a:t>.</a:t>
            </a:r>
            <a:endParaRPr lang="es-ES" sz="2400" i="1" dirty="0" smtClean="0"/>
          </a:p>
          <a:p>
            <a:endParaRPr lang="es-CO" sz="2400" i="1" dirty="0" smtClean="0"/>
          </a:p>
          <a:p>
            <a:endParaRPr lang="es-CO" sz="24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/>
              <a:t>12:29   </a:t>
            </a:r>
            <a:r>
              <a:rPr lang="es-CO" sz="2400" i="1" dirty="0" smtClean="0"/>
              <a:t>Y aconteció que a la media noche el Eterno hirió a todo primogénito de la tierra de Egipto, desde el primogénito del Faraón, que habría de sentarse sobre su trono, hasta el primogénito del cautivo que estaba en el calabozo, y todo primogénito de bestia.</a:t>
            </a:r>
            <a:r>
              <a:rPr lang="es-CO" sz="2400" b="1" i="1" dirty="0" smtClean="0"/>
              <a:t>             </a:t>
            </a:r>
          </a:p>
          <a:p>
            <a:r>
              <a:rPr lang="es-CO" sz="2400" b="1" i="1" dirty="0" err="1" smtClean="0"/>
              <a:t>Vayehi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bajatsi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halaylah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va'Adonay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hikah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jol-bejor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be'erets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Mitsrayim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mibejor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Par'oh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hayoshev</a:t>
            </a:r>
            <a:r>
              <a:rPr lang="es-CO" sz="2400" b="1" i="1" dirty="0" smtClean="0"/>
              <a:t> al-</a:t>
            </a:r>
            <a:r>
              <a:rPr lang="es-CO" sz="2400" b="1" i="1" dirty="0" err="1" smtClean="0"/>
              <a:t>kis'o</a:t>
            </a:r>
            <a:r>
              <a:rPr lang="es-CO" sz="2400" b="1" i="1" dirty="0" smtClean="0"/>
              <a:t> ad </a:t>
            </a:r>
            <a:r>
              <a:rPr lang="es-CO" sz="2400" b="1" i="1" dirty="0" err="1" smtClean="0"/>
              <a:t>bejor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hashvi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asher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beveyt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habor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vejol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bejor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behemah</a:t>
            </a:r>
            <a:r>
              <a:rPr lang="es-CO" sz="2400" b="1" i="1" dirty="0" smtClean="0"/>
              <a:t>.</a:t>
            </a:r>
            <a:endParaRPr lang="es-CO" sz="2400" i="1" dirty="0" smtClean="0"/>
          </a:p>
          <a:p>
            <a:r>
              <a:rPr lang="es-CO" sz="2400" i="1" dirty="0" smtClean="0">
                <a:solidFill>
                  <a:srgbClr val="C00000"/>
                </a:solidFill>
              </a:rPr>
              <a:t>No solamente a los mitzrim sino a todos de otras naciones que estuvieron viviendo en Egipto.</a:t>
            </a:r>
          </a:p>
          <a:p>
            <a:endParaRPr lang="es-CO" sz="24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/>
              <a:t>12:30   </a:t>
            </a:r>
            <a:r>
              <a:rPr lang="es-CO" sz="2400" i="1" dirty="0" smtClean="0"/>
              <a:t>Y se levantó el Faraón de noche, él y todos sus siervos, y todos los egipcios; y hubo gran clamor en Egipto, porque no había casa donde no hubiese un muerto.</a:t>
            </a:r>
            <a:r>
              <a:rPr lang="es-CO" sz="2400" b="1" i="1" dirty="0" smtClean="0"/>
              <a:t> </a:t>
            </a:r>
          </a:p>
          <a:p>
            <a:r>
              <a:rPr lang="es-CO" sz="2400" b="1" i="1" dirty="0" err="1" smtClean="0"/>
              <a:t>Vayakom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Par'oh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laylah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hu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vejol-avadav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vejol-Mitsrayim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vatehi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tse'akah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gedolah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beMitsrayim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ki-eyn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bayit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asher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eyn-sham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met</a:t>
            </a:r>
            <a:r>
              <a:rPr lang="es-CO" sz="2400" b="1" i="1" dirty="0" smtClean="0"/>
              <a:t>.</a:t>
            </a:r>
            <a:endParaRPr lang="es-CO" sz="2400" i="1" dirty="0" smtClean="0"/>
          </a:p>
          <a:p>
            <a:r>
              <a:rPr lang="es-CO" sz="2400" i="1" dirty="0" smtClean="0">
                <a:solidFill>
                  <a:srgbClr val="C00000"/>
                </a:solidFill>
              </a:rPr>
              <a:t>Dice Rashí que si había en esa casa un primogénito moría y si no lo había, entonces el hijo mas importante de la casa era considerado “primogénito” y moría.</a:t>
            </a:r>
          </a:p>
          <a:p>
            <a:r>
              <a:rPr lang="es-CO" sz="2400" i="1" dirty="0" smtClean="0">
                <a:solidFill>
                  <a:srgbClr val="C00000"/>
                </a:solidFill>
              </a:rPr>
              <a:t>Se basa en lo escrito en Tehilim 89:28 “</a:t>
            </a:r>
            <a:r>
              <a:rPr lang="es-ES" sz="2400" dirty="0" smtClean="0">
                <a:solidFill>
                  <a:srgbClr val="C00000"/>
                </a:solidFill>
              </a:rPr>
              <a:t>Yo le daré los derechos de primogenitura, la primacía sobre los reyes de la tierra.” </a:t>
            </a:r>
            <a:endParaRPr lang="es-CO" sz="2400" i="1" dirty="0" smtClean="0">
              <a:solidFill>
                <a:srgbClr val="C00000"/>
              </a:solidFill>
            </a:endParaRPr>
          </a:p>
          <a:p>
            <a:endParaRPr lang="es-CO" sz="24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/>
              <a:t>12:31</a:t>
            </a:r>
            <a:r>
              <a:rPr lang="es-CO" sz="2400" i="1" dirty="0" smtClean="0"/>
              <a:t>   Y llamó a Moisés y a Aarón de noche y dijo: ¡Levantaos, salid de en medio de mi pueblo, así vosotros como los hijos de Israel, y andad, servid al Eterno como habéis dicho!</a:t>
            </a:r>
            <a:r>
              <a:rPr lang="es-CO" sz="2400" b="1" i="1" dirty="0" smtClean="0"/>
              <a:t> </a:t>
            </a:r>
          </a:p>
          <a:p>
            <a:r>
              <a:rPr lang="es-CO" sz="2400" b="1" i="1" dirty="0" err="1" smtClean="0"/>
              <a:t>Vayikra</a:t>
            </a:r>
            <a:r>
              <a:rPr lang="es-CO" sz="2400" b="1" i="1" dirty="0" smtClean="0"/>
              <a:t> le-Moshe </a:t>
            </a:r>
            <a:r>
              <a:rPr lang="es-CO" sz="2400" b="1" i="1" dirty="0" err="1" smtClean="0"/>
              <a:t>ule</a:t>
            </a:r>
            <a:r>
              <a:rPr lang="es-CO" sz="2400" b="1" i="1" dirty="0" smtClean="0"/>
              <a:t>-Aharon </a:t>
            </a:r>
            <a:r>
              <a:rPr lang="es-CO" sz="2400" b="1" i="1" dirty="0" err="1" smtClean="0"/>
              <a:t>laylah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vayomer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kumu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tse'u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mitoj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ami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gam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atem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gam-beney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Yisra'el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uleju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ivdu</a:t>
            </a:r>
            <a:r>
              <a:rPr lang="es-CO" sz="2400" b="1" i="1" dirty="0" smtClean="0"/>
              <a:t> et-Adonay </a:t>
            </a:r>
            <a:r>
              <a:rPr lang="es-CO" sz="2400" b="1" i="1" dirty="0" err="1" smtClean="0"/>
              <a:t>kedaberjem</a:t>
            </a:r>
            <a:r>
              <a:rPr lang="es-CO" sz="2400" b="1" i="1" dirty="0" smtClean="0"/>
              <a:t>.</a:t>
            </a:r>
            <a:endParaRPr lang="es-CO" sz="2400" i="1" dirty="0" smtClean="0"/>
          </a:p>
          <a:p>
            <a:r>
              <a:rPr lang="es-CO" sz="2400" i="1" dirty="0" smtClean="0">
                <a:solidFill>
                  <a:srgbClr val="C00000"/>
                </a:solidFill>
              </a:rPr>
              <a:t>Faraón salió a buscar a Moisés gritando dónde era la casa de él. </a:t>
            </a:r>
          </a:p>
          <a:p>
            <a:r>
              <a:rPr lang="es-CO" sz="2400" i="1" dirty="0" smtClean="0">
                <a:solidFill>
                  <a:srgbClr val="C00000"/>
                </a:solidFill>
              </a:rPr>
              <a:t>Salió de noche porque él mismo había decretado que ‘el día’ que volviera a ver su rostro lo mataría.</a:t>
            </a:r>
            <a:endParaRPr lang="es-CO" sz="2400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/>
              <a:t>12:32   </a:t>
            </a:r>
            <a:r>
              <a:rPr lang="es-CO" sz="2400" i="1" dirty="0" smtClean="0"/>
              <a:t>¡Tomad también vuestro ganado menor y mayor, como dijisteis, y andad y bendecidme también a mí!</a:t>
            </a:r>
            <a:r>
              <a:rPr lang="es-CO" sz="2400" b="1" i="1" dirty="0" smtClean="0"/>
              <a:t> </a:t>
            </a:r>
          </a:p>
          <a:p>
            <a:r>
              <a:rPr lang="es-CO" sz="2400" b="1" i="1" dirty="0" err="1" smtClean="0"/>
              <a:t>Gam-tsonjem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gam-bekarjem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keju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ka'asher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dibartem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valeju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uverajtem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gam-oti</a:t>
            </a:r>
            <a:r>
              <a:rPr lang="es-CO" sz="2400" b="1" i="1" dirty="0" smtClean="0"/>
              <a:t>.</a:t>
            </a:r>
          </a:p>
          <a:p>
            <a:r>
              <a:rPr lang="es-CO" sz="2400" b="1" i="1" dirty="0" smtClean="0">
                <a:solidFill>
                  <a:srgbClr val="C00000"/>
                </a:solidFill>
              </a:rPr>
              <a:t>Recen por mi para que yo también no muera.</a:t>
            </a:r>
          </a:p>
          <a:p>
            <a:r>
              <a:rPr lang="es-CO" sz="2400" b="1" i="1" dirty="0" smtClean="0"/>
              <a:t>12:33   </a:t>
            </a:r>
            <a:r>
              <a:rPr lang="es-CO" sz="2400" i="1" dirty="0" smtClean="0"/>
              <a:t>Y los egipcios apremiaban al pueblo, dándose prisa para enviarlos del país, pues decían: ¡todos nosotros vamos a morir!</a:t>
            </a:r>
            <a:r>
              <a:rPr lang="es-CO" sz="2400" b="1" i="1" dirty="0" smtClean="0"/>
              <a:t> </a:t>
            </a:r>
          </a:p>
          <a:p>
            <a:r>
              <a:rPr lang="es-CO" sz="2400" b="1" i="1" dirty="0" err="1" smtClean="0"/>
              <a:t>Vatejezak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Mitsrayim</a:t>
            </a:r>
            <a:r>
              <a:rPr lang="es-CO" sz="2400" b="1" i="1" dirty="0" smtClean="0"/>
              <a:t> al-</a:t>
            </a:r>
            <a:r>
              <a:rPr lang="es-CO" sz="2400" b="1" i="1" dirty="0" err="1" smtClean="0"/>
              <a:t>ha'am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lemaher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leshaljam</a:t>
            </a:r>
            <a:r>
              <a:rPr lang="es-CO" sz="2400" b="1" i="1" dirty="0" smtClean="0"/>
              <a:t> min-</a:t>
            </a:r>
            <a:r>
              <a:rPr lang="es-CO" sz="2400" b="1" i="1" dirty="0" err="1" smtClean="0"/>
              <a:t>ha'arets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ki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amru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kulanu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metim</a:t>
            </a:r>
            <a:r>
              <a:rPr lang="es-CO" sz="2400" b="1" i="1" dirty="0" smtClean="0"/>
              <a:t>.</a:t>
            </a:r>
            <a:endParaRPr lang="es-CO" sz="2400" i="1" dirty="0" smtClean="0"/>
          </a:p>
          <a:p>
            <a:endParaRPr lang="es-CO" sz="24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ES" sz="2400" b="1" i="1" dirty="0" smtClean="0"/>
              <a:t>2:34   </a:t>
            </a:r>
            <a:r>
              <a:rPr lang="es-ES" sz="2400" i="1" dirty="0" smtClean="0"/>
              <a:t>Y llevó el pueblo su masa antes de que fermentase, y el resto de sus alimentos envuelto en su ropa, sobre sus hombros. </a:t>
            </a:r>
          </a:p>
          <a:p>
            <a:r>
              <a:rPr lang="es-ES" sz="2400" b="1" i="1" dirty="0" err="1" smtClean="0"/>
              <a:t>Vayisa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ha'am</a:t>
            </a:r>
            <a:r>
              <a:rPr lang="es-ES" sz="2400" b="1" i="1" dirty="0" smtClean="0"/>
              <a:t> et-</a:t>
            </a:r>
            <a:r>
              <a:rPr lang="es-ES" sz="2400" b="1" i="1" dirty="0" err="1" smtClean="0"/>
              <a:t>betseko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terem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yejmats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mish'arotam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tsrurot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besimlotam</a:t>
            </a:r>
            <a:r>
              <a:rPr lang="es-ES" sz="2400" b="1" i="1" dirty="0" smtClean="0"/>
              <a:t> al-</a:t>
            </a:r>
            <a:r>
              <a:rPr lang="es-ES" sz="2400" b="1" i="1" dirty="0" err="1" smtClean="0"/>
              <a:t>shijmam</a:t>
            </a:r>
            <a:r>
              <a:rPr lang="es-ES" sz="2400" b="1" i="1" dirty="0" smtClean="0"/>
              <a:t>.</a:t>
            </a:r>
          </a:p>
          <a:p>
            <a:r>
              <a:rPr lang="es-ES" sz="2400" b="1" i="1" dirty="0" smtClean="0"/>
              <a:t>12:35   </a:t>
            </a:r>
            <a:r>
              <a:rPr lang="es-ES" sz="2400" i="1" dirty="0" smtClean="0"/>
              <a:t>Y los hijos de Israel hicieron según la palabra de Moisés, pues pidieron a los egipcios objetos de plata y objetos de oro, y vestidos.</a:t>
            </a:r>
            <a:r>
              <a:rPr lang="es-ES" sz="2400" b="1" i="1" dirty="0" smtClean="0"/>
              <a:t> </a:t>
            </a:r>
          </a:p>
          <a:p>
            <a:r>
              <a:rPr lang="es-ES" sz="2400" b="1" i="1" dirty="0" err="1" smtClean="0"/>
              <a:t>Uveney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Yisra'el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asu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kidevar</a:t>
            </a:r>
            <a:r>
              <a:rPr lang="es-ES" sz="2400" b="1" i="1" dirty="0" smtClean="0"/>
              <a:t> Moshe </a:t>
            </a:r>
            <a:r>
              <a:rPr lang="es-ES" sz="2400" b="1" i="1" dirty="0" err="1" smtClean="0"/>
              <a:t>vayish'alu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miMitsrayim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kley-jesef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ujley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zahav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usmalot</a:t>
            </a:r>
            <a:r>
              <a:rPr lang="es-ES" sz="2400" b="1" i="1" dirty="0" smtClean="0"/>
              <a:t>.</a:t>
            </a:r>
            <a:endParaRPr lang="es-ES" sz="2400" i="1" dirty="0" smtClean="0"/>
          </a:p>
          <a:p>
            <a:endParaRPr lang="es-ES" sz="2400" i="1" dirty="0" smtClean="0"/>
          </a:p>
          <a:p>
            <a:endParaRPr lang="es-CO" sz="24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ES" sz="2400" b="1" i="1" dirty="0" smtClean="0"/>
              <a:t>12:36     </a:t>
            </a:r>
            <a:r>
              <a:rPr lang="es-ES" sz="2400" i="1" dirty="0" smtClean="0"/>
              <a:t>Y el Eterno dio al pueblo gracia a los ojos de los egipcios, de manera que les prestaron lo que pedían, y despojaron a los egipcios.</a:t>
            </a:r>
            <a:r>
              <a:rPr lang="es-ES" sz="2400" b="1" i="1" dirty="0" smtClean="0"/>
              <a:t> </a:t>
            </a:r>
          </a:p>
          <a:p>
            <a:r>
              <a:rPr lang="es-ES" sz="2400" b="1" i="1" dirty="0" err="1" smtClean="0"/>
              <a:t>V'Adonay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natan</a:t>
            </a:r>
            <a:r>
              <a:rPr lang="es-ES" sz="2400" b="1" i="1" dirty="0" smtClean="0"/>
              <a:t> et-</a:t>
            </a:r>
            <a:r>
              <a:rPr lang="es-ES" sz="2400" b="1" i="1" dirty="0" err="1" smtClean="0"/>
              <a:t>jen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ha'am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be'eyney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Mitsrayim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vayash'ilum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vayenatslu</a:t>
            </a:r>
            <a:r>
              <a:rPr lang="es-ES" sz="2400" b="1" i="1" dirty="0" smtClean="0"/>
              <a:t> et-</a:t>
            </a:r>
            <a:r>
              <a:rPr lang="es-ES" sz="2400" b="1" i="1" dirty="0" err="1" smtClean="0"/>
              <a:t>Mitsrayim</a:t>
            </a:r>
            <a:r>
              <a:rPr lang="es-ES" sz="2400" b="1" i="1" dirty="0" smtClean="0"/>
              <a:t>.</a:t>
            </a:r>
          </a:p>
          <a:p>
            <a:r>
              <a:rPr lang="es-ES" sz="2400" b="1" i="1" dirty="0" err="1" smtClean="0"/>
              <a:t>Vayash’ilum</a:t>
            </a:r>
            <a:r>
              <a:rPr lang="es-ES" sz="2400" b="1" i="1" dirty="0" smtClean="0"/>
              <a:t> – (les) prestaron</a:t>
            </a:r>
          </a:p>
          <a:p>
            <a:r>
              <a:rPr lang="es-ES" sz="2400" i="1" dirty="0" smtClean="0">
                <a:solidFill>
                  <a:srgbClr val="C00000"/>
                </a:solidFill>
              </a:rPr>
              <a:t>Era con la condición que se los devolvieran mas tarde?</a:t>
            </a:r>
          </a:p>
          <a:p>
            <a:r>
              <a:rPr lang="es-ES" sz="2400" i="1" dirty="0" smtClean="0">
                <a:solidFill>
                  <a:srgbClr val="C00000"/>
                </a:solidFill>
              </a:rPr>
              <a:t>Se suponía que estaban pidiendo permiso para ir a adorar durante tres días en el desierto.</a:t>
            </a:r>
          </a:p>
          <a:p>
            <a:endParaRPr lang="es-ES" sz="2400" i="1" dirty="0" smtClean="0"/>
          </a:p>
          <a:p>
            <a:endParaRPr lang="es-CO" sz="24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 txBox="1">
            <a:spLocks noGrp="1"/>
          </p:cNvSpPr>
          <p:nvPr>
            <p:ph type="ctrTitle"/>
          </p:nvPr>
        </p:nvSpPr>
        <p:spPr>
          <a:xfrm>
            <a:off x="685800" y="304800"/>
            <a:ext cx="7772400" cy="1470025"/>
          </a:xfrm>
        </p:spPr>
        <p:txBody>
          <a:bodyPr/>
          <a:lstStyle/>
          <a:p>
            <a:pPr eaLnBrk="1" hangingPunct="1"/>
            <a:endParaRPr dirty="0" smtClean="0">
              <a:latin typeface="Calibri" pitchFamily="34" charset="0"/>
            </a:endParaRPr>
          </a:p>
        </p:txBody>
      </p:sp>
      <p:pic>
        <p:nvPicPr>
          <p:cNvPr id="22531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1988" y="1447800"/>
            <a:ext cx="7796212" cy="4757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icture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67038" y="457200"/>
            <a:ext cx="3209925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3" name="Subtitle 2"/>
          <p:cNvSpPr txBox="1">
            <a:spLocks noGrp="1"/>
          </p:cNvSpPr>
          <p:nvPr>
            <p:ph type="subTitle" idx="1"/>
          </p:nvPr>
        </p:nvSpPr>
        <p:spPr>
          <a:xfrm>
            <a:off x="609600" y="1981200"/>
            <a:ext cx="7924800" cy="4419600"/>
          </a:xfrm>
          <a:ln>
            <a:solidFill>
              <a:schemeClr val="tx1"/>
            </a:solidFill>
          </a:ln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ts val="500"/>
              </a:spcBef>
            </a:pP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Fuentes: </a:t>
            </a:r>
            <a:r>
              <a:rPr lang="es-CO" sz="2000" dirty="0" err="1" smtClean="0">
                <a:solidFill>
                  <a:srgbClr val="000000"/>
                </a:solidFill>
                <a:latin typeface="Calibri" pitchFamily="34" charset="0"/>
              </a:rPr>
              <a:t>Torah</a:t>
            </a: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, Talmud, </a:t>
            </a:r>
            <a:r>
              <a:rPr lang="es-CO" sz="2000" dirty="0" err="1" smtClean="0">
                <a:solidFill>
                  <a:srgbClr val="000000"/>
                </a:solidFill>
                <a:latin typeface="Calibri" pitchFamily="34" charset="0"/>
              </a:rPr>
              <a:t>Jewish</a:t>
            </a: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es-CO" sz="2000" dirty="0" err="1" smtClean="0">
                <a:solidFill>
                  <a:srgbClr val="000000"/>
                </a:solidFill>
                <a:latin typeface="Calibri" pitchFamily="34" charset="0"/>
              </a:rPr>
              <a:t>Concepts</a:t>
            </a: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, </a:t>
            </a:r>
            <a:r>
              <a:rPr lang="es-CO" sz="2000" dirty="0" err="1" smtClean="0">
                <a:solidFill>
                  <a:srgbClr val="000000"/>
                </a:solidFill>
                <a:latin typeface="Calibri" pitchFamily="34" charset="0"/>
              </a:rPr>
              <a:t>Wikipedia</a:t>
            </a: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, </a:t>
            </a:r>
            <a:r>
              <a:rPr lang="es-CO" sz="2000" dirty="0" err="1" smtClean="0">
                <a:solidFill>
                  <a:srgbClr val="000000"/>
                </a:solidFill>
                <a:latin typeface="Calibri" pitchFamily="34" charset="0"/>
              </a:rPr>
              <a:t>Kabbalah</a:t>
            </a: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 Online, </a:t>
            </a:r>
            <a:r>
              <a:rPr lang="es-CO" sz="2000" dirty="0" err="1" smtClean="0">
                <a:solidFill>
                  <a:srgbClr val="000000"/>
                </a:solidFill>
                <a:latin typeface="Calibri" pitchFamily="34" charset="0"/>
              </a:rPr>
              <a:t>Zohar</a:t>
            </a: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, Rambán, Rashí, </a:t>
            </a:r>
            <a:r>
              <a:rPr lang="es-CO" sz="2000" dirty="0" err="1" smtClean="0">
                <a:solidFill>
                  <a:srgbClr val="000000"/>
                </a:solidFill>
                <a:latin typeface="Calibri" pitchFamily="34" charset="0"/>
              </a:rPr>
              <a:t>Maimonides</a:t>
            </a: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, Bereshit con Rashí, El </a:t>
            </a:r>
            <a:r>
              <a:rPr lang="es-CO" sz="2000" dirty="0" err="1" smtClean="0">
                <a:solidFill>
                  <a:srgbClr val="000000"/>
                </a:solidFill>
                <a:latin typeface="Calibri" pitchFamily="34" charset="0"/>
              </a:rPr>
              <a:t>Jumash</a:t>
            </a: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, </a:t>
            </a:r>
            <a:r>
              <a:rPr sz="2000" dirty="0" smtClean="0">
                <a:solidFill>
                  <a:schemeClr val="tx1"/>
                </a:solidFill>
                <a:latin typeface="Calibri" pitchFamily="34" charset="0"/>
              </a:rPr>
              <a:t>Dr. Yael Ziegler</a:t>
            </a:r>
            <a:r>
              <a:rPr lang="es-CO" sz="2000" dirty="0" smtClean="0">
                <a:solidFill>
                  <a:schemeClr val="tx1"/>
                </a:solidFill>
                <a:latin typeface="Calibri" pitchFamily="34" charset="0"/>
              </a:rPr>
              <a:t>.</a:t>
            </a:r>
            <a:endParaRPr lang="sv-SE" sz="2000" dirty="0" smtClean="0">
              <a:solidFill>
                <a:schemeClr val="tx1"/>
              </a:solidFill>
              <a:latin typeface="Calibri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ts val="500"/>
              </a:spcBef>
            </a:pP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endParaRPr lang="es-CO" dirty="0" smtClean="0">
              <a:latin typeface="Calibri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s-CO" dirty="0" smtClean="0">
                <a:latin typeface="Calibri" pitchFamily="34" charset="0"/>
              </a:rPr>
              <a:t>Derechos Reservados </a:t>
            </a:r>
            <a:r>
              <a:rPr lang="es-CO" dirty="0" err="1" smtClean="0">
                <a:latin typeface="Calibri" pitchFamily="34" charset="0"/>
              </a:rPr>
              <a:t>Shalom</a:t>
            </a:r>
            <a:r>
              <a:rPr lang="es-CO" dirty="0" smtClean="0">
                <a:latin typeface="Calibri" pitchFamily="34" charset="0"/>
              </a:rPr>
              <a:t> </a:t>
            </a:r>
            <a:r>
              <a:rPr lang="es-CO" dirty="0" err="1" smtClean="0">
                <a:latin typeface="Calibri" pitchFamily="34" charset="0"/>
              </a:rPr>
              <a:t>Haverim</a:t>
            </a:r>
            <a:r>
              <a:rPr lang="es-CO" dirty="0" smtClean="0">
                <a:latin typeface="Calibri" pitchFamily="34" charset="0"/>
              </a:rPr>
              <a:t> </a:t>
            </a:r>
            <a:r>
              <a:rPr lang="es-CO" dirty="0" err="1" smtClean="0">
                <a:latin typeface="Calibri" pitchFamily="34" charset="0"/>
              </a:rPr>
              <a:t>Org</a:t>
            </a:r>
            <a:endParaRPr lang="es-CO" dirty="0" smtClean="0">
              <a:latin typeface="Calibri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s-CO" dirty="0" smtClean="0">
                <a:latin typeface="Calibri" pitchFamily="34" charset="0"/>
                <a:hlinkClick r:id="rId4"/>
              </a:rPr>
              <a:t>http://www.shalomhaverim.org</a:t>
            </a:r>
            <a:endParaRPr lang="es-CO" dirty="0" smtClean="0">
              <a:latin typeface="Calibri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s-CO" dirty="0" smtClean="0">
                <a:latin typeface="Calibri" pitchFamily="34" charset="0"/>
              </a:rPr>
              <a:t>Director: -</a:t>
            </a:r>
          </a:p>
          <a:p>
            <a:pPr eaLnBrk="1" hangingPunct="1">
              <a:lnSpc>
                <a:spcPct val="90000"/>
              </a:lnSpc>
            </a:pPr>
            <a:r>
              <a:rPr lang="es-CO" dirty="0" smtClean="0">
                <a:latin typeface="Calibri" pitchFamily="34" charset="0"/>
              </a:rPr>
              <a:t>ELIYAHU BAYONA BEN YOSEF</a:t>
            </a:r>
          </a:p>
          <a:p>
            <a:pPr eaLnBrk="1" hangingPunct="1">
              <a:lnSpc>
                <a:spcPct val="90000"/>
              </a:lnSpc>
              <a:spcBef>
                <a:spcPts val="400"/>
              </a:spcBef>
            </a:pPr>
            <a:r>
              <a:rPr lang="es-CO" sz="1800" dirty="0" smtClean="0">
                <a:latin typeface="Calibri" pitchFamily="34" charset="0"/>
              </a:rPr>
              <a:t>1 de </a:t>
            </a:r>
            <a:r>
              <a:rPr lang="es-CO" sz="1800" dirty="0" err="1" smtClean="0">
                <a:latin typeface="Calibri" pitchFamily="34" charset="0"/>
              </a:rPr>
              <a:t>Elul</a:t>
            </a:r>
            <a:r>
              <a:rPr lang="es-CO" sz="1800" dirty="0" smtClean="0">
                <a:latin typeface="Calibri" pitchFamily="34" charset="0"/>
              </a:rPr>
              <a:t> 5776  –  4 Septiembre, 2016- Monsey New York</a:t>
            </a:r>
            <a:endParaRPr sz="1800" dirty="0" smtClean="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89887</TotalTime>
  <Words>847</Words>
  <Application>Microsoft Office PowerPoint</Application>
  <PresentationFormat>On-screen Show (4:3)</PresentationFormat>
  <Paragraphs>200</Paragraphs>
  <Slides>33</Slides>
  <Notes>31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Theme</vt:lpstr>
      <vt:lpstr> 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Slide 33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ELIAS</dc:creator>
  <cp:lastModifiedBy>ELIYAHU</cp:lastModifiedBy>
  <cp:revision>3113</cp:revision>
  <dcterms:created xsi:type="dcterms:W3CDTF">2013-10-13T19:31:46Z</dcterms:created>
  <dcterms:modified xsi:type="dcterms:W3CDTF">2016-09-09T20:24:59Z</dcterms:modified>
</cp:coreProperties>
</file>