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1395" r:id="rId3"/>
    <p:sldId id="1440" r:id="rId4"/>
    <p:sldId id="1474" r:id="rId5"/>
    <p:sldId id="1475" r:id="rId6"/>
    <p:sldId id="1476" r:id="rId7"/>
    <p:sldId id="1477" r:id="rId8"/>
    <p:sldId id="1478" r:id="rId9"/>
    <p:sldId id="1479" r:id="rId10"/>
    <p:sldId id="1480" r:id="rId11"/>
    <p:sldId id="1481" r:id="rId12"/>
    <p:sldId id="1482" r:id="rId13"/>
    <p:sldId id="1483" r:id="rId14"/>
    <p:sldId id="1484" r:id="rId15"/>
    <p:sldId id="1485" r:id="rId16"/>
    <p:sldId id="1486" r:id="rId17"/>
    <p:sldId id="29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 autoAdjust="0"/>
    <p:restoredTop sz="94599" autoAdjust="0"/>
  </p:normalViewPr>
  <p:slideViewPr>
    <p:cSldViewPr>
      <p:cViewPr>
        <p:scale>
          <a:sx n="75" d="100"/>
          <a:sy n="75" d="100"/>
        </p:scale>
        <p:origin x="-582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26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497E951-7DF6-4984-901D-43C4828BD46D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2150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88EC5B86-D5C0-43EF-A4F3-5AC14288A0D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53FC-C21B-4F28-BC77-4FA38CE92E43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B3D1-5AC6-420C-A09A-EDF5B015A737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43FC-6ABE-4C8A-A624-ECC03E2DCBE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52E6-F766-4C80-ACC6-9E34422E375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3CB4C-5446-456E-B9F7-DA4263CEAD1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012D-4A89-4BC5-A8EE-2E32A84EECE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B499-BD8C-4BCF-B2A1-56A60F7E95E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08FB4-5C27-4F15-B825-9115519220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6124-FF74-429B-80EB-C7E0A1B68D0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04C0-9BB3-4814-B8C1-D88608E9E6C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0252-E3EA-4F55-A08B-9088ABA10E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6552E-A60B-4F0E-BE6C-1B85599CDF3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9867-7905-413E-A374-A816D6B2D9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52169-AB78-47BF-88BF-E441C19B46D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3BC-666B-4628-9C47-D3461A73F2C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DE323-7DE0-463F-B76F-A041051CB21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33C85-CACF-45CF-980F-39102E1C9C9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5FE8-E48C-4FEA-B2CA-3695BE8B2B6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E827-EF13-4170-9B64-0B43F085C5A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FAC0-0361-4A16-ACB2-01699D7382F5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FBB0-B328-4D4B-BABD-AE8A07AF7A9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3DA-AA63-462F-A1A7-48414B58D596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E22B-D726-41AA-B1B1-2925730D276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FFFD175-C463-4271-A938-A8B7A73B9E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97375F9-1045-48BC-BF42-C642C1281CE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#24</a:t>
            </a:r>
          </a:p>
          <a:p>
            <a:pPr algn="ctr">
              <a:lnSpc>
                <a:spcPct val="90000"/>
              </a:lnSpc>
            </a:pPr>
            <a:r>
              <a:rPr lang="es-CO" sz="3200" dirty="0" err="1" smtClean="0">
                <a:solidFill>
                  <a:srgbClr val="000000"/>
                </a:solidFill>
                <a:latin typeface="Calibri" pitchFamily="34" charset="0"/>
              </a:rPr>
              <a:t>Aseret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3200" dirty="0" err="1" smtClean="0">
                <a:solidFill>
                  <a:srgbClr val="000000"/>
                </a:solidFill>
                <a:latin typeface="Calibri" pitchFamily="34" charset="0"/>
              </a:rPr>
              <a:t>HaDibrot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 - Los Diez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Mandamientos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1º. Dios es Uno y </a:t>
            </a:r>
            <a:r>
              <a:rPr lang="es-CO" sz="3200" smtClean="0">
                <a:solidFill>
                  <a:srgbClr val="000000"/>
                </a:solidFill>
                <a:latin typeface="Calibri" pitchFamily="34" charset="0"/>
              </a:rPr>
              <a:t>Unico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endParaRPr lang="es-ES" sz="2400" i="1" smtClean="0">
              <a:latin typeface="Calibri" pitchFamily="34" charset="0"/>
            </a:endParaRPr>
          </a:p>
          <a:p>
            <a:endParaRPr lang="es-CO" sz="2400" i="1" smtClean="0">
              <a:latin typeface="Calibri" pitchFamily="34" charset="0"/>
            </a:endParaRPr>
          </a:p>
        </p:txBody>
      </p:sp>
      <p:pic>
        <p:nvPicPr>
          <p:cNvPr id="3077" name="Picture 2" descr="Image result for rameses to succot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0"/>
            <a:ext cx="831215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20:1</a:t>
            </a:r>
            <a:r>
              <a:rPr lang="es-CO" sz="2400" i="1" dirty="0" smtClean="0"/>
              <a:t>     Y habló Dios todas estas palabras, diciendo</a:t>
            </a:r>
            <a:r>
              <a:rPr lang="es-CO" sz="2400" b="1" i="1" dirty="0" smtClean="0"/>
              <a:t>: </a:t>
            </a:r>
            <a:r>
              <a:rPr lang="es-CO" sz="2400" b="1" i="1" dirty="0" err="1" smtClean="0"/>
              <a:t>Vayedaber</a:t>
            </a:r>
            <a:r>
              <a:rPr lang="es-CO" sz="2400" b="1" i="1" dirty="0" smtClean="0"/>
              <a:t> Elohim et </a:t>
            </a:r>
            <a:r>
              <a:rPr lang="es-CO" sz="2400" b="1" i="1" dirty="0" err="1" smtClean="0"/>
              <a:t>kol-hadevarim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ha'eleh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lemor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</a:t>
            </a:r>
            <a:endParaRPr lang="es-CO" sz="2400" i="1" dirty="0" smtClean="0"/>
          </a:p>
          <a:p>
            <a:r>
              <a:rPr lang="es-CO" sz="2400" b="1" i="1" dirty="0" smtClean="0"/>
              <a:t>20:2     </a:t>
            </a:r>
            <a:r>
              <a:rPr lang="es-CO" sz="2400" i="1" dirty="0" smtClean="0"/>
              <a:t>Yo soy el Eterno, tu Dios, que te sacó de la tierra de Egipto, de la casa de servidumbre.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Anojí</a:t>
            </a:r>
            <a:r>
              <a:rPr lang="es-CO" sz="2400" b="1" i="1" dirty="0" smtClean="0"/>
              <a:t> Adonay Eloheyja asher </a:t>
            </a:r>
            <a:r>
              <a:rPr lang="es-CO" sz="2400" b="1" i="1" dirty="0" err="1" smtClean="0"/>
              <a:t>hotsetija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me'erets</a:t>
            </a:r>
            <a:r>
              <a:rPr lang="es-CO" sz="2400" b="1" i="1" dirty="0" smtClean="0"/>
              <a:t> Mitsráyim </a:t>
            </a:r>
            <a:r>
              <a:rPr lang="es-CO" sz="2400" b="1" i="1" dirty="0" err="1" smtClean="0"/>
              <a:t>mibeyt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avadim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LOS DIEZ MANDAMIENTOS</a:t>
            </a:r>
          </a:p>
          <a:p>
            <a:r>
              <a:rPr lang="es-CO" sz="2400" b="1" i="1" dirty="0" smtClean="0"/>
              <a:t>Dicen nuestros Sabios que cuando Hashem se reveló en </a:t>
            </a:r>
            <a:r>
              <a:rPr lang="es-CO" sz="2400" b="1" i="1" dirty="0" err="1" smtClean="0"/>
              <a:t>Matán</a:t>
            </a:r>
            <a:r>
              <a:rPr lang="es-CO" sz="2400" b="1" i="1" dirty="0" smtClean="0"/>
              <a:t> Toráh, en la entrega de la Toráh, ningún ángel ascendió como tampoco proclamó “</a:t>
            </a:r>
            <a:r>
              <a:rPr lang="es-CO" sz="2400" b="1" i="1" dirty="0" err="1" smtClean="0"/>
              <a:t>Kadosh</a:t>
            </a:r>
            <a:r>
              <a:rPr lang="es-CO" sz="2400" b="1" i="1" dirty="0" smtClean="0"/>
              <a:t>” –Santo-, como tampoco ningún gorrión trinó, ningún ave voló, ni buey mugió.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Los mares no se movieron, todo el mundo estuvo quieto, todas las criaturas permanecieron sin moverse.</a:t>
            </a:r>
          </a:p>
          <a:p>
            <a:r>
              <a:rPr lang="es-CO" sz="2400" b="1" i="1" dirty="0" smtClean="0"/>
              <a:t>Todo el universo estuvo en total silencio, ningún asteroide se movió de lugar.</a:t>
            </a:r>
          </a:p>
          <a:p>
            <a:r>
              <a:rPr lang="es-CO" sz="2400" b="1" i="1" dirty="0" smtClean="0"/>
              <a:t>Fue en ese momento cuando desde las tinieblas sonó la voz de Dios proclamando:</a:t>
            </a:r>
          </a:p>
          <a:p>
            <a:r>
              <a:rPr lang="es-CO" sz="2400" b="1" i="1" dirty="0" smtClean="0"/>
              <a:t>“</a:t>
            </a:r>
            <a:r>
              <a:rPr lang="es-CO" sz="2400" b="1" i="1" dirty="0" err="1" smtClean="0"/>
              <a:t>Anojí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eloheja</a:t>
            </a:r>
            <a:r>
              <a:rPr lang="es-CO" sz="2400" b="1" i="1" dirty="0" smtClean="0"/>
              <a:t>”  -Shemot Rabá 29:9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El Tratado de Shabat 88a. Dice que cuando Dios se reveló al pueblo de Israel en el Sinaí, el mundo se quedó inmóvil.</a:t>
            </a:r>
          </a:p>
          <a:p>
            <a:r>
              <a:rPr lang="es-CO" sz="2400" b="1" i="1" dirty="0" smtClean="0"/>
              <a:t>Tan trascendental era el momento no solamente para Israel, sino para toda la Creación, que si Israel hubiera hecho lo que habían hecho Edom en </a:t>
            </a:r>
            <a:r>
              <a:rPr lang="es-CO" sz="2400" b="1" i="1" dirty="0" err="1" smtClean="0"/>
              <a:t>Seir</a:t>
            </a:r>
            <a:r>
              <a:rPr lang="es-CO" sz="2400" b="1" i="1" dirty="0" smtClean="0"/>
              <a:t> e </a:t>
            </a:r>
            <a:r>
              <a:rPr lang="es-CO" sz="2400" b="1" i="1" dirty="0" err="1" smtClean="0"/>
              <a:t>Ishmael</a:t>
            </a:r>
            <a:r>
              <a:rPr lang="es-CO" sz="2400" b="1" i="1" dirty="0" smtClean="0"/>
              <a:t> en </a:t>
            </a:r>
            <a:r>
              <a:rPr lang="es-CO" sz="2400" b="1" i="1" dirty="0" err="1" smtClean="0"/>
              <a:t>Padán</a:t>
            </a:r>
            <a:r>
              <a:rPr lang="es-CO" sz="2400" b="1" i="1" dirty="0" smtClean="0"/>
              <a:t>, el universo habría llegado a su </a:t>
            </a:r>
            <a:r>
              <a:rPr lang="es-CO" sz="2400" b="1" i="1" dirty="0" err="1" smtClean="0"/>
              <a:t>fín</a:t>
            </a:r>
            <a:r>
              <a:rPr lang="es-CO" sz="2400" b="1" i="1" dirty="0" smtClean="0"/>
              <a:t>. </a:t>
            </a:r>
          </a:p>
          <a:p>
            <a:r>
              <a:rPr lang="es-CO" sz="2000" b="1" i="1" dirty="0" smtClean="0"/>
              <a:t>33:2     </a:t>
            </a:r>
            <a:r>
              <a:rPr lang="es-CO" sz="2000" i="1" dirty="0" smtClean="0"/>
              <a:t>Y dijo: El Eterno vino del </a:t>
            </a:r>
            <a:r>
              <a:rPr lang="es-CO" sz="2000" i="1" dirty="0" err="1" smtClean="0"/>
              <a:t>Sinay</a:t>
            </a:r>
            <a:r>
              <a:rPr lang="es-CO" sz="2000" i="1" dirty="0" smtClean="0"/>
              <a:t>, y desde </a:t>
            </a:r>
            <a:r>
              <a:rPr lang="es-CO" sz="2000" i="1" dirty="0" err="1" smtClean="0"/>
              <a:t>Seír</a:t>
            </a:r>
            <a:r>
              <a:rPr lang="es-CO" sz="2000" i="1" dirty="0" smtClean="0"/>
              <a:t> les alboreó; apareció desde el monte </a:t>
            </a:r>
            <a:r>
              <a:rPr lang="es-CO" sz="2000" i="1" dirty="0" err="1" smtClean="0"/>
              <a:t>Parán</a:t>
            </a:r>
            <a:r>
              <a:rPr lang="es-CO" sz="2000" i="1" dirty="0" smtClean="0"/>
              <a:t>, y con El había parte de las decenas de miles de los ángeles de santidad. Escrita con su mano derecha les dio Ley desde en medio del fuego.</a:t>
            </a:r>
            <a:r>
              <a:rPr lang="es-CO" sz="2000" b="1" i="1" dirty="0" smtClean="0"/>
              <a:t> </a:t>
            </a:r>
            <a:endParaRPr lang="en-US" sz="2000" i="1" dirty="0" smtClean="0"/>
          </a:p>
          <a:p>
            <a:r>
              <a:rPr lang="es-CO" sz="2000" b="1" i="1" dirty="0" err="1" smtClean="0"/>
              <a:t>Vayomar</a:t>
            </a:r>
            <a:r>
              <a:rPr lang="es-CO" sz="2000" b="1" i="1" dirty="0" smtClean="0"/>
              <a:t> Adonay </a:t>
            </a:r>
            <a:r>
              <a:rPr lang="es-CO" sz="2000" b="1" i="1" dirty="0" err="1" smtClean="0"/>
              <a:t>miSinay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ba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vezaraj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miSe'ir</a:t>
            </a:r>
            <a:r>
              <a:rPr lang="es-CO" sz="2000" b="1" i="1" dirty="0" smtClean="0"/>
              <a:t> lamo </a:t>
            </a:r>
            <a:r>
              <a:rPr lang="es-CO" sz="2000" b="1" i="1" dirty="0" err="1" smtClean="0"/>
              <a:t>hofia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mehar</a:t>
            </a:r>
            <a:r>
              <a:rPr lang="es-CO" sz="2000" b="1" i="1" dirty="0" smtClean="0"/>
              <a:t> Paran </a:t>
            </a:r>
            <a:r>
              <a:rPr lang="es-CO" sz="2000" b="1" i="1" dirty="0" err="1" smtClean="0"/>
              <a:t>ve'atah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merivevot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kodesh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mimino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esh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dat</a:t>
            </a:r>
            <a:r>
              <a:rPr lang="es-CO" sz="2000" b="1" i="1" dirty="0" smtClean="0"/>
              <a:t> lamo.</a:t>
            </a:r>
            <a:endParaRPr lang="en-US" sz="2000" i="1" dirty="0" smtClean="0"/>
          </a:p>
          <a:p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Dios le había anticipado a Moshe Rabenu:</a:t>
            </a:r>
          </a:p>
          <a:p>
            <a:r>
              <a:rPr lang="es-CO" sz="2000" b="1" i="1" dirty="0" smtClean="0"/>
              <a:t>19:9     </a:t>
            </a:r>
            <a:r>
              <a:rPr lang="es-CO" sz="2000" i="1" dirty="0" smtClean="0"/>
              <a:t>Y dijo el Eterno a Moisés: He aquí que Yo vendré a ti en una nube espesa, a fin de que oiga el pueblo mientras Yo hablo contigo, y que también crean en ti para siempre. Y refirió Moisés al Eterno las palabras del pueblo. 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Vayomer</a:t>
            </a:r>
            <a:r>
              <a:rPr lang="es-CO" sz="2000" b="1" i="1" dirty="0" smtClean="0"/>
              <a:t> Adonay el-Moshe hineh </a:t>
            </a:r>
            <a:r>
              <a:rPr lang="es-CO" sz="2000" b="1" i="1" dirty="0" err="1" smtClean="0"/>
              <a:t>anoji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ba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eleyja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be'av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he'anan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ba'avur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yishma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ha'am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bedabri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imaj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vegam-beja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ya'aminu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le'olam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vayaged</a:t>
            </a:r>
            <a:r>
              <a:rPr lang="es-CO" sz="2000" b="1" i="1" dirty="0" smtClean="0"/>
              <a:t> Moshe et-</a:t>
            </a:r>
            <a:r>
              <a:rPr lang="es-CO" sz="2000" b="1" i="1" dirty="0" err="1" smtClean="0"/>
              <a:t>divrey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ha'am</a:t>
            </a:r>
            <a:r>
              <a:rPr lang="es-CO" sz="2000" b="1" i="1" dirty="0" smtClean="0"/>
              <a:t> el-Adonay.</a:t>
            </a:r>
            <a:endParaRPr lang="es-CO" sz="2000" i="1" dirty="0" smtClean="0"/>
          </a:p>
          <a:p>
            <a:r>
              <a:rPr lang="es-CO" sz="2400" i="1" dirty="0" smtClean="0"/>
              <a:t>De esa manera, podría el pueblo oír y ver que Hashem le habla al hombre y no conforme la humanidad lo había percibido a través de la Creación, por medio de ídolos, animales, cuerpos celestes, etc.</a:t>
            </a:r>
            <a:endParaRPr lang="en-US" sz="2400" i="1" dirty="0" smtClean="0"/>
          </a:p>
          <a:p>
            <a:r>
              <a:rPr lang="es-CO" sz="2400" i="1" dirty="0" smtClean="0"/>
              <a:t>Cada uno experimentó la profecía y de esa manera comprobaron que era real y no simples metáforas.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Preguntan nuestros Sabios: Qué fue lo que realmente el pueblo escuchó de boca de Hashem?</a:t>
            </a:r>
          </a:p>
          <a:p>
            <a:r>
              <a:rPr lang="es-CO" sz="2400" i="1" dirty="0" smtClean="0"/>
              <a:t>La Mejiltá </a:t>
            </a:r>
            <a:r>
              <a:rPr lang="es-ES" sz="2400" i="1" dirty="0" smtClean="0"/>
              <a:t>es una regla de la exégesis bíblica en el judaísmo, atribuida o escrita por alguno o varios autores. Las Mejiltá incluyen: R. </a:t>
            </a:r>
            <a:r>
              <a:rPr lang="es-ES" sz="2400" i="1" dirty="0" err="1" smtClean="0"/>
              <a:t>Ishmael</a:t>
            </a:r>
            <a:r>
              <a:rPr lang="es-ES" sz="2400" i="1" dirty="0" smtClean="0"/>
              <a:t>, R. Shimón y Le-</a:t>
            </a:r>
            <a:r>
              <a:rPr lang="es-ES" sz="2400" i="1" dirty="0" err="1" smtClean="0"/>
              <a:t>Sefer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Devarim</a:t>
            </a:r>
            <a:endParaRPr lang="es-ES" sz="2400" i="1" dirty="0" smtClean="0"/>
          </a:p>
          <a:p>
            <a:r>
              <a:rPr lang="es-ES" sz="2400" i="1" dirty="0" smtClean="0"/>
              <a:t>Cuando una Mejiltá se ve como vinculante, se describe como una </a:t>
            </a:r>
            <a:r>
              <a:rPr lang="es-ES" sz="2400" i="1" dirty="0" err="1" smtClean="0"/>
              <a:t>midrash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halajá</a:t>
            </a:r>
            <a:r>
              <a:rPr lang="es-ES" sz="2400" i="1" dirty="0" smtClean="0"/>
              <a:t>.</a:t>
            </a:r>
            <a:endParaRPr lang="en-US" sz="2400" i="1" dirty="0" smtClean="0"/>
          </a:p>
          <a:p>
            <a:r>
              <a:rPr lang="es-CO" sz="2400" i="1" dirty="0" smtClean="0"/>
              <a:t>La </a:t>
            </a:r>
            <a:r>
              <a:rPr lang="es-CO" sz="2400" i="1" dirty="0" err="1" smtClean="0"/>
              <a:t>Mejilta</a:t>
            </a:r>
            <a:r>
              <a:rPr lang="es-CO" sz="2400" i="1" dirty="0" smtClean="0"/>
              <a:t> nos enseña que Dios recitó los </a:t>
            </a:r>
            <a:r>
              <a:rPr lang="es-CO" sz="2400" i="1" dirty="0" err="1" smtClean="0"/>
              <a:t>Aseret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haDibrot</a:t>
            </a:r>
            <a:r>
              <a:rPr lang="es-CO" sz="2400" i="1" dirty="0" smtClean="0"/>
              <a:t> o </a:t>
            </a:r>
            <a:r>
              <a:rPr lang="es-CO" sz="2400" i="1" dirty="0" err="1" smtClean="0"/>
              <a:t>Aseret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haDebarim</a:t>
            </a:r>
            <a:r>
              <a:rPr lang="es-CO" sz="2400" i="1" dirty="0" smtClean="0"/>
              <a:t>, de manera simultánea, implicando que el pueblo de Israel escuchó los Diez Mandamientos de boca de Dios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Pero mirando las cosas desde la </a:t>
            </a:r>
            <a:r>
              <a:rPr lang="es-CO" sz="2400" i="1" dirty="0" err="1" smtClean="0"/>
              <a:t>Gematría</a:t>
            </a:r>
            <a:r>
              <a:rPr lang="es-CO" sz="2400" i="1" dirty="0" smtClean="0"/>
              <a:t>, los Jajamim nos enseñan que el valor numérico de la palabra “Toráh” es 611 –</a:t>
            </a:r>
            <a:r>
              <a:rPr lang="he-IL" sz="2400" i="1" dirty="0" smtClean="0"/>
              <a:t>תורה</a:t>
            </a:r>
            <a:r>
              <a:rPr lang="es-CO" sz="2400" i="1" dirty="0" smtClean="0"/>
              <a:t>  - 400 + 6 + 200 + 5 </a:t>
            </a:r>
          </a:p>
          <a:p>
            <a:r>
              <a:rPr lang="es-CO" sz="2400" i="1" dirty="0" smtClean="0"/>
              <a:t>Se nos enseña que Moisés enseño a los hebreos los 611 mandamientos de los 613, mientras que los otros 2 los escucharon directamente de Dios cuando no pudiendo resistir se alejaron y pidieron que Moisés fuera quien se los relatara. (Makot 24a )</a:t>
            </a:r>
          </a:p>
          <a:p>
            <a:r>
              <a:rPr lang="es-CO" sz="2400" i="1" dirty="0" smtClean="0"/>
              <a:t>Nuestros Sabios, Rashí y Rambán nos dicen que en efecto Israel escuchó los 10 Mandamientos en su totalidad y en un mismo instante de boca de Dios, pero como fueron pronunciadas al unísono no pudieron comprenderlas.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Entonces, lo que ocurrió fue que Dios comenzó a repetirlas palabra por palabra y de esa manera fueran comprensibles por el pueblo.</a:t>
            </a:r>
          </a:p>
          <a:p>
            <a:r>
              <a:rPr lang="es-CO" sz="2400" i="1" dirty="0" smtClean="0"/>
              <a:t>Cuando ellos alcanzaron a escuchar los primeros 2 Mandamientos, se quejaron de que no podían resistir semejante santidad y de ahí que le suplicaron a Moisés que les enseñara el resto, como dice en </a:t>
            </a:r>
            <a:r>
              <a:rPr lang="es-CO" sz="2400" i="1" dirty="0" err="1" smtClean="0"/>
              <a:t>Devarim</a:t>
            </a:r>
            <a:r>
              <a:rPr lang="es-CO" sz="2400" i="1" dirty="0" smtClean="0"/>
              <a:t> 5: 22-24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err="1" smtClean="0"/>
              <a:t>Devarim</a:t>
            </a:r>
            <a:r>
              <a:rPr lang="es-CO" sz="2400" b="1" i="1" dirty="0" smtClean="0"/>
              <a:t> 5:22     </a:t>
            </a:r>
            <a:r>
              <a:rPr lang="es-CO" sz="2400" i="1" dirty="0" smtClean="0"/>
              <a:t>Ahora pues, ¿por qué hemos de morir? pues nos consumirá este gran fuego; si continuamos oyendo la voz del Eterno, nuestro Dios, entonces moriremos. </a:t>
            </a:r>
            <a:endParaRPr lang="en-US" sz="2400" i="1" dirty="0" smtClean="0"/>
          </a:p>
          <a:p>
            <a:r>
              <a:rPr lang="es-CO" sz="2400" b="1" i="1" dirty="0" err="1" smtClean="0"/>
              <a:t>Ve'atah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lamah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namut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tojlenu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hagdolah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hazot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im-yosfim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anajnu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lishmoa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kol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Eloheynu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vamatnu</a:t>
            </a:r>
            <a:r>
              <a:rPr lang="es-CO" sz="2400" b="1" i="1" dirty="0" smtClean="0"/>
              <a:t>.</a:t>
            </a:r>
            <a:endParaRPr lang="en-US" sz="2400" i="1" dirty="0" smtClean="0"/>
          </a:p>
          <a:p>
            <a:r>
              <a:rPr lang="es-CO" sz="2400" b="1" i="1" dirty="0" smtClean="0"/>
              <a:t> 5:23</a:t>
            </a:r>
            <a:r>
              <a:rPr lang="es-CO" sz="2400" i="1" dirty="0" smtClean="0"/>
              <a:t>     Porque ¿cuál es la criatura como nosotros, que haya oído la voz del Dios vivo hablando desde en medio del fuego, y haya seguido viviendo? </a:t>
            </a:r>
            <a:endParaRPr lang="en-US" sz="2400" i="1" dirty="0" smtClean="0"/>
          </a:p>
          <a:p>
            <a:r>
              <a:rPr lang="es-CO" sz="2400" b="1" i="1" dirty="0" smtClean="0"/>
              <a:t>Ki mi </a:t>
            </a:r>
            <a:r>
              <a:rPr lang="es-CO" sz="2400" b="1" i="1" dirty="0" err="1" smtClean="0"/>
              <a:t>jol</a:t>
            </a:r>
            <a:r>
              <a:rPr lang="es-CO" sz="2400" b="1" i="1" dirty="0" smtClean="0"/>
              <a:t>-basar asher </a:t>
            </a:r>
            <a:r>
              <a:rPr lang="es-CO" sz="2400" b="1" i="1" dirty="0" err="1" smtClean="0"/>
              <a:t>shama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</a:t>
            </a:r>
            <a:r>
              <a:rPr lang="es-CO" sz="2400" b="1" i="1" dirty="0" smtClean="0"/>
              <a:t> Elohim </a:t>
            </a:r>
            <a:r>
              <a:rPr lang="es-CO" sz="2400" b="1" i="1" dirty="0" err="1" smtClean="0"/>
              <a:t>jayim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medaber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mitoj-ha'esh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kamonu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vayeji</a:t>
            </a:r>
            <a:r>
              <a:rPr lang="es-CO" sz="2400" b="1" i="1" dirty="0" smtClean="0"/>
              <a:t>.</a:t>
            </a:r>
            <a:endParaRPr lang="en-US" sz="2400" i="1" dirty="0" smtClean="0"/>
          </a:p>
          <a:p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5:24     </a:t>
            </a:r>
            <a:r>
              <a:rPr lang="es-CO" sz="2400" i="1" dirty="0" smtClean="0"/>
              <a:t>Llégate tú y oye todo lo que dijere el Eterno, nuestro Dios; luego tú nos dirás todo lo que te dijere el Eterno, nuestro Dios; así nosotros lo oiremos y cumpliremos. </a:t>
            </a:r>
            <a:endParaRPr lang="en-US" sz="2400" i="1" dirty="0" smtClean="0"/>
          </a:p>
          <a:p>
            <a:r>
              <a:rPr lang="es-CO" sz="2400" b="1" i="1" dirty="0" err="1" smtClean="0"/>
              <a:t>Krav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ushama</a:t>
            </a:r>
            <a:r>
              <a:rPr lang="es-CO" sz="2400" b="1" i="1" dirty="0" smtClean="0"/>
              <a:t> et kol-asher </a:t>
            </a:r>
            <a:r>
              <a:rPr lang="es-CO" sz="2400" b="1" i="1" dirty="0" err="1" smtClean="0"/>
              <a:t>yomar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Eloheynu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tedaber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eleynu</a:t>
            </a:r>
            <a:r>
              <a:rPr lang="es-CO" sz="2400" b="1" i="1" dirty="0" smtClean="0"/>
              <a:t> et kol-asher </a:t>
            </a:r>
            <a:r>
              <a:rPr lang="es-CO" sz="2400" b="1" i="1" dirty="0" err="1" smtClean="0"/>
              <a:t>yedaber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Eloheynu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eleyja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veshamanu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ve'asinu</a:t>
            </a:r>
            <a:r>
              <a:rPr lang="es-CO" sz="2400" b="1" i="1" dirty="0" smtClean="0"/>
              <a:t>.</a:t>
            </a:r>
            <a:endParaRPr lang="en-US" sz="2400" i="1" dirty="0" smtClean="0"/>
          </a:p>
          <a:p>
            <a:r>
              <a:rPr lang="es-CO" sz="2400" i="1" dirty="0" smtClean="0"/>
              <a:t>De esa manera fue que ellos oyeron todos los 10 Mandamientos de boca de Dios, pero Moisés les enseño 8 de ellos.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El Rambam (</a:t>
            </a:r>
            <a:r>
              <a:rPr lang="es-CO" sz="2400" dirty="0" err="1" smtClean="0"/>
              <a:t>Maimonides</a:t>
            </a:r>
            <a:r>
              <a:rPr lang="es-CO" sz="2400" dirty="0" smtClean="0"/>
              <a:t>) en Moré Nevujim II:32 dice que ellos solamente escucharon los dos primeros de boca de Dios pero que al seguirlos escuchando solo oyeron el sonido de la voz Divina y no lograron discernir las palabras que Dios pronunciaba, como dice la Toráh en </a:t>
            </a:r>
            <a:r>
              <a:rPr lang="es-CO" sz="2400" dirty="0" err="1" smtClean="0"/>
              <a:t>Devarim</a:t>
            </a:r>
            <a:r>
              <a:rPr lang="es-CO" sz="2400" dirty="0" smtClean="0"/>
              <a:t> 4:12 que ellos oyeron el sonido de las palabras:</a:t>
            </a:r>
          </a:p>
          <a:p>
            <a:pPr lvl="1"/>
            <a:r>
              <a:rPr lang="es-MX" sz="2000" b="1" i="1" dirty="0" smtClean="0"/>
              <a:t>4:12</a:t>
            </a:r>
            <a:r>
              <a:rPr lang="es-MX" sz="2000" i="1" dirty="0" smtClean="0"/>
              <a:t> Y habló el Eterno con ustedes de en medio del fuego; una voz que hablaba oyeron, mas no vieron figura alguna, tan sólo una voz.</a:t>
            </a:r>
            <a:endParaRPr lang="en-US" sz="2000" i="1" dirty="0" smtClean="0"/>
          </a:p>
          <a:p>
            <a:pPr lvl="1"/>
            <a:r>
              <a:rPr lang="es-MX" sz="2000" b="1" i="1" dirty="0" err="1" smtClean="0"/>
              <a:t>Vayedaber</a:t>
            </a:r>
            <a:r>
              <a:rPr lang="es-MX" sz="2000" b="1" i="1" dirty="0" smtClean="0"/>
              <a:t> Adonay </a:t>
            </a:r>
            <a:r>
              <a:rPr lang="es-MX" sz="2000" b="1" i="1" dirty="0" err="1" smtClean="0"/>
              <a:t>aleyjem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mitoj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ha'esh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kol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devarim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atem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shom'im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utmunáh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eynejem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ro'im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zulati</a:t>
            </a:r>
            <a:r>
              <a:rPr lang="es-MX" sz="2000" b="1" i="1" dirty="0" smtClean="0"/>
              <a:t> </a:t>
            </a:r>
            <a:r>
              <a:rPr lang="es-MX" sz="2000" b="1" i="1" dirty="0" err="1" smtClean="0"/>
              <a:t>kol</a:t>
            </a:r>
            <a:r>
              <a:rPr lang="es-MX" sz="2000" b="1" i="1" dirty="0" smtClean="0"/>
              <a:t>.</a:t>
            </a:r>
            <a:endParaRPr lang="en-US" sz="2000" i="1" dirty="0" smtClean="0"/>
          </a:p>
          <a:p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Pero al Moisés oír y comprender lo que Dios decía, transmitió todo el Decálogo a Israel.</a:t>
            </a:r>
          </a:p>
          <a:p>
            <a:r>
              <a:rPr lang="es-CO" sz="2400" i="1" dirty="0" smtClean="0"/>
              <a:t>De esa manera, el pueblo pudo experimentar por primera vez la profecía al escuchar directamente la voz de Dios.</a:t>
            </a:r>
          </a:p>
          <a:p>
            <a:r>
              <a:rPr lang="es-CO" sz="2400" i="1" dirty="0" smtClean="0"/>
              <a:t>Todo esto ayudó a que el pueblo fortaleciera su fe en Moisés ya que fue el único que pudo comprender lo que Dios hablaba.</a:t>
            </a:r>
          </a:p>
          <a:p>
            <a:r>
              <a:rPr lang="es-CO" sz="2400" i="1" dirty="0" smtClean="0"/>
              <a:t>Otro de nuestros Sabios, el Gur Aryéh dice que Dios recurrió al simbolismo para anunciarle a Israel que toda la Toráh es una unidad indisoluble y que no se trata de una colección de afirmaciones y preceptos heterogéneos, sino todo está unificado.</a:t>
            </a:r>
            <a:endParaRPr lang="en-US" sz="2000" i="1" dirty="0" smtClean="0"/>
          </a:p>
          <a:p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20:2     </a:t>
            </a:r>
            <a:r>
              <a:rPr lang="es-ES" sz="2400" i="1" dirty="0" smtClean="0"/>
              <a:t>Yo soy el Eterno, tu Dios, que te sacó de la tierra de Egipto, de la casa de servidumbre.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Anojí</a:t>
            </a:r>
            <a:r>
              <a:rPr lang="es-ES" sz="2400" b="1" i="1" dirty="0" smtClean="0"/>
              <a:t> Adonay Eloheyja asher </a:t>
            </a:r>
            <a:r>
              <a:rPr lang="es-ES" sz="2400" b="1" i="1" dirty="0" err="1" smtClean="0"/>
              <a:t>hotsetija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me'erets</a:t>
            </a:r>
            <a:r>
              <a:rPr lang="es-ES" sz="2400" b="1" i="1" dirty="0" smtClean="0"/>
              <a:t> Mitsráyim </a:t>
            </a:r>
            <a:r>
              <a:rPr lang="es-ES" sz="2400" b="1" i="1" dirty="0" err="1" smtClean="0"/>
              <a:t>mibeyt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avadim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Qué es lo que manifiesta este Mandamiento?</a:t>
            </a:r>
          </a:p>
          <a:p>
            <a:r>
              <a:rPr lang="es-CO" sz="2400" i="1" dirty="0" smtClean="0"/>
              <a:t>Tener fe en la existencia de Dios y en que El es eterno y posee un poder absoluto e ilimitado.</a:t>
            </a:r>
          </a:p>
          <a:p>
            <a:r>
              <a:rPr lang="es-CO" sz="2400" i="1" dirty="0" smtClean="0"/>
              <a:t>Como vemos, la expresión manifiesta un hecho en vez de estarnos ordenando que tenemos que creer en El.</a:t>
            </a:r>
          </a:p>
          <a:p>
            <a:r>
              <a:rPr lang="es-CO" sz="2400" i="1" dirty="0" smtClean="0"/>
              <a:t>Nuestros exégetas consideran esto como el precepto positivo de creer en la existencia de Dios como alguien Único.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Baal </a:t>
            </a:r>
            <a:r>
              <a:rPr lang="es-CO" sz="2400" i="1" dirty="0" err="1" smtClean="0"/>
              <a:t>Halajot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Gedolot</a:t>
            </a:r>
            <a:r>
              <a:rPr lang="es-CO" sz="2400" i="1" dirty="0" smtClean="0"/>
              <a:t> –</a:t>
            </a:r>
            <a:r>
              <a:rPr lang="es-CO" sz="2400" i="1" dirty="0" err="1" smtClean="0"/>
              <a:t>Behag</a:t>
            </a:r>
            <a:r>
              <a:rPr lang="es-CO" sz="2400" i="1" dirty="0" smtClean="0"/>
              <a:t>- (Rav </a:t>
            </a:r>
            <a:r>
              <a:rPr lang="es-CO" sz="2400" i="1" dirty="0" err="1" smtClean="0"/>
              <a:t>Shimon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Kaira</a:t>
            </a:r>
            <a:r>
              <a:rPr lang="es-CO" sz="2400" i="1" dirty="0" smtClean="0"/>
              <a:t> –Babilonia Siglo 8)  manifiesta que esto no constituye un precepto, sino mas bien la constatación de un hecho.</a:t>
            </a:r>
          </a:p>
          <a:p>
            <a:r>
              <a:rPr lang="es-CO" sz="2400" i="1" dirty="0" smtClean="0"/>
              <a:t>De acuerdo al Rambán, </a:t>
            </a:r>
            <a:r>
              <a:rPr lang="es-CO" sz="2400" i="1" dirty="0" err="1" smtClean="0"/>
              <a:t>Behag</a:t>
            </a:r>
            <a:r>
              <a:rPr lang="es-CO" sz="2400" i="1" dirty="0" smtClean="0"/>
              <a:t> sostiene que un </a:t>
            </a:r>
            <a:r>
              <a:rPr lang="es-CO" sz="2400" i="1" dirty="0" err="1" smtClean="0"/>
              <a:t>prerequisito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inprescindible</a:t>
            </a:r>
            <a:r>
              <a:rPr lang="es-CO" sz="2400" i="1" dirty="0" smtClean="0"/>
              <a:t> para cumplir todos los preceptos es que se nos informe que Hashem es nuestro Dios. Las leyes no pueden ser promulgadas mientras no se reconozca la autoridad del Promulgador.</a:t>
            </a:r>
          </a:p>
          <a:p>
            <a:r>
              <a:rPr lang="es-CO" sz="2400" i="1" dirty="0" smtClean="0"/>
              <a:t>Mejiltá nos da a conocer una parábola:</a:t>
            </a:r>
          </a:p>
          <a:p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Un conquistador ingresó a sus nuevas posesiones conquistadas y el pueblo le pidió que emitiera decretos, a lo que él respondió:</a:t>
            </a:r>
          </a:p>
          <a:p>
            <a:r>
              <a:rPr lang="es-CO" sz="2400" i="1" dirty="0" smtClean="0"/>
              <a:t>“Primero deben aceptar mi soberanía; una vez lo hagan podré proclamar mis decretos”.</a:t>
            </a:r>
          </a:p>
          <a:p>
            <a:r>
              <a:rPr lang="es-CO" sz="2400" i="1" dirty="0" smtClean="0"/>
              <a:t>Del mismo modo Dios así lo manifestó: “Acepten Mi soberanía y entonces podrán aceptar Mis leyes”</a:t>
            </a:r>
          </a:p>
          <a:p>
            <a:endParaRPr lang="es-CO" sz="2400" i="1" dirty="0" smtClean="0"/>
          </a:p>
          <a:p>
            <a:r>
              <a:rPr lang="es-CO" sz="2400" i="1" dirty="0" smtClean="0"/>
              <a:t>“Hashem, tu Dios – </a:t>
            </a:r>
            <a:r>
              <a:rPr lang="he-IL" sz="2400" i="1" dirty="0" smtClean="0"/>
              <a:t>יהוה</a:t>
            </a:r>
            <a:r>
              <a:rPr lang="es-CO" sz="2400" i="1" dirty="0" smtClean="0"/>
              <a:t>  **</a:t>
            </a:r>
          </a:p>
          <a:p>
            <a:r>
              <a:rPr lang="es-CO" sz="2400" i="1" dirty="0" smtClean="0"/>
              <a:t>“Que te ha sacado de Egipto”  </a:t>
            </a:r>
            <a:r>
              <a:rPr lang="es-CO" sz="2400" i="1" dirty="0" err="1" smtClean="0"/>
              <a:t>Rashi</a:t>
            </a:r>
            <a:r>
              <a:rPr lang="es-CO" sz="2400" i="1" dirty="0" smtClean="0"/>
              <a:t> </a:t>
            </a:r>
            <a:r>
              <a:rPr lang="es-CO" sz="2400" i="1" smtClean="0"/>
              <a:t>lo explica…**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4 de </a:t>
            </a:r>
            <a:r>
              <a:rPr lang="es-CO" sz="1800" dirty="0" err="1" smtClean="0">
                <a:latin typeface="Calibri" pitchFamily="34" charset="0"/>
              </a:rPr>
              <a:t>Shevat</a:t>
            </a:r>
            <a:r>
              <a:rPr lang="es-CO" sz="1800" smtClean="0">
                <a:latin typeface="Calibri" pitchFamily="34" charset="0"/>
              </a:rPr>
              <a:t> 5777  </a:t>
            </a:r>
            <a:r>
              <a:rPr lang="es-CO" sz="1800" dirty="0" smtClean="0">
                <a:latin typeface="Calibri" pitchFamily="34" charset="0"/>
              </a:rPr>
              <a:t>–  31 Enero, 2017Monsey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102322</TotalTime>
  <Words>981</Words>
  <Application>Microsoft Office PowerPoint</Application>
  <PresentationFormat>On-screen Show (4:3)</PresentationFormat>
  <Paragraphs>99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3171</cp:revision>
  <dcterms:created xsi:type="dcterms:W3CDTF">2013-10-13T19:31:46Z</dcterms:created>
  <dcterms:modified xsi:type="dcterms:W3CDTF">2017-02-10T14:51:46Z</dcterms:modified>
</cp:coreProperties>
</file>