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1395" r:id="rId3"/>
    <p:sldId id="1486" r:id="rId4"/>
    <p:sldId id="1499" r:id="rId5"/>
    <p:sldId id="1498" r:id="rId6"/>
    <p:sldId id="1473" r:id="rId7"/>
    <p:sldId id="1472" r:id="rId8"/>
    <p:sldId id="1488" r:id="rId9"/>
    <p:sldId id="1489" r:id="rId10"/>
    <p:sldId id="1490" r:id="rId11"/>
    <p:sldId id="1491" r:id="rId12"/>
    <p:sldId id="1492" r:id="rId13"/>
    <p:sldId id="1493" r:id="rId14"/>
    <p:sldId id="292"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75" d="100"/>
          <a:sy n="75" d="100"/>
        </p:scale>
        <p:origin x="-582" y="-258"/>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#24</a:t>
            </a:r>
          </a:p>
          <a:p>
            <a:pPr algn="ctr">
              <a:lnSpc>
                <a:spcPct val="90000"/>
              </a:lnSpc>
            </a:pPr>
            <a:r>
              <a:rPr lang="es-CO" sz="3200" dirty="0" err="1" smtClean="0">
                <a:solidFill>
                  <a:srgbClr val="000000"/>
                </a:solidFill>
                <a:latin typeface="Calibri" pitchFamily="34" charset="0"/>
              </a:rPr>
              <a:t>Aseret</a:t>
            </a:r>
            <a:r>
              <a:rPr lang="es-CO" sz="3200" dirty="0" smtClean="0">
                <a:solidFill>
                  <a:srgbClr val="000000"/>
                </a:solidFill>
                <a:latin typeface="Calibri" pitchFamily="34" charset="0"/>
              </a:rPr>
              <a:t> </a:t>
            </a:r>
            <a:r>
              <a:rPr lang="es-CO" sz="3200" dirty="0" err="1" smtClean="0">
                <a:solidFill>
                  <a:srgbClr val="000000"/>
                </a:solidFill>
                <a:latin typeface="Calibri" pitchFamily="34" charset="0"/>
              </a:rPr>
              <a:t>HaDibrot</a:t>
            </a:r>
            <a:r>
              <a:rPr lang="es-CO" sz="3200" dirty="0" smtClean="0">
                <a:solidFill>
                  <a:srgbClr val="000000"/>
                </a:solidFill>
                <a:latin typeface="Calibri" pitchFamily="34" charset="0"/>
              </a:rPr>
              <a:t> </a:t>
            </a:r>
            <a:r>
              <a:rPr lang="es-CO" sz="3200" dirty="0" smtClean="0">
                <a:solidFill>
                  <a:srgbClr val="000000"/>
                </a:solidFill>
                <a:latin typeface="Calibri" pitchFamily="34" charset="0"/>
              </a:rPr>
              <a:t>– 2º. </a:t>
            </a:r>
            <a:r>
              <a:rPr lang="es-CO" sz="3200" smtClean="0">
                <a:solidFill>
                  <a:srgbClr val="000000"/>
                </a:solidFill>
                <a:latin typeface="Calibri" pitchFamily="34" charset="0"/>
              </a:rPr>
              <a:t>Idolatría</a:t>
            </a:r>
            <a:endParaRPr lang="es-CO" sz="32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Esta </a:t>
            </a:r>
            <a:r>
              <a:rPr lang="es-ES" sz="2400" i="1" dirty="0" err="1" smtClean="0"/>
              <a:t>perashá</a:t>
            </a:r>
            <a:r>
              <a:rPr lang="es-ES" sz="2400" i="1" dirty="0" smtClean="0"/>
              <a:t> y la segunda del libro del Deuteronomio contienen los Diez Mandamientos, principios fundamentales de las doctrinas hebreas. El pueblo reunido al pie del monte </a:t>
            </a:r>
            <a:r>
              <a:rPr lang="es-ES" sz="2400" i="1" dirty="0" err="1" smtClean="0"/>
              <a:t>Sinay</a:t>
            </a:r>
            <a:r>
              <a:rPr lang="es-ES" sz="2400" i="1" dirty="0" smtClean="0"/>
              <a:t> oye el Decálogo y lo adopta incondicionalmente, como base de toda su existencia, diciendo: </a:t>
            </a:r>
            <a:r>
              <a:rPr lang="es-ES" sz="2400" i="1" dirty="0" err="1" smtClean="0"/>
              <a:t>Naasé</a:t>
            </a:r>
            <a:r>
              <a:rPr lang="es-ES" sz="2400" i="1" dirty="0" smtClean="0"/>
              <a:t> </a:t>
            </a:r>
            <a:r>
              <a:rPr lang="es-ES" sz="2400" i="1" dirty="0" err="1" smtClean="0"/>
              <a:t>venishmá</a:t>
            </a:r>
            <a:r>
              <a:rPr lang="es-ES" sz="2400" i="1" dirty="0" smtClean="0"/>
              <a:t> (haremos y obedeceremos). La importancia de los diez mandamientos no está solamente en su significado, sino en el hecho de que constituyen ejemplos clásicos para todas las demás leyes. Fueron, por así decirlo, dados como preámbulo antes de ser contraída la alianza en el monte de </a:t>
            </a:r>
            <a:r>
              <a:rPr lang="es-ES" sz="2400" i="1" dirty="0" err="1" smtClean="0"/>
              <a:t>Sinay</a:t>
            </a:r>
            <a:r>
              <a:rPr lang="es-ES" sz="2400" i="1" dirty="0" smtClean="0"/>
              <a:t>, entre Dios e Israel. </a:t>
            </a:r>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smtClean="0"/>
              <a:t>Por </a:t>
            </a:r>
            <a:r>
              <a:rPr lang="es-ES" sz="2400" i="1" dirty="0" smtClean="0"/>
              <a:t>su división en dos tablas de cinco fundamentos cada una, tenemos las categorías principales de estos fundamentos: los primeros cinco son leyes del hombre para con Dios; los cinco segundos, del hombre para con sus semejantes. La primera tabla se inicia con el precepto de la creencia en el Eterno Dios, y los mandamientos se basan en el amor a El, lo que es la piedra fundamental del judaísmo. La segunda tabla termina con las palabras: "a tu prójimo", y todos los preceptos que constan en ella tienen por base el amor a nuestros semejantes. El amor a Dios, cuando es de todo corazón, conduce inevitablemente al amor para con el prójimo, puesto que éste fue creado a su imagen. También lo inverso es verdadero: el amor al prójimo lleva al amor a Dios.</a:t>
            </a:r>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Un conquistador ingresó a sus nuevas posesiones conquistadas y el pueblo le pidió que emitiera decretos, a lo que él respondió:</a:t>
            </a:r>
          </a:p>
          <a:p>
            <a:r>
              <a:rPr lang="es-CO" sz="2400" i="1" dirty="0" smtClean="0"/>
              <a:t>“Primero deben aceptar mi soberanía; una vez lo hagan podré proclamar mis decretos”.</a:t>
            </a:r>
          </a:p>
          <a:p>
            <a:r>
              <a:rPr lang="es-CO" sz="2400" i="1" dirty="0" smtClean="0"/>
              <a:t>Del mismo modo Dios así lo manifestó: “Acepten Mi soberanía y entonces podrán aceptar Mis leyes”</a:t>
            </a:r>
          </a:p>
          <a:p>
            <a:endParaRPr lang="es-CO" sz="2400" i="1" dirty="0" smtClean="0"/>
          </a:p>
          <a:p>
            <a:r>
              <a:rPr lang="es-CO" sz="2400" i="1" dirty="0" smtClean="0"/>
              <a:t>“Hashem, tu Dios – </a:t>
            </a:r>
            <a:r>
              <a:rPr lang="he-IL" sz="2400" i="1" dirty="0" smtClean="0"/>
              <a:t>יהוה</a:t>
            </a:r>
            <a:r>
              <a:rPr lang="es-CO" sz="2400" i="1" dirty="0" smtClean="0"/>
              <a:t>  **</a:t>
            </a:r>
          </a:p>
          <a:p>
            <a:r>
              <a:rPr lang="es-CO" sz="2400" i="1" dirty="0" smtClean="0"/>
              <a:t>“Que te ha sacado de Egipto”  </a:t>
            </a:r>
            <a:r>
              <a:rPr lang="es-CO" sz="2400" i="1" dirty="0" err="1" smtClean="0"/>
              <a:t>Rashi</a:t>
            </a:r>
            <a:r>
              <a:rPr lang="es-CO" sz="2400" i="1" dirty="0" smtClean="0"/>
              <a:t> </a:t>
            </a:r>
            <a:r>
              <a:rPr lang="es-CO" sz="2400" i="1" smtClean="0"/>
              <a:t>lo explica…**</a:t>
            </a:r>
            <a:endParaRPr lang="es-CO" sz="2400" i="1" dirty="0" smtClean="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EL SEGUNDO MANDAMIENTO: PROHIBICIÓN DE IDOLATRÍA</a:t>
            </a:r>
          </a:p>
          <a:p>
            <a:r>
              <a:rPr lang="es-CO" sz="2400" b="1" i="1" dirty="0" smtClean="0"/>
              <a:t>20:3</a:t>
            </a:r>
            <a:r>
              <a:rPr lang="es-CO" sz="2400" i="1" dirty="0" smtClean="0"/>
              <a:t>     No tendrás otros dioses ante mi faz. </a:t>
            </a:r>
            <a:r>
              <a:rPr lang="es-CO" sz="2400" b="1" i="1" dirty="0" smtClean="0"/>
              <a:t>Lo </a:t>
            </a:r>
            <a:r>
              <a:rPr lang="es-CO" sz="2400" b="1" i="1" dirty="0" err="1" smtClean="0"/>
              <a:t>yihyéh</a:t>
            </a:r>
            <a:r>
              <a:rPr lang="es-CO" sz="2400" b="1" i="1" dirty="0" smtClean="0"/>
              <a:t> leja elohim </a:t>
            </a:r>
            <a:r>
              <a:rPr lang="es-CO" sz="2400" b="1" i="1" dirty="0" err="1" smtClean="0"/>
              <a:t>ajerim</a:t>
            </a:r>
            <a:r>
              <a:rPr lang="es-CO" sz="2400" b="1" i="1" dirty="0" smtClean="0"/>
              <a:t> al-</a:t>
            </a:r>
            <a:r>
              <a:rPr lang="es-CO" sz="2400" b="1" i="1" dirty="0" err="1" smtClean="0"/>
              <a:t>panay</a:t>
            </a:r>
            <a:r>
              <a:rPr lang="es-CO" sz="2400" b="1" i="1" dirty="0" smtClean="0"/>
              <a:t>.</a:t>
            </a:r>
            <a:endParaRPr lang="es-CO" sz="2400" i="1" dirty="0" smtClean="0"/>
          </a:p>
          <a:p>
            <a:r>
              <a:rPr lang="es-CO" sz="2400" b="1" i="1" dirty="0" smtClean="0"/>
              <a:t> </a:t>
            </a:r>
            <a:endParaRPr lang="es-CO" sz="2400" i="1" dirty="0" smtClean="0"/>
          </a:p>
          <a:p>
            <a:r>
              <a:rPr lang="es-CO" sz="2400" b="1" i="1" dirty="0" smtClean="0"/>
              <a:t>20:4</a:t>
            </a:r>
            <a:r>
              <a:rPr lang="es-CO" sz="2400" i="1" dirty="0" smtClean="0"/>
              <a:t>     No harás para ti escultura ni semejanza alguna de lo que está arriba en el cielo, ni de lo que está abajo en la tierra, ni de lo que está en las aguas debajo de la tierra. </a:t>
            </a:r>
            <a:r>
              <a:rPr lang="es-CO" sz="2400" b="1" i="1" dirty="0" smtClean="0"/>
              <a:t>Lo </a:t>
            </a:r>
            <a:r>
              <a:rPr lang="es-CO" sz="2400" b="1" i="1" dirty="0" err="1" smtClean="0"/>
              <a:t>ta'aséh-lejá</a:t>
            </a:r>
            <a:r>
              <a:rPr lang="es-CO" sz="2400" b="1" i="1" dirty="0" smtClean="0"/>
              <a:t> </a:t>
            </a:r>
            <a:r>
              <a:rPr lang="es-CO" sz="2400" b="1" i="1" dirty="0" err="1" smtClean="0"/>
              <a:t>fesel</a:t>
            </a:r>
            <a:r>
              <a:rPr lang="es-CO" sz="2400" b="1" i="1" dirty="0" smtClean="0"/>
              <a:t> </a:t>
            </a:r>
            <a:r>
              <a:rPr lang="es-CO" sz="2400" b="1" i="1" dirty="0" err="1" smtClean="0"/>
              <a:t>vejol-temunáh</a:t>
            </a:r>
            <a:r>
              <a:rPr lang="es-CO" sz="2400" b="1" i="1" dirty="0" smtClean="0"/>
              <a:t> asher </a:t>
            </a:r>
            <a:r>
              <a:rPr lang="es-CO" sz="2400" b="1" i="1" dirty="0" err="1" smtClean="0"/>
              <a:t>bashamáyim</a:t>
            </a:r>
            <a:r>
              <a:rPr lang="es-CO" sz="2400" b="1" i="1" dirty="0" smtClean="0"/>
              <a:t> </a:t>
            </a:r>
            <a:r>
              <a:rPr lang="es-CO" sz="2400" b="1" i="1" dirty="0" err="1" smtClean="0"/>
              <a:t>mima'al</a:t>
            </a:r>
            <a:r>
              <a:rPr lang="es-CO" sz="2400" b="1" i="1" dirty="0" smtClean="0"/>
              <a:t> </a:t>
            </a:r>
            <a:r>
              <a:rPr lang="es-CO" sz="2400" b="1" i="1" dirty="0" err="1" smtClean="0"/>
              <a:t>va'asher</a:t>
            </a:r>
            <a:r>
              <a:rPr lang="es-CO" sz="2400" b="1" i="1" dirty="0" smtClean="0"/>
              <a:t> </a:t>
            </a:r>
            <a:r>
              <a:rPr lang="es-CO" sz="2400" b="1" i="1" dirty="0" err="1" smtClean="0"/>
              <a:t>ba'árets</a:t>
            </a:r>
            <a:r>
              <a:rPr lang="es-CO" sz="2400" b="1" i="1" dirty="0" smtClean="0"/>
              <a:t> </a:t>
            </a:r>
            <a:r>
              <a:rPr lang="es-CO" sz="2400" b="1" i="1" dirty="0" err="1" smtClean="0"/>
              <a:t>mitajat</a:t>
            </a:r>
            <a:r>
              <a:rPr lang="es-CO" sz="2400" b="1" i="1" dirty="0" smtClean="0"/>
              <a:t> </a:t>
            </a:r>
            <a:r>
              <a:rPr lang="es-CO" sz="2400" b="1" i="1" dirty="0" err="1" smtClean="0"/>
              <a:t>va'asher</a:t>
            </a:r>
            <a:r>
              <a:rPr lang="es-CO" sz="2400" b="1" i="1" dirty="0" smtClean="0"/>
              <a:t> </a:t>
            </a:r>
            <a:r>
              <a:rPr lang="es-CO" sz="2400" b="1" i="1" dirty="0" err="1" smtClean="0"/>
              <a:t>bamáyim</a:t>
            </a:r>
            <a:r>
              <a:rPr lang="es-CO" sz="2400" b="1" i="1" dirty="0" smtClean="0"/>
              <a:t> </a:t>
            </a:r>
            <a:r>
              <a:rPr lang="es-CO" sz="2400" b="1" i="1" dirty="0" err="1" smtClean="0"/>
              <a:t>mitajat</a:t>
            </a:r>
            <a:r>
              <a:rPr lang="es-CO" sz="2400" b="1" i="1" dirty="0" smtClean="0"/>
              <a:t> </a:t>
            </a:r>
            <a:r>
              <a:rPr lang="es-CO" sz="2400" b="1" i="1" dirty="0" err="1" smtClean="0"/>
              <a:t>la'árets</a:t>
            </a:r>
            <a:r>
              <a:rPr lang="es-CO" sz="2400" b="1" i="1" dirty="0" smtClean="0"/>
              <a:t>.</a:t>
            </a:r>
            <a:endParaRPr lang="es-CO"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20:5     </a:t>
            </a:r>
            <a:r>
              <a:rPr lang="es-ES" sz="2400" i="1" dirty="0" smtClean="0"/>
              <a:t>No te postrarás ante ellas ni las servirás, porque Yo soy el Eterno tu Dios, Dios celoso, que revisa la iniquidad de los padres en los hijos(1) hasta la tercera y la cuarta generación de los que me aborrecen;</a:t>
            </a:r>
            <a:r>
              <a:rPr lang="es-ES" sz="2400" b="1" i="1" dirty="0" smtClean="0"/>
              <a:t> Lo-</a:t>
            </a:r>
            <a:r>
              <a:rPr lang="es-ES" sz="2400" b="1" i="1" dirty="0" err="1" smtClean="0"/>
              <a:t>tishtajavéh</a:t>
            </a:r>
            <a:r>
              <a:rPr lang="es-ES" sz="2400" b="1" i="1" dirty="0" smtClean="0"/>
              <a:t> </a:t>
            </a:r>
            <a:r>
              <a:rPr lang="es-ES" sz="2400" b="1" i="1" dirty="0" err="1" smtClean="0"/>
              <a:t>lahem</a:t>
            </a:r>
            <a:r>
              <a:rPr lang="es-ES" sz="2400" b="1" i="1" dirty="0" smtClean="0"/>
              <a:t> veló </a:t>
            </a:r>
            <a:r>
              <a:rPr lang="es-ES" sz="2400" b="1" i="1" dirty="0" err="1" smtClean="0"/>
              <a:t>ta'ovdem</a:t>
            </a:r>
            <a:r>
              <a:rPr lang="es-ES" sz="2400" b="1" i="1" dirty="0" smtClean="0"/>
              <a:t> </a:t>
            </a:r>
            <a:r>
              <a:rPr lang="es-ES" sz="2400" b="1" i="1" dirty="0" err="1" smtClean="0"/>
              <a:t>ki</a:t>
            </a:r>
            <a:r>
              <a:rPr lang="es-ES" sz="2400" b="1" i="1" dirty="0" smtClean="0"/>
              <a:t> </a:t>
            </a:r>
            <a:r>
              <a:rPr lang="es-ES" sz="2400" b="1" i="1" dirty="0" err="1" smtClean="0"/>
              <a:t>anojí</a:t>
            </a:r>
            <a:r>
              <a:rPr lang="es-ES" sz="2400" b="1" i="1" dirty="0" smtClean="0"/>
              <a:t> Adonay Eloheyja El </a:t>
            </a:r>
            <a:r>
              <a:rPr lang="es-ES" sz="2400" b="1" i="1" dirty="0" err="1" smtClean="0"/>
              <a:t>kaná</a:t>
            </a:r>
            <a:r>
              <a:rPr lang="es-ES" sz="2400" b="1" i="1" dirty="0" smtClean="0"/>
              <a:t> </a:t>
            </a:r>
            <a:r>
              <a:rPr lang="es-ES" sz="2400" b="1" i="1" dirty="0" err="1" smtClean="0"/>
              <a:t>poked</a:t>
            </a:r>
            <a:r>
              <a:rPr lang="es-ES" sz="2400" b="1" i="1" dirty="0" smtClean="0"/>
              <a:t> </a:t>
            </a:r>
            <a:r>
              <a:rPr lang="es-ES" sz="2400" b="1" i="1" dirty="0" err="1" smtClean="0"/>
              <a:t>avón</a:t>
            </a:r>
            <a:r>
              <a:rPr lang="es-ES" sz="2400" b="1" i="1" dirty="0" smtClean="0"/>
              <a:t> </a:t>
            </a:r>
            <a:r>
              <a:rPr lang="es-ES" sz="2400" b="1" i="1" dirty="0" err="1" smtClean="0"/>
              <a:t>avot</a:t>
            </a:r>
            <a:r>
              <a:rPr lang="es-ES" sz="2400" b="1" i="1" dirty="0" smtClean="0"/>
              <a:t> al-</a:t>
            </a:r>
            <a:r>
              <a:rPr lang="es-ES" sz="2400" b="1" i="1" dirty="0" err="1" smtClean="0"/>
              <a:t>banim</a:t>
            </a:r>
            <a:r>
              <a:rPr lang="es-ES" sz="2400" b="1" i="1" dirty="0" smtClean="0"/>
              <a:t> al-</a:t>
            </a:r>
            <a:r>
              <a:rPr lang="es-ES" sz="2400" b="1" i="1" dirty="0" err="1" smtClean="0"/>
              <a:t>shileshim</a:t>
            </a:r>
            <a:r>
              <a:rPr lang="es-ES" sz="2400" b="1" i="1" dirty="0" smtClean="0"/>
              <a:t> </a:t>
            </a:r>
            <a:r>
              <a:rPr lang="es-ES" sz="2400" b="1" i="1" dirty="0" err="1" smtClean="0"/>
              <a:t>ve'al-ribe'im</a:t>
            </a:r>
            <a:r>
              <a:rPr lang="es-ES" sz="2400" b="1" i="1" dirty="0" smtClean="0"/>
              <a:t> </a:t>
            </a:r>
            <a:r>
              <a:rPr lang="es-ES" sz="2400" b="1" i="1" dirty="0" err="1" smtClean="0"/>
              <a:t>leson'ay</a:t>
            </a:r>
            <a:r>
              <a:rPr lang="es-ES" sz="2400" b="1" i="1" dirty="0" smtClean="0"/>
              <a:t>.</a:t>
            </a:r>
            <a:endParaRPr lang="es-ES" sz="2400" i="1" dirty="0" smtClean="0"/>
          </a:p>
          <a:p>
            <a:r>
              <a:rPr lang="es-ES" sz="2400" b="1" i="1" dirty="0" smtClean="0"/>
              <a:t> 20:6     </a:t>
            </a:r>
            <a:r>
              <a:rPr lang="es-ES" sz="2400" i="1" dirty="0" smtClean="0"/>
              <a:t>y que usa de misericordia en millares de generaciones (2) para aquellos que me aman y guardan mis mandamientos. </a:t>
            </a:r>
            <a:r>
              <a:rPr lang="es-ES" sz="2400" b="1" i="1" dirty="0" err="1" smtClean="0"/>
              <a:t>Ve'oseh</a:t>
            </a:r>
            <a:r>
              <a:rPr lang="es-ES" sz="2400" b="1" i="1" dirty="0" smtClean="0"/>
              <a:t> jésed </a:t>
            </a:r>
            <a:r>
              <a:rPr lang="es-ES" sz="2400" b="1" i="1" dirty="0" err="1" smtClean="0"/>
              <a:t>la'alafim</a:t>
            </a:r>
            <a:r>
              <a:rPr lang="es-ES" sz="2400" b="1" i="1" dirty="0" smtClean="0"/>
              <a:t> </a:t>
            </a:r>
            <a:r>
              <a:rPr lang="es-ES" sz="2400" b="1" i="1" dirty="0" err="1" smtClean="0"/>
              <a:t>le'ohavay</a:t>
            </a:r>
            <a:r>
              <a:rPr lang="es-ES" sz="2400" b="1" i="1" dirty="0" smtClean="0"/>
              <a:t> </a:t>
            </a:r>
            <a:r>
              <a:rPr lang="es-ES" sz="2400" b="1" i="1" dirty="0" err="1" smtClean="0"/>
              <a:t>uleshomrey</a:t>
            </a:r>
            <a:r>
              <a:rPr lang="es-ES" sz="2400" b="1" i="1" dirty="0" smtClean="0"/>
              <a:t> </a:t>
            </a:r>
            <a:r>
              <a:rPr lang="es-ES" sz="2400" b="1" i="1" dirty="0" err="1" smtClean="0"/>
              <a:t>mitsvotay</a:t>
            </a:r>
            <a:r>
              <a:rPr lang="es-ES" sz="2400" b="1" i="1" dirty="0" smtClean="0"/>
              <a:t>.</a:t>
            </a:r>
            <a:endParaRPr lang="es-ES" sz="2400" i="1" dirty="0" smtClean="0"/>
          </a:p>
          <a:p>
            <a:r>
              <a:rPr lang="es-ES" sz="2400" b="1" i="1" dirty="0" smtClean="0"/>
              <a:t> </a:t>
            </a:r>
            <a:endParaRPr lang="es-ES" sz="2400" i="1" dirty="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La iniquidad de los padres.</a:t>
            </a:r>
          </a:p>
          <a:p>
            <a:r>
              <a:rPr lang="es-ES" sz="2400" i="1" dirty="0" smtClean="0"/>
              <a:t>Cuando éstos siguen practicando la iniquidad de sus padres, ya que los hijos no deben seguir el mal ejemplo de ellos después de conocer sus consecuencias.</a:t>
            </a:r>
          </a:p>
          <a:p>
            <a:endParaRPr lang="es-ES" sz="2400" i="1" dirty="0" smtClean="0"/>
          </a:p>
          <a:p>
            <a:r>
              <a:rPr lang="es-ES" sz="2400" b="1" i="1" dirty="0" smtClean="0"/>
              <a:t> La Misericordia divina.</a:t>
            </a:r>
          </a:p>
          <a:p>
            <a:r>
              <a:rPr lang="es-CO" sz="2400" i="1" dirty="0" smtClean="0"/>
              <a:t>La misericordia de Dios se extiende por lo menos hasta dos mil generaciones, mientras que su castigo es mucho menor para los que le aborrecen.</a:t>
            </a:r>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Prohibición de la idolatría</a:t>
            </a:r>
          </a:p>
          <a:p>
            <a:r>
              <a:rPr lang="es-CO" sz="2400" i="1" dirty="0" smtClean="0"/>
              <a:t>Nuestros Sabios consideran que este Mandamiento comprende 4 preceptos Negativos independientes:</a:t>
            </a:r>
          </a:p>
          <a:p>
            <a:r>
              <a:rPr lang="es-CO" sz="2400" b="1" i="1" dirty="0" smtClean="0"/>
              <a:t>1 -Creer en ídolos</a:t>
            </a:r>
          </a:p>
          <a:p>
            <a:r>
              <a:rPr lang="es-CO" sz="2400" b="1" i="1" dirty="0" smtClean="0"/>
              <a:t>2 -Hacer ídolos o poseerlos</a:t>
            </a:r>
          </a:p>
          <a:p>
            <a:r>
              <a:rPr lang="es-CO" sz="2400" b="1" i="1" dirty="0" smtClean="0"/>
              <a:t>3 -Adorarlos de cualquiera de las 4 formas de Servicio Divino, que son:</a:t>
            </a:r>
          </a:p>
          <a:p>
            <a:pPr lvl="1"/>
            <a:r>
              <a:rPr lang="es-CO" sz="2000" b="1" i="1" dirty="0" smtClean="0"/>
              <a:t>-Prosternación</a:t>
            </a:r>
          </a:p>
          <a:p>
            <a:pPr lvl="1"/>
            <a:r>
              <a:rPr lang="es-CO" sz="2000" b="1" i="1" dirty="0" smtClean="0"/>
              <a:t>-Sacrificio de animales</a:t>
            </a:r>
          </a:p>
          <a:p>
            <a:pPr lvl="1"/>
            <a:r>
              <a:rPr lang="es-CO" sz="2000" b="1" i="1" dirty="0" smtClean="0"/>
              <a:t>-Elevación de ofrendas</a:t>
            </a:r>
          </a:p>
          <a:p>
            <a:pPr lvl="1"/>
            <a:r>
              <a:rPr lang="es-CO" sz="2000" b="1" i="1" dirty="0" smtClean="0"/>
              <a:t>-Libaciones de vino o demás líquidos sobre un altar</a:t>
            </a:r>
            <a:endParaRPr lang="es-ES" sz="2000" i="1" dirty="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4 –Adorar un ídolo mediante ritos que se aplican específicamente a dicho ídolo, aunque este método sea exclusivo y no sea utilizado para otras deidades, así se considerara dicho servicio irreverente en otro contexto.</a:t>
            </a:r>
          </a:p>
          <a:p>
            <a:r>
              <a:rPr lang="es-CO" sz="2400" i="1" dirty="0" smtClean="0"/>
              <a:t>Cuál era la forma de adorar a Peor? **</a:t>
            </a:r>
          </a:p>
          <a:p>
            <a:endParaRPr lang="es-CO" sz="2400" b="1" i="1" dirty="0" smtClean="0"/>
          </a:p>
          <a:p>
            <a:r>
              <a:rPr lang="es-CO" sz="2400" b="1" i="1" dirty="0" smtClean="0"/>
              <a:t>Verso 3 – “En Mi Presencia”</a:t>
            </a:r>
          </a:p>
          <a:p>
            <a:r>
              <a:rPr lang="es-CO" sz="2400" i="1" dirty="0" smtClean="0"/>
              <a:t>Mientras Dios exista. Y como conocemos que Dios es eterno, por lo tanto, la prohibición es permanente (</a:t>
            </a:r>
            <a:r>
              <a:rPr lang="es-CO" sz="2400" i="1" dirty="0" err="1" smtClean="0"/>
              <a:t>Rashi</a:t>
            </a:r>
            <a:r>
              <a:rPr lang="es-CO" sz="2400" i="1" dirty="0" smtClean="0"/>
              <a:t>)</a:t>
            </a:r>
          </a:p>
          <a:p>
            <a:r>
              <a:rPr lang="es-CO" sz="2400" i="1" dirty="0" smtClean="0"/>
              <a:t>Qué dice Ibn Ezra?  ** </a:t>
            </a:r>
            <a:endParaRPr lang="es-ES" sz="20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Que nos dicen Rambam, Rambán y otros exégetas?</a:t>
            </a:r>
          </a:p>
          <a:p>
            <a:r>
              <a:rPr lang="es-CO" sz="2400" i="1" dirty="0" smtClean="0"/>
              <a:t>Al principio tenían claro de la existencia de un solo Dios Creador del universo.</a:t>
            </a:r>
          </a:p>
          <a:p>
            <a:r>
              <a:rPr lang="es-CO" sz="2400" i="1" dirty="0" smtClean="0"/>
              <a:t>Con el paso del tiempo, la gente comenzó a pensar que sirviéndole tributo y respeto a los intermediarios con los cuales Dios controla el universo, le estaban brindando respeto a Dios, así como se honra y respeta a un rey o a un presidente cuando se honra a sus ministros y delegados.</a:t>
            </a:r>
          </a:p>
          <a:p>
            <a:r>
              <a:rPr lang="es-CO" sz="2400" i="1" dirty="0" smtClean="0"/>
              <a:t>Después comenzaron a creer que estas criaturas o fuerzas celestiales tenían poderes autónomos y comenzaron a adorarlos como entes independientes.</a:t>
            </a:r>
            <a:endParaRPr lang="es-ES" sz="20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i="1" dirty="0" smtClean="0"/>
              <a:t>En un comienzo rindieron culto a los angeles, luego pasaron a los cuerpos celestes, así como a personas dotadas de ciertos atributos como el faraón o </a:t>
            </a:r>
            <a:r>
              <a:rPr lang="es-CO" sz="2400" i="1" dirty="0" err="1" smtClean="0"/>
              <a:t>Nebujadnetzar</a:t>
            </a:r>
            <a:r>
              <a:rPr lang="es-CO" sz="2400" i="1" dirty="0" smtClean="0"/>
              <a:t>.</a:t>
            </a:r>
          </a:p>
          <a:p>
            <a:r>
              <a:rPr lang="es-CO" sz="2400" i="1" dirty="0" smtClean="0"/>
              <a:t>De esa manera, los idólatras pensaban que los rituales aumentaban el poder de la fuerza celestial o del rey que guiaba sus destinos, porque contarían con el mérito de las multitudes además de sus propios poderes ya de por sí considerables.</a:t>
            </a:r>
          </a:p>
          <a:p>
            <a:r>
              <a:rPr lang="es-CO" sz="2400" i="1" dirty="0" smtClean="0"/>
              <a:t>Mas tarde, llegaron al extremo de adorar figuras místicas, los shedim, (mitad física, mitad espiritual). </a:t>
            </a:r>
            <a:endParaRPr lang="es-ES" sz="20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Imagen de talla.</a:t>
            </a:r>
          </a:p>
          <a:p>
            <a:r>
              <a:rPr lang="es-CO" sz="2400" i="1" dirty="0" smtClean="0"/>
              <a:t>El verso no solamente esta prohibiendo la adoración de ídolos sino también su fabricación.</a:t>
            </a:r>
          </a:p>
          <a:p>
            <a:r>
              <a:rPr lang="es-CO" sz="2400" i="1" dirty="0" smtClean="0"/>
              <a:t>La imagen tallada es una representación tridimensional que representa a algo, mientras que la semejanza es una imagen simbólica que puede hacerse ya sea esculpida , dibujada, o producida de cualquier otra manera. (Hirsch)</a:t>
            </a:r>
          </a:p>
          <a:p>
            <a:endParaRPr lang="es-CO" sz="2400" b="1" i="1" dirty="0" smtClean="0"/>
          </a:p>
          <a:p>
            <a:endParaRPr lang="es-ES" sz="20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11 de </a:t>
            </a:r>
            <a:r>
              <a:rPr lang="es-CO" sz="1800" dirty="0" err="1" smtClean="0">
                <a:latin typeface="Calibri" pitchFamily="34" charset="0"/>
              </a:rPr>
              <a:t>Shevat</a:t>
            </a:r>
            <a:r>
              <a:rPr lang="es-CO" sz="1800" dirty="0" smtClean="0">
                <a:latin typeface="Calibri" pitchFamily="34" charset="0"/>
              </a:rPr>
              <a:t> 5777  –  7 de Febrero,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102502</TotalTime>
  <Words>945</Words>
  <Application>Microsoft Office PowerPoint</Application>
  <PresentationFormat>On-screen Show (4:3)</PresentationFormat>
  <Paragraphs>83</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3174</cp:revision>
  <dcterms:created xsi:type="dcterms:W3CDTF">2013-10-13T19:31:46Z</dcterms:created>
  <dcterms:modified xsi:type="dcterms:W3CDTF">2017-02-10T14:48:45Z</dcterms:modified>
</cp:coreProperties>
</file>