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1395" r:id="rId3"/>
    <p:sldId id="1473" r:id="rId4"/>
    <p:sldId id="1472" r:id="rId5"/>
    <p:sldId id="1488" r:id="rId6"/>
    <p:sldId id="1489" r:id="rId7"/>
    <p:sldId id="1490" r:id="rId8"/>
    <p:sldId id="1491" r:id="rId9"/>
    <p:sldId id="1492" r:id="rId10"/>
    <p:sldId id="1493" r:id="rId11"/>
    <p:sldId id="1494" r:id="rId12"/>
    <p:sldId id="1495" r:id="rId13"/>
    <p:sldId id="1496" r:id="rId14"/>
    <p:sldId id="1497" r:id="rId15"/>
    <p:sldId id="1487" r:id="rId16"/>
    <p:sldId id="292"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1" autoAdjust="0"/>
    <p:restoredTop sz="94599" autoAdjust="0"/>
  </p:normalViewPr>
  <p:slideViewPr>
    <p:cSldViewPr>
      <p:cViewPr>
        <p:scale>
          <a:sx n="75" d="100"/>
          <a:sy n="75" d="100"/>
        </p:scale>
        <p:origin x="-1140" y="-258"/>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TORAH</a:t>
            </a:r>
          </a:p>
          <a:p>
            <a:pPr algn="ctr">
              <a:lnSpc>
                <a:spcPct val="90000"/>
              </a:lnSpc>
            </a:pPr>
            <a:r>
              <a:rPr lang="es-CO" sz="3200" dirty="0">
                <a:solidFill>
                  <a:srgbClr val="000000"/>
                </a:solidFill>
                <a:latin typeface="Calibri" pitchFamily="34" charset="0"/>
              </a:rPr>
              <a:t>LIBRO DE SHEMOT – EXODO </a:t>
            </a:r>
            <a:r>
              <a:rPr lang="es-CO" sz="3200" smtClean="0">
                <a:solidFill>
                  <a:srgbClr val="000000"/>
                </a:solidFill>
                <a:latin typeface="Calibri" pitchFamily="34" charset="0"/>
              </a:rPr>
              <a:t>#26</a:t>
            </a:r>
            <a:endParaRPr lang="es-CO" sz="3200" dirty="0" smtClean="0">
              <a:solidFill>
                <a:srgbClr val="000000"/>
              </a:solidFill>
              <a:latin typeface="Calibri" pitchFamily="34" charset="0"/>
            </a:endParaRPr>
          </a:p>
          <a:p>
            <a:pPr algn="ctr">
              <a:lnSpc>
                <a:spcPct val="90000"/>
              </a:lnSpc>
            </a:pPr>
            <a:r>
              <a:rPr lang="es-CO" sz="3200" dirty="0" err="1" smtClean="0">
                <a:solidFill>
                  <a:srgbClr val="000000"/>
                </a:solidFill>
                <a:latin typeface="Calibri" pitchFamily="34" charset="0"/>
              </a:rPr>
              <a:t>Aseret</a:t>
            </a:r>
            <a:r>
              <a:rPr lang="es-CO" sz="3200" dirty="0" smtClean="0">
                <a:solidFill>
                  <a:srgbClr val="000000"/>
                </a:solidFill>
                <a:latin typeface="Calibri" pitchFamily="34" charset="0"/>
              </a:rPr>
              <a:t> </a:t>
            </a:r>
            <a:r>
              <a:rPr lang="es-CO" sz="3200" dirty="0" err="1" smtClean="0">
                <a:solidFill>
                  <a:srgbClr val="000000"/>
                </a:solidFill>
                <a:latin typeface="Calibri" pitchFamily="34" charset="0"/>
              </a:rPr>
              <a:t>HaDibrot</a:t>
            </a:r>
            <a:r>
              <a:rPr lang="es-CO" sz="3200" dirty="0" smtClean="0">
                <a:solidFill>
                  <a:srgbClr val="000000"/>
                </a:solidFill>
                <a:latin typeface="Calibri" pitchFamily="34" charset="0"/>
              </a:rPr>
              <a:t> – 3º. Usar Su Nombre</a:t>
            </a:r>
            <a:endParaRPr lang="es-CO" sz="32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EL SEGUNDO MANDAMIENTO: PROHIBICIÓN DE IDOLATRÍA</a:t>
            </a:r>
          </a:p>
          <a:p>
            <a:r>
              <a:rPr lang="es-CO" sz="2400" b="1" i="1" dirty="0" smtClean="0"/>
              <a:t>20:3</a:t>
            </a:r>
            <a:r>
              <a:rPr lang="es-CO" sz="2400" i="1" dirty="0" smtClean="0"/>
              <a:t>     No tendrás otros dioses ante mi faz. </a:t>
            </a:r>
            <a:r>
              <a:rPr lang="es-CO" sz="2400" b="1" i="1" dirty="0" smtClean="0"/>
              <a:t>Lo </a:t>
            </a:r>
            <a:r>
              <a:rPr lang="es-CO" sz="2400" b="1" i="1" dirty="0" err="1" smtClean="0"/>
              <a:t>yihyéh</a:t>
            </a:r>
            <a:r>
              <a:rPr lang="es-CO" sz="2400" b="1" i="1" dirty="0" smtClean="0"/>
              <a:t> leja elohim </a:t>
            </a:r>
            <a:r>
              <a:rPr lang="es-CO" sz="2400" b="1" i="1" dirty="0" err="1" smtClean="0"/>
              <a:t>ajerim</a:t>
            </a:r>
            <a:r>
              <a:rPr lang="es-CO" sz="2400" b="1" i="1" dirty="0" smtClean="0"/>
              <a:t> al-</a:t>
            </a:r>
            <a:r>
              <a:rPr lang="es-CO" sz="2400" b="1" i="1" dirty="0" err="1" smtClean="0"/>
              <a:t>panay</a:t>
            </a:r>
            <a:r>
              <a:rPr lang="es-CO" sz="2400" b="1" i="1" dirty="0" smtClean="0"/>
              <a:t>.</a:t>
            </a:r>
            <a:endParaRPr lang="es-CO" sz="2400" i="1" dirty="0" smtClean="0"/>
          </a:p>
          <a:p>
            <a:r>
              <a:rPr lang="es-CO" sz="2400" b="1" i="1" dirty="0" smtClean="0"/>
              <a:t> </a:t>
            </a:r>
            <a:endParaRPr lang="es-CO" sz="2400" i="1" dirty="0" smtClean="0"/>
          </a:p>
          <a:p>
            <a:r>
              <a:rPr lang="es-CO" sz="2400" b="1" i="1" dirty="0" smtClean="0"/>
              <a:t>20:4</a:t>
            </a:r>
            <a:r>
              <a:rPr lang="es-CO" sz="2400" i="1" dirty="0" smtClean="0"/>
              <a:t>     No harás para ti escultura ni semejanza alguna de lo que está arriba en el cielo, ni de lo que está abajo en la tierra, ni de lo que está en las aguas debajo de la tierra. </a:t>
            </a:r>
            <a:r>
              <a:rPr lang="es-CO" sz="2400" b="1" i="1" dirty="0" smtClean="0"/>
              <a:t>Lo </a:t>
            </a:r>
            <a:r>
              <a:rPr lang="es-CO" sz="2400" b="1" i="1" dirty="0" err="1" smtClean="0"/>
              <a:t>ta'aséh-lejá</a:t>
            </a:r>
            <a:r>
              <a:rPr lang="es-CO" sz="2400" b="1" i="1" dirty="0" smtClean="0"/>
              <a:t> </a:t>
            </a:r>
            <a:r>
              <a:rPr lang="es-CO" sz="2400" b="1" i="1" dirty="0" err="1" smtClean="0"/>
              <a:t>fesel</a:t>
            </a:r>
            <a:r>
              <a:rPr lang="es-CO" sz="2400" b="1" i="1" dirty="0" smtClean="0"/>
              <a:t> </a:t>
            </a:r>
            <a:r>
              <a:rPr lang="es-CO" sz="2400" b="1" i="1" dirty="0" err="1" smtClean="0"/>
              <a:t>vejol-temunáh</a:t>
            </a:r>
            <a:r>
              <a:rPr lang="es-CO" sz="2400" b="1" i="1" dirty="0" smtClean="0"/>
              <a:t> asher </a:t>
            </a:r>
            <a:r>
              <a:rPr lang="es-CO" sz="2400" b="1" i="1" dirty="0" err="1" smtClean="0"/>
              <a:t>bashamáyim</a:t>
            </a:r>
            <a:r>
              <a:rPr lang="es-CO" sz="2400" b="1" i="1" dirty="0" smtClean="0"/>
              <a:t> </a:t>
            </a:r>
            <a:r>
              <a:rPr lang="es-CO" sz="2400" b="1" i="1" dirty="0" err="1" smtClean="0"/>
              <a:t>mima'al</a:t>
            </a:r>
            <a:r>
              <a:rPr lang="es-CO" sz="2400" b="1" i="1" dirty="0" smtClean="0"/>
              <a:t> </a:t>
            </a:r>
            <a:r>
              <a:rPr lang="es-CO" sz="2400" b="1" i="1" dirty="0" err="1" smtClean="0"/>
              <a:t>va'asher</a:t>
            </a:r>
            <a:r>
              <a:rPr lang="es-CO" sz="2400" b="1" i="1" dirty="0" smtClean="0"/>
              <a:t> </a:t>
            </a:r>
            <a:r>
              <a:rPr lang="es-CO" sz="2400" b="1" i="1" dirty="0" err="1" smtClean="0"/>
              <a:t>ba'árets</a:t>
            </a:r>
            <a:r>
              <a:rPr lang="es-CO" sz="2400" b="1" i="1" dirty="0" smtClean="0"/>
              <a:t> </a:t>
            </a:r>
            <a:r>
              <a:rPr lang="es-CO" sz="2400" b="1" i="1" dirty="0" err="1" smtClean="0"/>
              <a:t>mitajat</a:t>
            </a:r>
            <a:r>
              <a:rPr lang="es-CO" sz="2400" b="1" i="1" dirty="0" smtClean="0"/>
              <a:t> </a:t>
            </a:r>
            <a:r>
              <a:rPr lang="es-CO" sz="2400" b="1" i="1" dirty="0" err="1" smtClean="0"/>
              <a:t>va'asher</a:t>
            </a:r>
            <a:r>
              <a:rPr lang="es-CO" sz="2400" b="1" i="1" dirty="0" smtClean="0"/>
              <a:t> </a:t>
            </a:r>
            <a:r>
              <a:rPr lang="es-CO" sz="2400" b="1" i="1" dirty="0" err="1" smtClean="0"/>
              <a:t>bamáyim</a:t>
            </a:r>
            <a:r>
              <a:rPr lang="es-CO" sz="2400" b="1" i="1" dirty="0" smtClean="0"/>
              <a:t> </a:t>
            </a:r>
            <a:r>
              <a:rPr lang="es-CO" sz="2400" b="1" i="1" dirty="0" err="1" smtClean="0"/>
              <a:t>mitajat</a:t>
            </a:r>
            <a:r>
              <a:rPr lang="es-CO" sz="2400" b="1" i="1" dirty="0" smtClean="0"/>
              <a:t> </a:t>
            </a:r>
            <a:r>
              <a:rPr lang="es-CO" sz="2400" b="1" i="1" dirty="0" err="1" smtClean="0"/>
              <a:t>la'árets</a:t>
            </a:r>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20:5     </a:t>
            </a:r>
            <a:r>
              <a:rPr lang="es-ES" sz="2400" i="1" dirty="0" smtClean="0"/>
              <a:t>No te postrarás ante ellas ni las servirás, porque Yo soy el Eterno tu Dios, Dios celoso, que revisa la iniquidad de los padres en los hijos(1) hasta la tercera y la cuarta generación de los que me aborrecen;</a:t>
            </a:r>
            <a:r>
              <a:rPr lang="es-ES" sz="2400" b="1" i="1" dirty="0" smtClean="0"/>
              <a:t> Lo-</a:t>
            </a:r>
            <a:r>
              <a:rPr lang="es-ES" sz="2400" b="1" i="1" dirty="0" err="1" smtClean="0"/>
              <a:t>tishtajavéh</a:t>
            </a:r>
            <a:r>
              <a:rPr lang="es-ES" sz="2400" b="1" i="1" dirty="0" smtClean="0"/>
              <a:t> </a:t>
            </a:r>
            <a:r>
              <a:rPr lang="es-ES" sz="2400" b="1" i="1" dirty="0" err="1" smtClean="0"/>
              <a:t>lahem</a:t>
            </a:r>
            <a:r>
              <a:rPr lang="es-ES" sz="2400" b="1" i="1" dirty="0" smtClean="0"/>
              <a:t> veló </a:t>
            </a:r>
            <a:r>
              <a:rPr lang="es-ES" sz="2400" b="1" i="1" dirty="0" err="1" smtClean="0"/>
              <a:t>ta'ovdem</a:t>
            </a:r>
            <a:r>
              <a:rPr lang="es-ES" sz="2400" b="1" i="1" dirty="0" smtClean="0"/>
              <a:t> </a:t>
            </a:r>
            <a:r>
              <a:rPr lang="es-ES" sz="2400" b="1" i="1" dirty="0" err="1" smtClean="0"/>
              <a:t>ki</a:t>
            </a:r>
            <a:r>
              <a:rPr lang="es-ES" sz="2400" b="1" i="1" dirty="0" smtClean="0"/>
              <a:t> </a:t>
            </a:r>
            <a:r>
              <a:rPr lang="es-ES" sz="2400" b="1" i="1" dirty="0" err="1" smtClean="0"/>
              <a:t>anojí</a:t>
            </a:r>
            <a:r>
              <a:rPr lang="es-ES" sz="2400" b="1" i="1" dirty="0" smtClean="0"/>
              <a:t> Adonay Eloheyja El </a:t>
            </a:r>
            <a:r>
              <a:rPr lang="es-ES" sz="2400" b="1" i="1" dirty="0" err="1" smtClean="0"/>
              <a:t>kaná</a:t>
            </a:r>
            <a:r>
              <a:rPr lang="es-ES" sz="2400" b="1" i="1" dirty="0" smtClean="0"/>
              <a:t> </a:t>
            </a:r>
            <a:r>
              <a:rPr lang="es-ES" sz="2400" b="1" i="1" dirty="0" err="1" smtClean="0"/>
              <a:t>poked</a:t>
            </a:r>
            <a:r>
              <a:rPr lang="es-ES" sz="2400" b="1" i="1" dirty="0" smtClean="0"/>
              <a:t> </a:t>
            </a:r>
            <a:r>
              <a:rPr lang="es-ES" sz="2400" b="1" i="1" dirty="0" err="1" smtClean="0"/>
              <a:t>avón</a:t>
            </a:r>
            <a:r>
              <a:rPr lang="es-ES" sz="2400" b="1" i="1" dirty="0" smtClean="0"/>
              <a:t> </a:t>
            </a:r>
            <a:r>
              <a:rPr lang="es-ES" sz="2400" b="1" i="1" dirty="0" err="1" smtClean="0"/>
              <a:t>avot</a:t>
            </a:r>
            <a:r>
              <a:rPr lang="es-ES" sz="2400" b="1" i="1" dirty="0" smtClean="0"/>
              <a:t> al-</a:t>
            </a:r>
            <a:r>
              <a:rPr lang="es-ES" sz="2400" b="1" i="1" dirty="0" err="1" smtClean="0"/>
              <a:t>banim</a:t>
            </a:r>
            <a:r>
              <a:rPr lang="es-ES" sz="2400" b="1" i="1" dirty="0" smtClean="0"/>
              <a:t> al-</a:t>
            </a:r>
            <a:r>
              <a:rPr lang="es-ES" sz="2400" b="1" i="1" dirty="0" err="1" smtClean="0"/>
              <a:t>shileshim</a:t>
            </a:r>
            <a:r>
              <a:rPr lang="es-ES" sz="2400" b="1" i="1" dirty="0" smtClean="0"/>
              <a:t> </a:t>
            </a:r>
            <a:r>
              <a:rPr lang="es-ES" sz="2400" b="1" i="1" dirty="0" err="1" smtClean="0"/>
              <a:t>ve'al-ribe'im</a:t>
            </a:r>
            <a:r>
              <a:rPr lang="es-ES" sz="2400" b="1" i="1" dirty="0" smtClean="0"/>
              <a:t> </a:t>
            </a:r>
            <a:r>
              <a:rPr lang="es-ES" sz="2400" b="1" i="1" dirty="0" err="1" smtClean="0"/>
              <a:t>leson'ay</a:t>
            </a:r>
            <a:r>
              <a:rPr lang="es-ES" sz="2400" b="1" i="1" dirty="0" smtClean="0"/>
              <a:t>.</a:t>
            </a:r>
            <a:endParaRPr lang="es-ES" sz="2400" i="1" dirty="0" smtClean="0"/>
          </a:p>
          <a:p>
            <a:r>
              <a:rPr lang="es-ES" sz="2400" b="1" i="1" dirty="0" smtClean="0"/>
              <a:t> 20:6     </a:t>
            </a:r>
            <a:r>
              <a:rPr lang="es-ES" sz="2400" i="1" dirty="0" smtClean="0"/>
              <a:t>y que usa de misericordia en millares de generaciones (2) para aquellos que me aman y guardan mis mandamientos. </a:t>
            </a:r>
            <a:r>
              <a:rPr lang="es-ES" sz="2400" b="1" i="1" dirty="0" err="1" smtClean="0"/>
              <a:t>Ve'oseh</a:t>
            </a:r>
            <a:r>
              <a:rPr lang="es-ES" sz="2400" b="1" i="1" dirty="0" smtClean="0"/>
              <a:t> jésed </a:t>
            </a:r>
            <a:r>
              <a:rPr lang="es-ES" sz="2400" b="1" i="1" dirty="0" err="1" smtClean="0"/>
              <a:t>la'alafim</a:t>
            </a:r>
            <a:r>
              <a:rPr lang="es-ES" sz="2400" b="1" i="1" dirty="0" smtClean="0"/>
              <a:t> </a:t>
            </a:r>
            <a:r>
              <a:rPr lang="es-ES" sz="2400" b="1" i="1" dirty="0" err="1" smtClean="0"/>
              <a:t>le'ohavay</a:t>
            </a:r>
            <a:r>
              <a:rPr lang="es-ES" sz="2400" b="1" i="1" dirty="0" smtClean="0"/>
              <a:t> </a:t>
            </a:r>
            <a:r>
              <a:rPr lang="es-ES" sz="2400" b="1" i="1" dirty="0" err="1" smtClean="0"/>
              <a:t>uleshomrey</a:t>
            </a:r>
            <a:r>
              <a:rPr lang="es-ES" sz="2400" b="1" i="1" dirty="0" smtClean="0"/>
              <a:t> </a:t>
            </a:r>
            <a:r>
              <a:rPr lang="es-ES" sz="2400" b="1" i="1" dirty="0" err="1" smtClean="0"/>
              <a:t>mitsvotay</a:t>
            </a:r>
            <a:r>
              <a:rPr lang="es-ES" sz="2400" b="1" i="1" dirty="0" smtClean="0"/>
              <a:t>.</a:t>
            </a:r>
            <a:endParaRPr lang="es-ES" sz="2400" i="1" dirty="0" smtClean="0"/>
          </a:p>
          <a:p>
            <a:r>
              <a:rPr lang="es-ES" sz="2400" b="1" i="1" dirty="0" smtClean="0"/>
              <a:t> </a:t>
            </a:r>
            <a:endParaRPr lang="es-ES" sz="2400" i="1"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La iniquidad de los padres.</a:t>
            </a:r>
          </a:p>
          <a:p>
            <a:r>
              <a:rPr lang="es-ES" sz="2400" i="1" dirty="0" smtClean="0"/>
              <a:t>Cuando éstos siguen practicando la iniquidad de sus padres, ya que los hijos no deben seguir el mal ejemplo de ellos después de conocer sus consecuencias.</a:t>
            </a:r>
          </a:p>
          <a:p>
            <a:endParaRPr lang="es-ES" sz="2400" i="1" dirty="0" smtClean="0"/>
          </a:p>
          <a:p>
            <a:r>
              <a:rPr lang="es-ES" sz="2400" b="1" i="1" dirty="0" smtClean="0"/>
              <a:t> La Misericordia divina.</a:t>
            </a:r>
          </a:p>
          <a:p>
            <a:r>
              <a:rPr lang="es-CO" sz="2400" i="1" dirty="0" smtClean="0"/>
              <a:t>La misericordia de Dios se extiende por lo menos hasta dos mil generaciones, mientras que su castigo es mucho menor para los que le aborrecen.</a:t>
            </a:r>
            <a:endParaRPr lang="es-ES" sz="2400" i="1"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Prohibición de la idolatría</a:t>
            </a:r>
          </a:p>
          <a:p>
            <a:r>
              <a:rPr lang="es-CO" sz="2400" i="1" dirty="0" smtClean="0"/>
              <a:t>Nuestros Sabios consideran que este Mandamiento comprende 4 preceptos Negativos independientes:</a:t>
            </a:r>
          </a:p>
          <a:p>
            <a:r>
              <a:rPr lang="es-CO" sz="2400" b="1" i="1" dirty="0" smtClean="0"/>
              <a:t>1 -Creer en ídolos</a:t>
            </a:r>
          </a:p>
          <a:p>
            <a:r>
              <a:rPr lang="es-CO" sz="2400" b="1" i="1" dirty="0" smtClean="0"/>
              <a:t>2 -Hacer ídolos o poseerlos</a:t>
            </a:r>
          </a:p>
          <a:p>
            <a:r>
              <a:rPr lang="es-CO" sz="2400" b="1" i="1" dirty="0" smtClean="0"/>
              <a:t>3 -Adorarlos de cualquiera de las 4 formas de Servicio Divino, que son:</a:t>
            </a:r>
          </a:p>
          <a:p>
            <a:pPr lvl="1"/>
            <a:r>
              <a:rPr lang="es-CO" sz="2000" b="1" i="1" dirty="0" smtClean="0"/>
              <a:t>-Prosternación</a:t>
            </a:r>
          </a:p>
          <a:p>
            <a:pPr lvl="1"/>
            <a:r>
              <a:rPr lang="es-CO" sz="2000" b="1" i="1" dirty="0" smtClean="0"/>
              <a:t>-Sacrificio de animales</a:t>
            </a:r>
          </a:p>
          <a:p>
            <a:pPr lvl="1"/>
            <a:r>
              <a:rPr lang="es-CO" sz="2000" b="1" i="1" dirty="0" smtClean="0"/>
              <a:t>-Elevación de ofrendas</a:t>
            </a:r>
          </a:p>
          <a:p>
            <a:pPr lvl="1"/>
            <a:r>
              <a:rPr lang="es-CO" sz="2000" b="1" i="1" dirty="0" smtClean="0"/>
              <a:t>-Libaciones de vino o demás líquidos sobre un altar</a:t>
            </a:r>
            <a:endParaRPr lang="es-ES" sz="2000" i="1"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4 –Adorar un ídolo mediante ritos que se aplican específicamente a dicho ídolo, aunque este método sea exclusivo y no sea utilizado para otras deidades, así se considerara dicho servicio irreverente en otro contexto.</a:t>
            </a:r>
          </a:p>
          <a:p>
            <a:r>
              <a:rPr lang="es-CO" sz="2400" i="1" dirty="0" smtClean="0"/>
              <a:t>Cuál era la forma de adorar a Peor? **</a:t>
            </a:r>
          </a:p>
          <a:p>
            <a:endParaRPr lang="es-CO" sz="2400" b="1" i="1" dirty="0" smtClean="0"/>
          </a:p>
          <a:p>
            <a:r>
              <a:rPr lang="es-CO" sz="2400" b="1" i="1" dirty="0" smtClean="0"/>
              <a:t>Verso 3 – “En Mi Presencia”</a:t>
            </a:r>
          </a:p>
          <a:p>
            <a:r>
              <a:rPr lang="es-CO" sz="2400" i="1" dirty="0" smtClean="0"/>
              <a:t>Mientras Dios exista. Y como conocemos que Dios es eterno, por lo tanto, la prohibición es permanente (</a:t>
            </a:r>
            <a:r>
              <a:rPr lang="es-CO" sz="2400" i="1" dirty="0" err="1" smtClean="0"/>
              <a:t>Rashi</a:t>
            </a:r>
            <a:r>
              <a:rPr lang="es-CO" sz="2400" i="1" dirty="0" smtClean="0"/>
              <a:t>)</a:t>
            </a:r>
          </a:p>
          <a:p>
            <a:r>
              <a:rPr lang="es-CO" sz="2400" i="1" dirty="0" smtClean="0"/>
              <a:t>Qué dice Ibn Ezra?  ** </a:t>
            </a:r>
            <a:endParaRPr lang="es-ES" sz="2000" i="1"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Que nos dicen Rambam, Rambán y otros exégetas?</a:t>
            </a:r>
          </a:p>
          <a:p>
            <a:r>
              <a:rPr lang="es-CO" sz="2400" i="1" dirty="0" smtClean="0"/>
              <a:t>Al principio tenían claro de la existencia de un solo Dios Creador del universo.</a:t>
            </a:r>
          </a:p>
          <a:p>
            <a:r>
              <a:rPr lang="es-CO" sz="2400" i="1" dirty="0" smtClean="0"/>
              <a:t>Con el paso del tiempo, la gente comenzó a pensar que sirviéndole tributo y respeto a los intermediarios con los cuales Dios controla el universo, le estaban brindando respeto a Dios, así como se honra y respeta a un rey o a un presidente cuando se honra a sus ministros y delegados.</a:t>
            </a:r>
          </a:p>
          <a:p>
            <a:r>
              <a:rPr lang="es-CO" sz="2400" i="1" dirty="0" smtClean="0"/>
              <a:t>Después comenzaron a creer que estas criaturas o fuerzas celestiales tenían poderes autónomos y comenzaron a adorarlos como entes independientes.</a:t>
            </a:r>
            <a:endParaRPr lang="es-ES" sz="2000" i="1"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En un comienzo rindieron culto a los angeles, luego pasaron a los cuerpos celestes, así como a personas dotadas de ciertos atributos como el faraón o </a:t>
            </a:r>
            <a:r>
              <a:rPr lang="es-CO" sz="2400" i="1" dirty="0" err="1" smtClean="0"/>
              <a:t>Nebujadnetzar</a:t>
            </a:r>
            <a:r>
              <a:rPr lang="es-CO" sz="2400" i="1" dirty="0" smtClean="0"/>
              <a:t>.</a:t>
            </a:r>
          </a:p>
          <a:p>
            <a:r>
              <a:rPr lang="es-CO" sz="2400" i="1" dirty="0" smtClean="0"/>
              <a:t>De esa manera, los idólatras pensaban que los rituales aumentaban el poder de la fuerza celestial o del rey que guiaba sus destinos, porque contarían con el mérito de las multitudes además de sus propios poderes ya de por sí considerables.</a:t>
            </a:r>
          </a:p>
          <a:p>
            <a:r>
              <a:rPr lang="es-CO" sz="2400" i="1" dirty="0" smtClean="0"/>
              <a:t>Mas tarde, llegaron al extremo de adorar figuras místicas, los shedim, (mitad física, mitad espiritual). </a:t>
            </a:r>
            <a:endParaRPr lang="es-ES" sz="2000" i="1"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Imagen de talla.</a:t>
            </a:r>
          </a:p>
          <a:p>
            <a:r>
              <a:rPr lang="es-CO" sz="2400" i="1" dirty="0" smtClean="0"/>
              <a:t>El verso no solamente esta prohibiendo la adoración de ídolos sino también su fabricación.</a:t>
            </a:r>
          </a:p>
          <a:p>
            <a:r>
              <a:rPr lang="es-CO" sz="2400" i="1" dirty="0" smtClean="0"/>
              <a:t>La imagen tallada es una representación tridimensional que representa a algo, mientras que la semejanza es una imagen simbólica que puede hacerse ya sea esculpida , dibujada, o producida de cualquier otra manera. (Hirsch)</a:t>
            </a:r>
          </a:p>
          <a:p>
            <a:endParaRPr lang="es-CO" sz="2400" b="1" i="1" dirty="0" smtClean="0"/>
          </a:p>
          <a:p>
            <a:endParaRPr lang="es-ES" sz="2000"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Verso 5 –Dios celoso.</a:t>
            </a:r>
          </a:p>
          <a:p>
            <a:r>
              <a:rPr lang="es-CO" sz="2400" i="1" dirty="0" smtClean="0"/>
              <a:t>Aquí los celos se refieren a la idolatría, así como cuando el marido denuncia a su mujer cuando sospecha que le ha sido infiel (Bamidbar 5:14),</a:t>
            </a:r>
          </a:p>
          <a:p>
            <a:r>
              <a:rPr lang="es-CO" sz="2400" i="1" dirty="0" smtClean="0"/>
              <a:t>En el caso de la mujer, cuando el marido se siente traicionado y su resistencia a renunciar a algo que legítimamente le pertenece.</a:t>
            </a:r>
          </a:p>
          <a:p>
            <a:r>
              <a:rPr lang="es-CO" sz="2400" i="1" dirty="0" smtClean="0"/>
              <a:t>En el caso de la idolatría, Hashem es el único que merece ser venerado por las personas y no tolera que se adore a otros seres que han sido creados por El.</a:t>
            </a:r>
          </a:p>
          <a:p>
            <a:endParaRPr lang="es-CO" sz="2400" b="1" i="1" dirty="0" smtClean="0"/>
          </a:p>
          <a:p>
            <a:endParaRPr lang="es-ES" sz="2000" i="1"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La Mejiltá nos indica que “si alguien comete idolatría, lo castigo con celo, pero al mismo tiempo soy compasivo y misericordioso en otros asuntos”.</a:t>
            </a:r>
          </a:p>
          <a:p>
            <a:r>
              <a:rPr lang="es-CO" sz="2400" i="1" dirty="0" smtClean="0"/>
              <a:t>En el contexto del marido celoso que acusa a su mujer de haberse acostado con otro, éste se niega a renunciar a la fidelidad que le corresponde.</a:t>
            </a:r>
          </a:p>
          <a:p>
            <a:endParaRPr lang="es-CO" sz="2400" b="1" i="1" dirty="0" smtClean="0"/>
          </a:p>
          <a:p>
            <a:r>
              <a:rPr lang="es-CO" sz="2400" b="1" i="1" dirty="0" smtClean="0"/>
              <a:t>-Quien recuerda el pecado de los padres sobre los hijos.</a:t>
            </a:r>
          </a:p>
          <a:p>
            <a:r>
              <a:rPr lang="es-CO" sz="2400" i="1" dirty="0" smtClean="0"/>
              <a:t>Por qué los hijos pueden ser castigados por un pecado que ellos no cometieron?</a:t>
            </a:r>
          </a:p>
          <a:p>
            <a:r>
              <a:rPr lang="es-CO" sz="2400" b="1" i="1" dirty="0" smtClean="0"/>
              <a:t>Los Sabios nos dicen:  **</a:t>
            </a:r>
          </a:p>
          <a:p>
            <a:endParaRPr lang="es-CO" sz="2400" b="1" i="1" dirty="0" smtClean="0"/>
          </a:p>
          <a:p>
            <a:endParaRPr lang="es-ES" sz="2000" i="1"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TERCER MANDAMIENTO: JURAR EN VANO</a:t>
            </a:r>
          </a:p>
          <a:p>
            <a:r>
              <a:rPr lang="es-CO" sz="2400" b="1" i="1" dirty="0" smtClean="0"/>
              <a:t>20:7 – </a:t>
            </a:r>
            <a:r>
              <a:rPr lang="es-CO" sz="2400" b="1" dirty="0" smtClean="0"/>
              <a:t>No usarás el Nombre de Hashem, tu Dios, en vano pues no absolverá Hashem a nadie que use Su Nombre vanamente</a:t>
            </a:r>
            <a:r>
              <a:rPr lang="es-CO" sz="2400" dirty="0" smtClean="0"/>
              <a:t>. </a:t>
            </a:r>
            <a:r>
              <a:rPr lang="es-ES" sz="2400" i="1" dirty="0" smtClean="0"/>
              <a:t>Lo </a:t>
            </a:r>
            <a:r>
              <a:rPr lang="es-ES" sz="2400" i="1" dirty="0" err="1" smtClean="0"/>
              <a:t>tisa</a:t>
            </a:r>
            <a:r>
              <a:rPr lang="es-ES" sz="2400" i="1" dirty="0" smtClean="0"/>
              <a:t> et-</a:t>
            </a:r>
            <a:r>
              <a:rPr lang="es-ES" sz="2400" i="1" dirty="0" err="1" smtClean="0"/>
              <a:t>shem</a:t>
            </a:r>
            <a:r>
              <a:rPr lang="es-ES" sz="2400" i="1" dirty="0" smtClean="0"/>
              <a:t>-Adonay Eloheyja </a:t>
            </a:r>
            <a:r>
              <a:rPr lang="es-ES" sz="2400" i="1" dirty="0" err="1" smtClean="0"/>
              <a:t>lashav</a:t>
            </a:r>
            <a:r>
              <a:rPr lang="es-ES" sz="2400" i="1" dirty="0" smtClean="0"/>
              <a:t> </a:t>
            </a:r>
            <a:r>
              <a:rPr lang="es-ES" sz="2400" i="1" dirty="0" err="1" smtClean="0"/>
              <a:t>ki</a:t>
            </a:r>
            <a:r>
              <a:rPr lang="es-ES" sz="2400" i="1" dirty="0" smtClean="0"/>
              <a:t> lo </a:t>
            </a:r>
            <a:r>
              <a:rPr lang="es-ES" sz="2400" i="1" dirty="0" err="1" smtClean="0"/>
              <a:t>yenakeh</a:t>
            </a:r>
            <a:r>
              <a:rPr lang="es-ES" sz="2400" i="1" dirty="0" smtClean="0"/>
              <a:t> Adonay et asher-</a:t>
            </a:r>
            <a:r>
              <a:rPr lang="es-ES" sz="2400" i="1" dirty="0" err="1" smtClean="0"/>
              <a:t>yisá</a:t>
            </a:r>
            <a:r>
              <a:rPr lang="es-ES" sz="2400" i="1" dirty="0" smtClean="0"/>
              <a:t> et-</a:t>
            </a:r>
            <a:r>
              <a:rPr lang="es-ES" sz="2400" i="1" dirty="0" err="1" smtClean="0"/>
              <a:t>shmó</a:t>
            </a:r>
            <a:r>
              <a:rPr lang="es-ES" sz="2400" i="1" dirty="0" smtClean="0"/>
              <a:t> </a:t>
            </a:r>
            <a:r>
              <a:rPr lang="es-ES" sz="2400" i="1" dirty="0" err="1" smtClean="0"/>
              <a:t>lashav</a:t>
            </a:r>
            <a:r>
              <a:rPr lang="es-ES" sz="2400" i="1" dirty="0" smtClean="0"/>
              <a:t>.</a:t>
            </a:r>
            <a:endParaRPr lang="es-CO" sz="2400" i="1" dirty="0" smtClean="0"/>
          </a:p>
          <a:p>
            <a:r>
              <a:rPr lang="es-CO" sz="2400" i="1" dirty="0" smtClean="0"/>
              <a:t>De la misma manera que está prohibido demostrar desprecio por Dios fabricando ídolos, así mismo está prohibido profanar Su Nombre usándolo en vano.</a:t>
            </a:r>
          </a:p>
          <a:p>
            <a:r>
              <a:rPr lang="es-CO" sz="2400" i="1" dirty="0" smtClean="0"/>
              <a:t>Rambán dice que el versículo en su significado simple implica que está prohibido incluso pronunciar el Nombre de Dios en forma casual, sin un propósito válido</a:t>
            </a:r>
            <a:r>
              <a:rPr lang="es-CO" sz="2400" b="1" i="1" dirty="0" smtClean="0"/>
              <a:t>.</a:t>
            </a:r>
          </a:p>
          <a:p>
            <a:r>
              <a:rPr lang="es-CO" sz="2400" b="1" i="1" dirty="0" smtClean="0"/>
              <a:t>Qué dicen nuestros Sabios en el Tratado </a:t>
            </a:r>
            <a:r>
              <a:rPr lang="es-CO" sz="2400" b="1" i="1" dirty="0" err="1" smtClean="0"/>
              <a:t>Shevuot</a:t>
            </a:r>
            <a:r>
              <a:rPr lang="es-CO" sz="2400" b="1" i="1" dirty="0" smtClean="0"/>
              <a:t>?  **</a:t>
            </a:r>
          </a:p>
          <a:p>
            <a:endParaRPr lang="es-CO" sz="2400" b="1" i="1" dirty="0" smtClean="0"/>
          </a:p>
          <a:p>
            <a:endParaRPr lang="es-ES" sz="2000" i="1"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-Pues no absolverá Hashem.</a:t>
            </a:r>
          </a:p>
          <a:p>
            <a:r>
              <a:rPr lang="es-CO" sz="2400" i="1" dirty="0" smtClean="0"/>
              <a:t>Dicen nuestros comentaristas que cuando alguna persona usa el Nombre de Dios para darle validez a un juramento, es como si la persona estuviera manifestando que su palabra es tan verdadera y fiel como la existencia misma de Dios.</a:t>
            </a:r>
          </a:p>
          <a:p>
            <a:r>
              <a:rPr lang="es-CO" sz="2400" i="1" dirty="0" smtClean="0"/>
              <a:t>Por lo tanto, la persona que transgrede este juramento o lo trivializa, demuestra que desprecia la existencia de Dios y por lo tanto, Dios no lo absolverá (Ibn Ezra)</a:t>
            </a:r>
          </a:p>
          <a:p>
            <a:r>
              <a:rPr lang="es-CO" sz="2400" b="1" i="1" dirty="0" smtClean="0"/>
              <a:t>Próximo: EL CUARTO MANDAMIENTO –EL SHABAT</a:t>
            </a:r>
          </a:p>
          <a:p>
            <a:endParaRPr lang="es-CO" sz="2400" b="1" i="1" dirty="0" smtClean="0"/>
          </a:p>
          <a:p>
            <a:endParaRPr lang="es-ES" sz="2000" i="1" dirty="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endParaRPr lang="es-ES" sz="2400" i="1"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18 </a:t>
            </a:r>
            <a:r>
              <a:rPr lang="es-CO" sz="1800" dirty="0" smtClean="0">
                <a:latin typeface="Calibri" pitchFamily="34" charset="0"/>
              </a:rPr>
              <a:t>de </a:t>
            </a:r>
            <a:r>
              <a:rPr lang="es-CO" sz="1800" dirty="0" err="1" smtClean="0">
                <a:latin typeface="Calibri" pitchFamily="34" charset="0"/>
              </a:rPr>
              <a:t>Shevat</a:t>
            </a:r>
            <a:r>
              <a:rPr lang="es-CO" sz="1800" dirty="0" smtClean="0">
                <a:latin typeface="Calibri" pitchFamily="34" charset="0"/>
              </a:rPr>
              <a:t> 5777  </a:t>
            </a:r>
            <a:r>
              <a:rPr lang="es-CO" sz="1800" smtClean="0">
                <a:latin typeface="Calibri" pitchFamily="34" charset="0"/>
              </a:rPr>
              <a:t>–  </a:t>
            </a:r>
            <a:r>
              <a:rPr lang="es-CO" sz="1800" smtClean="0">
                <a:latin typeface="Calibri" pitchFamily="34" charset="0"/>
              </a:rPr>
              <a:t>14 </a:t>
            </a:r>
            <a:r>
              <a:rPr lang="es-CO" sz="1800" dirty="0" smtClean="0">
                <a:latin typeface="Calibri" pitchFamily="34" charset="0"/>
              </a:rPr>
              <a:t>de Febrero, 2017Monsey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107764</TotalTime>
  <Words>1003</Words>
  <Application>Microsoft Office PowerPoint</Application>
  <PresentationFormat>On-screen Show (4:3)</PresentationFormat>
  <Paragraphs>98</Paragraphs>
  <Slides>16</Slides>
  <Notes>14</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3175</cp:revision>
  <dcterms:created xsi:type="dcterms:W3CDTF">2013-10-13T19:31:46Z</dcterms:created>
  <dcterms:modified xsi:type="dcterms:W3CDTF">2017-02-15T20:52:45Z</dcterms:modified>
</cp:coreProperties>
</file>