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1395" r:id="rId3"/>
    <p:sldId id="1505" r:id="rId4"/>
    <p:sldId id="1498" r:id="rId5"/>
    <p:sldId id="1508" r:id="rId6"/>
    <p:sldId id="1509" r:id="rId7"/>
    <p:sldId id="1510" r:id="rId8"/>
    <p:sldId id="1511" r:id="rId9"/>
    <p:sldId id="1512" r:id="rId10"/>
    <p:sldId id="1513" r:id="rId11"/>
    <p:sldId id="1514" r:id="rId12"/>
    <p:sldId id="1515" r:id="rId13"/>
    <p:sldId id="1516" r:id="rId14"/>
    <p:sldId id="1517" r:id="rId15"/>
    <p:sldId id="1518" r:id="rId16"/>
    <p:sldId id="1519" r:id="rId17"/>
    <p:sldId id="1520" r:id="rId18"/>
    <p:sldId id="1521" r:id="rId19"/>
    <p:sldId id="1522" r:id="rId20"/>
    <p:sldId id="1523" r:id="rId21"/>
    <p:sldId id="1524" r:id="rId22"/>
    <p:sldId id="1506" r:id="rId23"/>
    <p:sldId id="1445" r:id="rId24"/>
    <p:sldId id="1507" r:id="rId25"/>
    <p:sldId id="1449" r:id="rId26"/>
    <p:sldId id="1441" r:id="rId27"/>
    <p:sldId id="292"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1" autoAdjust="0"/>
    <p:restoredTop sz="94599" autoAdjust="0"/>
  </p:normalViewPr>
  <p:slideViewPr>
    <p:cSldViewPr>
      <p:cViewPr>
        <p:scale>
          <a:sx n="100" d="100"/>
          <a:sy n="100" d="100"/>
        </p:scale>
        <p:origin x="-72" y="474"/>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myjewishlearning.com/author/rabbi-peretz-rodman/"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TORAH</a:t>
            </a:r>
          </a:p>
          <a:p>
            <a:pPr algn="ctr">
              <a:lnSpc>
                <a:spcPct val="90000"/>
              </a:lnSpc>
            </a:pPr>
            <a:r>
              <a:rPr lang="es-CO" sz="3200" dirty="0">
                <a:solidFill>
                  <a:srgbClr val="000000"/>
                </a:solidFill>
                <a:latin typeface="Calibri" pitchFamily="34" charset="0"/>
              </a:rPr>
              <a:t>LIBRO DE SHEMOT – EXODO </a:t>
            </a:r>
            <a:r>
              <a:rPr lang="es-CO" sz="3200" smtClean="0">
                <a:solidFill>
                  <a:srgbClr val="000000"/>
                </a:solidFill>
                <a:latin typeface="Calibri" pitchFamily="34" charset="0"/>
              </a:rPr>
              <a:t>#</a:t>
            </a:r>
            <a:r>
              <a:rPr lang="es-CO" sz="3200" smtClean="0">
                <a:solidFill>
                  <a:srgbClr val="000000"/>
                </a:solidFill>
                <a:latin typeface="Calibri" pitchFamily="34" charset="0"/>
              </a:rPr>
              <a:t>28</a:t>
            </a:r>
            <a:endParaRPr lang="es-CO" sz="3200" dirty="0" smtClean="0">
              <a:solidFill>
                <a:srgbClr val="000000"/>
              </a:solidFill>
              <a:latin typeface="Calibri" pitchFamily="34" charset="0"/>
            </a:endParaRPr>
          </a:p>
          <a:p>
            <a:pPr algn="ctr">
              <a:lnSpc>
                <a:spcPct val="90000"/>
              </a:lnSpc>
            </a:pPr>
            <a:r>
              <a:rPr lang="es-CO" sz="3200" dirty="0" err="1" smtClean="0">
                <a:solidFill>
                  <a:srgbClr val="000000"/>
                </a:solidFill>
                <a:latin typeface="Calibri" pitchFamily="34" charset="0"/>
              </a:rPr>
              <a:t>Aseret</a:t>
            </a:r>
            <a:r>
              <a:rPr lang="es-CO" sz="3200" dirty="0" smtClean="0">
                <a:solidFill>
                  <a:srgbClr val="000000"/>
                </a:solidFill>
                <a:latin typeface="Calibri" pitchFamily="34" charset="0"/>
              </a:rPr>
              <a:t> </a:t>
            </a:r>
            <a:r>
              <a:rPr lang="es-CO" sz="3200" dirty="0" err="1" smtClean="0">
                <a:solidFill>
                  <a:srgbClr val="000000"/>
                </a:solidFill>
                <a:latin typeface="Calibri" pitchFamily="34" charset="0"/>
              </a:rPr>
              <a:t>HaDibrot</a:t>
            </a:r>
            <a:r>
              <a:rPr lang="es-CO" sz="3200" dirty="0" smtClean="0">
                <a:solidFill>
                  <a:srgbClr val="000000"/>
                </a:solidFill>
                <a:latin typeface="Calibri" pitchFamily="34" charset="0"/>
              </a:rPr>
              <a:t> – 5º. Honrar</a:t>
            </a:r>
            <a:endParaRPr lang="es-CO" sz="32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20:11     </a:t>
            </a:r>
            <a:r>
              <a:rPr lang="es-CO" sz="2400" i="1" dirty="0" smtClean="0"/>
              <a:t>porque en seis días hizo el Eterno los cielos y la tierra, el mar y todo cuanto en ellos hay, y descansó en el séptimo día; por tanto, el Eterno bendijo el día del sábado y lo santificó.</a:t>
            </a:r>
          </a:p>
          <a:p>
            <a:r>
              <a:rPr lang="es-CO" sz="2400" b="1" i="1" dirty="0" smtClean="0"/>
              <a:t>Ki </a:t>
            </a:r>
            <a:r>
              <a:rPr lang="es-CO" sz="2400" b="1" i="1" dirty="0" err="1" smtClean="0"/>
              <a:t>sheshet-yamim</a:t>
            </a:r>
            <a:r>
              <a:rPr lang="es-CO" sz="2400" b="1" i="1" dirty="0" smtClean="0"/>
              <a:t> </a:t>
            </a:r>
            <a:r>
              <a:rPr lang="es-CO" sz="2400" b="1" i="1" dirty="0" err="1" smtClean="0"/>
              <a:t>asah</a:t>
            </a:r>
            <a:r>
              <a:rPr lang="es-CO" sz="2400" b="1" i="1" dirty="0" smtClean="0"/>
              <a:t> Adonay et-</a:t>
            </a:r>
            <a:r>
              <a:rPr lang="es-CO" sz="2400" b="1" i="1" dirty="0" err="1" smtClean="0"/>
              <a:t>hashamáyim</a:t>
            </a:r>
            <a:r>
              <a:rPr lang="es-CO" sz="2400" b="1" i="1" dirty="0" smtClean="0"/>
              <a:t> ve'et-</a:t>
            </a:r>
            <a:r>
              <a:rPr lang="es-CO" sz="2400" b="1" i="1" dirty="0" err="1" smtClean="0"/>
              <a:t>ha'árets</a:t>
            </a:r>
            <a:r>
              <a:rPr lang="es-CO" sz="2400" b="1" i="1" dirty="0" smtClean="0"/>
              <a:t> et-</a:t>
            </a:r>
            <a:r>
              <a:rPr lang="es-CO" sz="2400" b="1" i="1" dirty="0" err="1" smtClean="0"/>
              <a:t>hayam</a:t>
            </a:r>
            <a:r>
              <a:rPr lang="es-CO" sz="2400" b="1" i="1" dirty="0" smtClean="0"/>
              <a:t> ve'et-kol-asher-</a:t>
            </a:r>
            <a:r>
              <a:rPr lang="es-CO" sz="2400" b="1" i="1" dirty="0" err="1" smtClean="0"/>
              <a:t>bam</a:t>
            </a:r>
            <a:r>
              <a:rPr lang="es-CO" sz="2400" b="1" i="1" dirty="0" smtClean="0"/>
              <a:t> </a:t>
            </a:r>
            <a:r>
              <a:rPr lang="es-CO" sz="2400" b="1" i="1" dirty="0" err="1" smtClean="0"/>
              <a:t>vayanaj</a:t>
            </a:r>
            <a:r>
              <a:rPr lang="es-CO" sz="2400" b="1" i="1" dirty="0" smtClean="0"/>
              <a:t> </a:t>
            </a:r>
            <a:r>
              <a:rPr lang="es-CO" sz="2400" b="1" i="1" dirty="0" err="1" smtClean="0"/>
              <a:t>bayom</a:t>
            </a:r>
            <a:r>
              <a:rPr lang="es-CO" sz="2400" b="1" i="1" dirty="0" smtClean="0"/>
              <a:t> </a:t>
            </a:r>
            <a:r>
              <a:rPr lang="es-CO" sz="2400" b="1" i="1" dirty="0" err="1" smtClean="0"/>
              <a:t>hashvi'i</a:t>
            </a:r>
            <a:r>
              <a:rPr lang="es-CO" sz="2400" b="1" i="1" dirty="0" smtClean="0"/>
              <a:t> al-ken </a:t>
            </a:r>
            <a:r>
              <a:rPr lang="es-CO" sz="2400" b="1" i="1" dirty="0" err="1" smtClean="0"/>
              <a:t>beraj</a:t>
            </a:r>
            <a:r>
              <a:rPr lang="es-CO" sz="2400" b="1" i="1" dirty="0" smtClean="0"/>
              <a:t> Adonay et-</a:t>
            </a:r>
            <a:r>
              <a:rPr lang="es-CO" sz="2400" b="1" i="1" dirty="0" err="1" smtClean="0"/>
              <a:t>yom</a:t>
            </a:r>
            <a:r>
              <a:rPr lang="es-CO" sz="2400" b="1" i="1" dirty="0" smtClean="0"/>
              <a:t> </a:t>
            </a:r>
            <a:r>
              <a:rPr lang="es-CO" sz="2400" b="1" i="1" dirty="0" err="1" smtClean="0"/>
              <a:t>haShabat</a:t>
            </a:r>
            <a:r>
              <a:rPr lang="es-CO" sz="2400" b="1" i="1" dirty="0" smtClean="0"/>
              <a:t> </a:t>
            </a:r>
            <a:r>
              <a:rPr lang="es-CO" sz="2400" b="1" i="1" dirty="0" err="1" smtClean="0"/>
              <a:t>vayekadeshehu</a:t>
            </a:r>
            <a:r>
              <a:rPr lang="es-CO" sz="2400" b="1" i="1" dirty="0" smtClean="0"/>
              <a:t>.</a:t>
            </a:r>
            <a:endParaRPr lang="es-CO" sz="2400" i="1" dirty="0" smtClean="0"/>
          </a:p>
          <a:p>
            <a:r>
              <a:rPr lang="es-CO" sz="2400" dirty="0" smtClean="0"/>
              <a:t>Y descansó.- </a:t>
            </a:r>
            <a:r>
              <a:rPr lang="es-CO" sz="2400" dirty="0" err="1" smtClean="0"/>
              <a:t>Rashi</a:t>
            </a:r>
            <a:r>
              <a:rPr lang="es-CO" sz="2400" dirty="0" smtClean="0"/>
              <a:t> dice… *   - **</a:t>
            </a:r>
          </a:p>
          <a:p>
            <a:r>
              <a:rPr lang="es-CO" sz="2400" dirty="0" smtClean="0"/>
              <a:t>Bendijo y lo santificó.- </a:t>
            </a:r>
            <a:r>
              <a:rPr lang="es-CO" sz="2400" dirty="0" err="1" smtClean="0"/>
              <a:t>Rashi</a:t>
            </a:r>
            <a:r>
              <a:rPr lang="es-CO" sz="2400" smtClean="0"/>
              <a:t> dice…* - **</a:t>
            </a:r>
            <a:endParaRPr lang="es-CO" sz="2400" dirty="0" smtClean="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5º. Mandamiento- Honrar a Padre y Madre</a:t>
            </a:r>
          </a:p>
          <a:p>
            <a:r>
              <a:rPr lang="es-CO" sz="2400" b="1" i="1" dirty="0" smtClean="0"/>
              <a:t>20:12   </a:t>
            </a:r>
            <a:r>
              <a:rPr lang="es-CO" sz="2400" i="1" dirty="0" smtClean="0"/>
              <a:t>Honra a tu padre y a tu madre, para que se prolonguen tus días sobre la tierra, que el Eterno tu Dios te da.</a:t>
            </a:r>
            <a:r>
              <a:rPr lang="es-CO" sz="2400" b="1" i="1" dirty="0" smtClean="0"/>
              <a:t> </a:t>
            </a:r>
            <a:endParaRPr lang="es-CO" sz="2400" i="1" dirty="0" smtClean="0"/>
          </a:p>
          <a:p>
            <a:r>
              <a:rPr lang="es-CO" sz="2400" b="1" i="1" dirty="0" err="1" smtClean="0"/>
              <a:t>Kaved</a:t>
            </a:r>
            <a:r>
              <a:rPr lang="es-CO" sz="2400" b="1" i="1" dirty="0" smtClean="0"/>
              <a:t> et-</a:t>
            </a:r>
            <a:r>
              <a:rPr lang="es-CO" sz="2400" b="1" i="1" dirty="0" err="1" smtClean="0"/>
              <a:t>avija</a:t>
            </a:r>
            <a:r>
              <a:rPr lang="es-CO" sz="2400" b="1" i="1" dirty="0" smtClean="0"/>
              <a:t> ve'et-</a:t>
            </a:r>
            <a:r>
              <a:rPr lang="es-CO" sz="2400" b="1" i="1" dirty="0" err="1" smtClean="0"/>
              <a:t>imeja</a:t>
            </a:r>
            <a:r>
              <a:rPr lang="es-CO" sz="2400" b="1" i="1" dirty="0" smtClean="0"/>
              <a:t> lema'an </a:t>
            </a:r>
            <a:r>
              <a:rPr lang="es-CO" sz="2400" b="1" i="1" dirty="0" err="1" smtClean="0"/>
              <a:t>ya'arijun</a:t>
            </a:r>
            <a:r>
              <a:rPr lang="es-CO" sz="2400" b="1" i="1" dirty="0" smtClean="0"/>
              <a:t> </a:t>
            </a:r>
            <a:r>
              <a:rPr lang="es-CO" sz="2400" b="1" i="1" dirty="0" err="1" smtClean="0"/>
              <a:t>yameyja</a:t>
            </a:r>
            <a:r>
              <a:rPr lang="es-CO" sz="2400" b="1" i="1" dirty="0" smtClean="0"/>
              <a:t> al </a:t>
            </a:r>
            <a:r>
              <a:rPr lang="es-CO" sz="2400" b="1" i="1" dirty="0" err="1" smtClean="0"/>
              <a:t>ha'adamáh</a:t>
            </a:r>
            <a:r>
              <a:rPr lang="es-CO" sz="2400" b="1" i="1" dirty="0" smtClean="0"/>
              <a:t> asher-Adonay Eloheyja noten </a:t>
            </a:r>
            <a:r>
              <a:rPr lang="es-CO" sz="2400" b="1" i="1" dirty="0" err="1" smtClean="0"/>
              <a:t>laj</a:t>
            </a:r>
            <a:r>
              <a:rPr lang="es-CO" sz="2400" b="1" i="1" dirty="0" smtClean="0"/>
              <a:t>.</a:t>
            </a:r>
            <a:endParaRPr lang="es-CO" sz="2400" i="1" dirty="0" smtClean="0"/>
          </a:p>
          <a:p>
            <a:r>
              <a:rPr lang="es-CO" sz="2400" b="1" i="1" dirty="0" smtClean="0"/>
              <a:t> Y qué de los padres abusivos?</a:t>
            </a:r>
          </a:p>
          <a:p>
            <a:r>
              <a:rPr lang="es-ES" sz="2400" i="1" dirty="0" smtClean="0"/>
              <a:t>La literatura rabínica es plenamente consciente del potencial de abuso del poder paternal, y hay muchos pasajes en los que los padres son advertidos de los efectos nocivos del abuso físico y emocional. </a:t>
            </a:r>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 Leemos en el Talmud (</a:t>
            </a:r>
            <a:r>
              <a:rPr lang="es-ES" sz="2400" i="1" dirty="0" err="1" smtClean="0"/>
              <a:t>Gittin</a:t>
            </a:r>
            <a:r>
              <a:rPr lang="es-ES" sz="2400" i="1" dirty="0" smtClean="0"/>
              <a:t> 6b): "El rabino </a:t>
            </a:r>
            <a:r>
              <a:rPr lang="es-ES" sz="2400" i="1" dirty="0" err="1" smtClean="0"/>
              <a:t>Hisda</a:t>
            </a:r>
            <a:r>
              <a:rPr lang="es-ES" sz="2400" i="1" dirty="0" smtClean="0"/>
              <a:t> dijo: Un hombre nunca debe imponer un miedo excesivo a su casa, o bien puede ser la causa de una gran tragedia. [...] </a:t>
            </a:r>
          </a:p>
          <a:p>
            <a:r>
              <a:rPr lang="es-ES" sz="2400" i="1" dirty="0" smtClean="0"/>
              <a:t>Rabí Judá dijo en el nombre de Rav: Si un hombre impone temor sobre su casa, eventualmente cometerá los tres pecados: relaciones sexuales ilícitas, derramamiento de sangre, y la profanación del sábado. </a:t>
            </a:r>
          </a:p>
          <a:p>
            <a:r>
              <a:rPr lang="es-ES" sz="2400" i="1" dirty="0" smtClean="0"/>
              <a:t>Las leyes de la pureza ritual porque tiene miedo de decirle a su marido que todavía no se le permite tener relaciones con él, los miembros de su familia se encontrarán con destinos desastrosos después de huir de casa, y la casa encenderá una lámpara en el sábado por miedo a su ira por estar en la oscuridad.</a:t>
            </a:r>
            <a:endParaRPr lang="es-CO" sz="2400" i="1" dirty="0" smtClean="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En otro instructivo cuento talmúdico (</a:t>
            </a:r>
            <a:r>
              <a:rPr lang="es-ES" sz="2400" i="1" dirty="0" err="1" smtClean="0"/>
              <a:t>Mo'ed</a:t>
            </a:r>
            <a:r>
              <a:rPr lang="es-ES" sz="2400" i="1" dirty="0" smtClean="0"/>
              <a:t> </a:t>
            </a:r>
            <a:r>
              <a:rPr lang="es-ES" sz="2400" i="1" dirty="0" err="1" smtClean="0"/>
              <a:t>Katan</a:t>
            </a:r>
            <a:r>
              <a:rPr lang="es-ES" sz="2400" i="1" dirty="0" smtClean="0"/>
              <a:t> 17a), un sirviente de un sabio destacado vio a un hombre golpear a su hijo adulto y, mostrando la sabiduría rabínica que había aprendido en la casa del rabino, dijo: "Que ese hombre sea puesto bajo una prohibición , porque él transgredió la admonición de la Toráh: Ante el ciego no pondrás piedra de tropiezo (Levítico 19:14) ". </a:t>
            </a:r>
          </a:p>
          <a:p>
            <a:r>
              <a:rPr lang="es-ES" sz="2400" i="1" dirty="0" smtClean="0"/>
              <a:t>Su preocupación era que, al golpear a su hijo, estaba, aunque inadvertidamente, incitando al hijo a golpear a su padre, una ofensa con graves consecuencias en la ley bíblica. </a:t>
            </a:r>
            <a:endParaRPr lang="es-CO" sz="2400" i="1" dirty="0" smtClean="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Un informe más chocante de abuso infantil en la literatura talmúdica es la historia contada en el Tratado </a:t>
            </a:r>
            <a:r>
              <a:rPr lang="es-ES" sz="2400" i="1" dirty="0" err="1" smtClean="0"/>
              <a:t>Semahot</a:t>
            </a:r>
            <a:r>
              <a:rPr lang="es-ES" sz="2400" i="1" dirty="0" smtClean="0"/>
              <a:t>, capítulo 2, sobre un niño de </a:t>
            </a:r>
            <a:r>
              <a:rPr lang="es-ES" sz="2400" i="1" dirty="0" err="1" smtClean="0"/>
              <a:t>B'nai</a:t>
            </a:r>
            <a:r>
              <a:rPr lang="es-ES" sz="2400" i="1" dirty="0" smtClean="0"/>
              <a:t> Brak que tenía tanto miedo del castigo excesivo que su padre cometía sobre él que se suicidó.</a:t>
            </a:r>
          </a:p>
          <a:p>
            <a:r>
              <a:rPr lang="es-ES" sz="2400" i="1" dirty="0" smtClean="0"/>
              <a:t>Claramente, los rabinos que formaron el judaísmo clásico no ofrecieron ninguna sanción al abuso infantil, y los rabinos de todas las denominaciones han hablado en los últimos años en oposición al abuso de los niños por padres o maestros. Pero, ¿pensaban los rabinos que ese comportamiento era suficiente para liberar al niño de sus responsabilidades hacia los padres?</a:t>
            </a:r>
            <a:endParaRPr lang="es-CO" sz="2400" i="1" dirty="0" smtClean="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Aunque la ley talmúdica no aborda directamente la cuestión del respeto a un padre abusivo, sí proporciona una ventana al pensamiento rabínico a través de anécdotas que consistentemente retratan a un niño adulto mostrando respeto por un padre abusivo.</a:t>
            </a:r>
          </a:p>
          <a:p>
            <a:endParaRPr lang="es-ES" sz="2400" i="1" dirty="0" smtClean="0"/>
          </a:p>
          <a:p>
            <a:r>
              <a:rPr lang="es-ES" sz="2400" i="1" dirty="0" smtClean="0"/>
              <a:t>Historias sobre la piedad filial de un no judío, Dama hijo de Netina –Ashkalón siglo 1- , son ofrecidas por los sabios talmúdicos (Kidushin 31a) como modelo en respuesta a la pregunta "¿Hasta dónde llega el honor de los padres?"</a:t>
            </a:r>
            <a:endParaRPr lang="es-CO" sz="2400" i="1" dirty="0" smtClean="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En la versión del Talmud de Jerusalén la historia se ha trasladado de Sidón a Ashkalón. En segundo lugar, el nombre </a:t>
            </a:r>
            <a:r>
              <a:rPr lang="es-ES" sz="2400" i="1" dirty="0" smtClean="0"/>
              <a:t>doma</a:t>
            </a:r>
            <a:r>
              <a:rPr lang="es-ES" sz="2400" dirty="0" smtClean="0"/>
              <a:t> ha dejado de ser el nombre de la novilla, y se ha convertido en Dama, el nombre del gentil propietario de la novilla. </a:t>
            </a:r>
          </a:p>
          <a:p>
            <a:r>
              <a:rPr lang="es-ES" sz="2400" dirty="0" smtClean="0"/>
              <a:t>En tercer lugar, y lo más importante, el enfoque dramático de la historia ha cambiado. Ya no se refiere a la cuestión halájica de si es o no permisible comprar una novilla roja de un gentil. </a:t>
            </a:r>
          </a:p>
          <a:p>
            <a:r>
              <a:rPr lang="es-ES" sz="2400" dirty="0" smtClean="0"/>
              <a:t>El tema central se ha movido al plano moral y religioso. </a:t>
            </a:r>
            <a:endParaRPr lang="es-CO" sz="2400" dirty="0" smtClean="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"Dama llevaba un paño de seda bordado de oro y sentado entre los nobles romanos, cuando su madre llegó,</a:t>
            </a:r>
          </a:p>
          <a:p>
            <a:r>
              <a:rPr lang="es-ES" sz="2400" dirty="0" smtClean="0"/>
              <a:t>Se dice que su madre lo humilló en público, golpeándolo con su zapato mientras él estaba sentado en la sesión como el jefe del consejo de la ciudad.</a:t>
            </a:r>
          </a:p>
          <a:p>
            <a:r>
              <a:rPr lang="es-ES" sz="2400" dirty="0" smtClean="0"/>
              <a:t>Por respeto a su madre, él sufrió la humillación en silencio, e incluso se inclinó para recoger el zapato que había caído de su mano para devolverlo a ella (ver Deuteronomio 1:15).</a:t>
            </a:r>
            <a:endParaRPr lang="es-CO" sz="2400" dirty="0" smtClean="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El Talmud de Jerusalén continúa diciendo que Dama nunca se sentaría sobre ninguna piedra sobre la que se había sentado su padre, y que incluso después de la muerte de su padre continuaría tratando la piedra como un objeto de reverencia.</a:t>
            </a:r>
          </a:p>
          <a:p>
            <a:r>
              <a:rPr lang="es-ES" sz="2400" dirty="0" smtClean="0"/>
              <a:t>El Talmud de Babilonia desarrolla el tema de la justicia de este gentil, afirmando que limitó la cantidad que estaba dispuesto a tomar por la ternera roja nacida en su rebaño a la suma que había dejado en la transacción anterior sobre la joya del pectoral sacerdotal , "Aunque sé que usted está dispuesto a pagar todo el dinero en el mundo por ello" (Av. Zar. 23b).</a:t>
            </a:r>
            <a:endParaRPr lang="es-CO" sz="2400" dirty="0" smtClean="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Ahora que vemos cuan conscientes estaban de los temas los sabios del Talmud, nos preguntamos: ¿de verdad esperaban que nosotros siguiéramos el ejemplo de Dama ben Netina y los otros, que parecen haberse tragado algo más que su orgullo como Siguieron ofreciendo obediencia y respeto a los padres que los maltrataron?</a:t>
            </a:r>
          </a:p>
          <a:p>
            <a:r>
              <a:rPr lang="es-ES" sz="2400" dirty="0" smtClean="0"/>
              <a:t>Se pueden dar dos respuestas. Primero, es posible que debamos entender a los padres en esos cuentos como mentalmente inestables. Los padres desordenados, como cualquier persona mentalmente enferma, no pueden ser responsabilizados por sus acciones y, como tales, todavía merecen atención y tolerancia. El dolor que infligen debe ser visto como no intencional.</a:t>
            </a:r>
            <a:endParaRPr lang="es-CO" sz="2400" dirty="0" smtClean="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Otra comprensión, no sin relación, de estas historias es la siguiente: uno honra a los padres por ser padres, y no por lo bien o mal que ese padre ha estado a la altura de las exigencias de su papel. </a:t>
            </a:r>
          </a:p>
          <a:p>
            <a:r>
              <a:rPr lang="es-ES" sz="2400" dirty="0" smtClean="0"/>
              <a:t>Ya sea que se refrene de una respuesta pública de ira o dando un paso positivo, incluyendo observar las prácticas de duelo y recitar el </a:t>
            </a:r>
            <a:r>
              <a:rPr lang="es-ES" sz="2400" dirty="0" err="1" smtClean="0"/>
              <a:t>kadish</a:t>
            </a:r>
            <a:r>
              <a:rPr lang="es-ES" sz="2400" dirty="0" smtClean="0"/>
              <a:t> después de que un padre haya muerto, una persona que incurrió en daño emocional o físico en la mano de un padre todavía puede afirmar la importancia de la paternidad a sí mismo, incluso al rechazar a su padre particular como un modelo para cómo ese papel debe ser cumplido.</a:t>
            </a:r>
            <a:endParaRPr lang="es-CO" sz="2400" dirty="0" smtClean="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En su libro Dios, Amor, Sexo y Familia, el Rabino Michael Gold analiza cómo las autoridades post-Talmúdicas tratan esta difícil cuestión. </a:t>
            </a:r>
          </a:p>
          <a:p>
            <a:r>
              <a:rPr lang="es-ES" sz="2400" dirty="0" smtClean="0"/>
              <a:t>Gold cita un pasaje de la Guemará sobre el problema de la propiedad robada por un padre y transmitida a un hijo por herencia: ¿debe ser devuelta por el heredero a su dueño?</a:t>
            </a:r>
          </a:p>
          <a:p>
            <a:r>
              <a:rPr lang="es-ES" sz="2400" dirty="0" smtClean="0"/>
              <a:t> Eso depende del padre-si se arrepiente de su crimen, los hijos deben tratar de devolver la propiedad como un acto de respeto al padre. "La clara implicación, escribe Gold," es que si el padre no se arrepiente, pero sigue siendo un hombre perverso, los hijos no necesitan honrarlo ".</a:t>
            </a:r>
            <a:endParaRPr lang="es-CO" sz="2400" dirty="0" smtClean="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En la práctica, la mayoría de las autoridades halájicas post-talmúdicas han tendido a estar de acuerdo con esta conclusión implícita, pero no el comentarista medieval, filósofo y codificador Maimónides. En opinión de Maimónides, incluso al padre no arrepentido todavía se le debe al honor y reverencia.</a:t>
            </a:r>
          </a:p>
          <a:p>
            <a:r>
              <a:rPr lang="es-ES" sz="2400" dirty="0" err="1" smtClean="0"/>
              <a:t>Yehiel</a:t>
            </a:r>
            <a:r>
              <a:rPr lang="es-ES" sz="2400" dirty="0" smtClean="0"/>
              <a:t> </a:t>
            </a:r>
            <a:r>
              <a:rPr lang="es-ES" sz="2400" dirty="0" err="1" smtClean="0"/>
              <a:t>Michal</a:t>
            </a:r>
            <a:r>
              <a:rPr lang="es-ES" sz="2400" dirty="0" smtClean="0"/>
              <a:t> </a:t>
            </a:r>
            <a:r>
              <a:rPr lang="es-ES" sz="2400" dirty="0" err="1" smtClean="0"/>
              <a:t>Halevi</a:t>
            </a:r>
            <a:r>
              <a:rPr lang="es-ES" sz="2400" dirty="0" smtClean="0"/>
              <a:t> Epstein, del siglo XIX, autor del </a:t>
            </a:r>
            <a:r>
              <a:rPr lang="es-ES" sz="2400" dirty="0" err="1" smtClean="0"/>
              <a:t>Arukh</a:t>
            </a:r>
            <a:r>
              <a:rPr lang="es-ES" sz="2400" dirty="0" smtClean="0"/>
              <a:t> </a:t>
            </a:r>
            <a:r>
              <a:rPr lang="es-ES" sz="2400" dirty="0" err="1" smtClean="0"/>
              <a:t>HaShulhan</a:t>
            </a:r>
            <a:r>
              <a:rPr lang="es-ES" sz="2400" dirty="0" smtClean="0"/>
              <a:t>, ofrece una idea de la opinión difícil de Maimónides. Él sugiere que Maimónides llamó a honrar a un padre que ha perdido el control de su apetito, pero no para alguien cuyas acciones son intencionalmente dañinas. Esta última es una persona malvada, que no merece ser mostrado respeto por sus hijos.</a:t>
            </a:r>
            <a:endParaRPr lang="es-CO" sz="2400" dirty="0" smtClean="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En tal caso, un hijo o hija puede y debe abstenerse de honrar a un padre si hacerlo destruirá su propio ser, escribe Gold. </a:t>
            </a:r>
          </a:p>
          <a:p>
            <a:r>
              <a:rPr lang="es-ES" sz="2400" dirty="0" smtClean="0"/>
              <a:t>La terapia profesional se aconseja, y puede ser necesario separarse de los padres durante algún tiempo, tal vez incluso un número de años. </a:t>
            </a:r>
          </a:p>
          <a:p>
            <a:r>
              <a:rPr lang="es-ES" sz="2400" dirty="0" smtClean="0"/>
              <a:t>En última instancia, uno puede llegar a un acuerdo con un padre que fue abusivo o tal vez incluso perdonar a los padres, pero no debe ser a costa de la autoestima arruinada.</a:t>
            </a:r>
          </a:p>
          <a:p>
            <a:r>
              <a:rPr lang="en-US" sz="2400" b="1" dirty="0" smtClean="0">
                <a:hlinkClick r:id="rId4" tooltip="Posts by Rabbi Peretz Rodman"/>
              </a:rPr>
              <a:t>Rabbi </a:t>
            </a:r>
            <a:r>
              <a:rPr lang="en-US" sz="2400" b="1" dirty="0" err="1" smtClean="0">
                <a:hlinkClick r:id="rId4" tooltip="Posts by Rabbi Peretz Rodman"/>
              </a:rPr>
              <a:t>Peretz</a:t>
            </a:r>
            <a:r>
              <a:rPr lang="en-US" sz="2400" b="1" dirty="0" smtClean="0">
                <a:hlinkClick r:id="rId4" tooltip="Posts by Rabbi Peretz Rodman"/>
              </a:rPr>
              <a:t> Rodman</a:t>
            </a:r>
            <a:endParaRPr lang="en-US" sz="2400" b="1" dirty="0" smtClean="0"/>
          </a:p>
          <a:p>
            <a:endParaRPr lang="es-CO" sz="2400" dirty="0" smtClean="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El mandamiento de honrar a los padres fue dado primero a la generación del Éxodo de Egipto. </a:t>
            </a:r>
          </a:p>
          <a:p>
            <a:r>
              <a:rPr lang="es-ES" sz="2400" dirty="0" smtClean="0"/>
              <a:t>En el desierto, Dios proveía las necesidades de todos: el maná llovía del cielo, un agua portátil y bien provista, "nubes de gloria" daban refugio, y la ropa nunca se desgastó. </a:t>
            </a:r>
          </a:p>
          <a:p>
            <a:r>
              <a:rPr lang="es-ES" sz="2400" dirty="0" smtClean="0"/>
              <a:t>Todos eran regalos de Dios. </a:t>
            </a:r>
          </a:p>
          <a:p>
            <a:r>
              <a:rPr lang="es-ES" sz="2400" dirty="0" smtClean="0"/>
              <a:t>Esta generación de padres no hacía ninguna de las cosas que normalmente esperaríamos dar a los padres gratitud.</a:t>
            </a:r>
            <a:endParaRPr lang="es-CO" sz="2400" dirty="0" smtClean="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Además, los padres de esta generación incluso trajeron gran dolor y sufrimiento a sus hijos. </a:t>
            </a:r>
          </a:p>
          <a:p>
            <a:r>
              <a:rPr lang="es-ES" sz="2400" dirty="0" smtClean="0"/>
              <a:t>Hicieron el becerro de oro y más tarde votaron con los "espías" para no entrar en la Tierra Prometida, condenando efectivamente a todos a vagar en el desierto durante 40 años.</a:t>
            </a:r>
          </a:p>
          <a:p>
            <a:endParaRPr lang="es-ES" sz="2400" dirty="0" smtClean="0"/>
          </a:p>
          <a:p>
            <a:r>
              <a:rPr lang="es-ES" sz="2400" dirty="0" smtClean="0"/>
              <a:t>Sin embargo, fue precisamente esta generación la que se encontraba en el Monte Sinaí y oyó los Diez Mandamientos: "Honra a tu padre ya tu madre ..."</a:t>
            </a:r>
            <a:endParaRPr lang="es-CO" sz="2400" dirty="0" smtClean="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Esto enseña algo asombroso: Mientras cambiar los pañales, pagar por tu educación universitaria y tratarte con cuidado y respeto es una razón para sentir gratitud hacia los padres, a falta de todo eso, un factor esencial sigue siendo: tus padres, y nadie más, te dieron la vida.</a:t>
            </a:r>
          </a:p>
          <a:p>
            <a:r>
              <a:rPr lang="es-ES" sz="2400" dirty="0" smtClean="0"/>
              <a:t>Por supuesto, esto no absuelve a un padre de un comportamiento abusivo. No hace falta decir que el judaísmo prohíbe cualquier tipo de abuso infantil. Los niños son gemas preciosas que Dios deposita en los padres. </a:t>
            </a:r>
          </a:p>
          <a:p>
            <a:r>
              <a:rPr lang="es-ES" sz="2400" dirty="0" smtClean="0"/>
              <a:t>Los padres abusivos dañan estas joyas y pagarán un alto precio por su negligencia.</a:t>
            </a:r>
            <a:endParaRPr lang="es-CO" sz="2400" dirty="0" smtClean="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Prácticamente hablando, si la mitzvá sigue siendo de honrar incluso a un padre abusivo, ¿qué debe hacer un niño?</a:t>
            </a:r>
          </a:p>
          <a:p>
            <a:r>
              <a:rPr lang="es-ES" sz="2400" dirty="0" smtClean="0"/>
              <a:t>Mientras que en una situación normal, el honor es algo que el niño "debe" a los padres, cuando los padres son una fuerza destructiva en la vida del niño, el honor ya no se debe. El niño puede ahora determinar los parámetros de la relación con los padres para asegurar su seguridad. Si bien honrar a su madre y su padre es una tremenda mitzvá, la Torá también nos obliga a ser responsables de nuestro propio bienestar. Uno no está obligado a poner en peligro su salud emocional o física por un padre.</a:t>
            </a:r>
            <a:endParaRPr lang="es-CO" sz="2400" dirty="0" smtClean="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La mejor solución es mantener una distancia segura, evitando el contacto siempre que sea posible. </a:t>
            </a:r>
          </a:p>
          <a:p>
            <a:r>
              <a:rPr lang="es-ES" sz="2400" dirty="0" smtClean="0"/>
              <a:t>Si el padre no está cerca, las interacciones y las confrontaciones dolorosas se reducirán en gran medida.</a:t>
            </a:r>
          </a:p>
          <a:p>
            <a:endParaRPr lang="es-ES" sz="2400" dirty="0" smtClean="0"/>
          </a:p>
          <a:p>
            <a:r>
              <a:rPr lang="es-ES" sz="2400" dirty="0" smtClean="0"/>
              <a:t>Y cuando surge la situación, puede ser útil distinguir emocionalmente entre su padre como un “</a:t>
            </a:r>
            <a:r>
              <a:rPr lang="es-ES" sz="2400" smtClean="0"/>
              <a:t>dador de vida</a:t>
            </a:r>
            <a:r>
              <a:rPr lang="es-ES" sz="2400" dirty="0" smtClean="0"/>
              <a:t>" y como un "abusador". </a:t>
            </a:r>
          </a:p>
          <a:p>
            <a:r>
              <a:rPr lang="es-ES" sz="2400" dirty="0" smtClean="0"/>
              <a:t>Honrar a los padres no requiere honrar la enfermedad en ellos.</a:t>
            </a:r>
            <a:endParaRPr lang="es-CO" sz="2400" dirty="0" smtClean="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6º. Mandamiento- No matarás</a:t>
            </a:r>
          </a:p>
          <a:p>
            <a:r>
              <a:rPr lang="es-CO" sz="2400" b="1" i="1" dirty="0" smtClean="0"/>
              <a:t> </a:t>
            </a:r>
            <a:endParaRPr lang="es-CO" sz="2400" i="1" dirty="0" smtClean="0"/>
          </a:p>
          <a:p>
            <a:r>
              <a:rPr lang="es-CO" sz="2400" b="1" i="1" dirty="0" smtClean="0"/>
              <a:t>20:13</a:t>
            </a:r>
            <a:r>
              <a:rPr lang="es-CO" sz="2400" i="1" dirty="0" smtClean="0"/>
              <a:t>   No matarás. No cometerás adulterio. No hurtarás. No hablarás contra tu prójimo falso testimonio. No cometerás adulterio.</a:t>
            </a:r>
            <a:r>
              <a:rPr lang="es-CO" sz="2400" b="1" i="1" dirty="0" smtClean="0"/>
              <a:t> </a:t>
            </a:r>
            <a:r>
              <a:rPr lang="es-CO" sz="2400" i="1" dirty="0" smtClean="0"/>
              <a:t>No hurtarás.</a:t>
            </a:r>
            <a:r>
              <a:rPr lang="es-CO" sz="2400" b="1" i="1" dirty="0" smtClean="0"/>
              <a:t> </a:t>
            </a:r>
            <a:r>
              <a:rPr lang="es-CO" sz="2400" i="1" dirty="0" smtClean="0"/>
              <a:t>No hablarás contra tu prójimo falso testimonio.</a:t>
            </a:r>
            <a:r>
              <a:rPr lang="es-CO" sz="2400" b="1" i="1" dirty="0" smtClean="0"/>
              <a:t> </a:t>
            </a:r>
            <a:endParaRPr lang="es-CO" sz="2400" i="1" dirty="0" smtClean="0"/>
          </a:p>
          <a:p>
            <a:r>
              <a:rPr lang="es-CO" sz="2400" b="1" i="1" dirty="0" smtClean="0"/>
              <a:t>Lo </a:t>
            </a:r>
            <a:r>
              <a:rPr lang="es-CO" sz="2400" b="1" i="1" dirty="0" err="1" smtClean="0"/>
              <a:t>tirtsaj</a:t>
            </a:r>
            <a:r>
              <a:rPr lang="es-CO" sz="2400" b="1" i="1" dirty="0" smtClean="0"/>
              <a:t>. Lo </a:t>
            </a:r>
            <a:r>
              <a:rPr lang="es-CO" sz="2400" b="1" i="1" dirty="0" err="1" smtClean="0"/>
              <a:t>tin'af</a:t>
            </a:r>
            <a:r>
              <a:rPr lang="es-CO" sz="2400" b="1" i="1" dirty="0" smtClean="0"/>
              <a:t>. Lo </a:t>
            </a:r>
            <a:r>
              <a:rPr lang="es-CO" sz="2400" b="1" i="1" dirty="0" err="1" smtClean="0"/>
              <a:t>tignov</a:t>
            </a:r>
            <a:r>
              <a:rPr lang="es-CO" sz="2400" b="1" i="1" dirty="0" smtClean="0"/>
              <a:t>. Lo-</a:t>
            </a:r>
            <a:r>
              <a:rPr lang="es-CO" sz="2400" b="1" i="1" dirty="0" err="1" smtClean="0"/>
              <a:t>ta'aneh</a:t>
            </a:r>
            <a:r>
              <a:rPr lang="es-CO" sz="2400" b="1" i="1" dirty="0" smtClean="0"/>
              <a:t> </a:t>
            </a:r>
            <a:r>
              <a:rPr lang="es-CO" sz="2400" b="1" i="1" dirty="0" err="1" smtClean="0"/>
              <a:t>vere'aja</a:t>
            </a:r>
            <a:r>
              <a:rPr lang="es-CO" sz="2400" b="1" i="1" dirty="0" smtClean="0"/>
              <a:t> </a:t>
            </a:r>
            <a:r>
              <a:rPr lang="es-CO" sz="2400" b="1" i="1" dirty="0" err="1" smtClean="0"/>
              <a:t>ed</a:t>
            </a:r>
            <a:r>
              <a:rPr lang="es-CO" sz="2400" b="1" i="1" dirty="0" smtClean="0"/>
              <a:t> </a:t>
            </a:r>
            <a:r>
              <a:rPr lang="es-CO" sz="2400" b="1" i="1" dirty="0" err="1" smtClean="0"/>
              <a:t>shaker</a:t>
            </a:r>
            <a:endParaRPr lang="es-CO" sz="2400" i="1" dirty="0" smtClean="0"/>
          </a:p>
          <a:p>
            <a:endParaRPr lang="es-CO" sz="2400" b="1" i="1" dirty="0" smtClean="0"/>
          </a:p>
          <a:p>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20:14</a:t>
            </a:r>
            <a:r>
              <a:rPr lang="es-ES" sz="2400" i="1" dirty="0" smtClean="0"/>
              <a:t>     No codiciarás la casa de tu prójimo, no codiciarás la mujer de tu prójimo, ni su siervo, ni su sierva, ni su buey, ni su asno, ni cosa alguna que sea de tu prójimo. (3) </a:t>
            </a:r>
            <a:r>
              <a:rPr lang="es-ES" sz="2400" b="1" i="1" dirty="0" smtClean="0"/>
              <a:t> Lo </a:t>
            </a:r>
            <a:r>
              <a:rPr lang="es-ES" sz="2400" b="1" i="1" dirty="0" err="1" smtClean="0"/>
              <a:t>tajmod</a:t>
            </a:r>
            <a:r>
              <a:rPr lang="es-ES" sz="2400" b="1" i="1" dirty="0" smtClean="0"/>
              <a:t> </a:t>
            </a:r>
            <a:r>
              <a:rPr lang="es-ES" sz="2400" b="1" i="1" dirty="0" err="1" smtClean="0"/>
              <a:t>beyt</a:t>
            </a:r>
            <a:r>
              <a:rPr lang="es-ES" sz="2400" b="1" i="1" dirty="0" smtClean="0"/>
              <a:t> </a:t>
            </a:r>
            <a:r>
              <a:rPr lang="es-ES" sz="2400" b="1" i="1" dirty="0" err="1" smtClean="0"/>
              <a:t>re'eja</a:t>
            </a:r>
            <a:r>
              <a:rPr lang="es-ES" sz="2400" b="1" i="1" dirty="0" smtClean="0"/>
              <a:t>. Lo </a:t>
            </a:r>
            <a:r>
              <a:rPr lang="es-ES" sz="2400" b="1" i="1" dirty="0" err="1" smtClean="0"/>
              <a:t>tajmod</a:t>
            </a:r>
            <a:r>
              <a:rPr lang="es-ES" sz="2400" b="1" i="1" dirty="0" smtClean="0"/>
              <a:t> </a:t>
            </a:r>
            <a:r>
              <a:rPr lang="es-ES" sz="2400" b="1" i="1" dirty="0" err="1" smtClean="0"/>
              <a:t>eshet</a:t>
            </a:r>
            <a:r>
              <a:rPr lang="es-ES" sz="2400" b="1" i="1" dirty="0" smtClean="0"/>
              <a:t> </a:t>
            </a:r>
            <a:r>
              <a:rPr lang="es-ES" sz="2400" b="1" i="1" dirty="0" err="1" smtClean="0"/>
              <a:t>re'eja</a:t>
            </a:r>
            <a:r>
              <a:rPr lang="es-ES" sz="2400" b="1" i="1" dirty="0" smtClean="0"/>
              <a:t> </a:t>
            </a:r>
            <a:r>
              <a:rPr lang="es-ES" sz="2400" b="1" i="1" dirty="0" err="1" smtClean="0"/>
              <a:t>ve'avdo</a:t>
            </a:r>
            <a:r>
              <a:rPr lang="es-ES" sz="2400" b="1" i="1" dirty="0" smtClean="0"/>
              <a:t> </a:t>
            </a:r>
            <a:r>
              <a:rPr lang="es-ES" sz="2400" b="1" i="1" dirty="0" err="1" smtClean="0"/>
              <a:t>va'amato</a:t>
            </a:r>
            <a:r>
              <a:rPr lang="es-ES" sz="2400" b="1" i="1" dirty="0" smtClean="0"/>
              <a:t> </a:t>
            </a:r>
            <a:r>
              <a:rPr lang="es-ES" sz="2400" b="1" i="1" dirty="0" err="1" smtClean="0"/>
              <a:t>veshoro</a:t>
            </a:r>
            <a:r>
              <a:rPr lang="es-ES" sz="2400" b="1" i="1" dirty="0" smtClean="0"/>
              <a:t> </a:t>
            </a:r>
            <a:r>
              <a:rPr lang="es-ES" sz="2400" b="1" i="1" dirty="0" err="1" smtClean="0"/>
              <a:t>vajamoro</a:t>
            </a:r>
            <a:r>
              <a:rPr lang="es-ES" sz="2400" b="1" i="1" dirty="0" smtClean="0"/>
              <a:t> </a:t>
            </a:r>
            <a:r>
              <a:rPr lang="es-ES" sz="2400" b="1" i="1" dirty="0" err="1" smtClean="0"/>
              <a:t>vejol</a:t>
            </a:r>
            <a:r>
              <a:rPr lang="es-ES" sz="2400" b="1" i="1" dirty="0" smtClean="0"/>
              <a:t> asher </a:t>
            </a:r>
            <a:r>
              <a:rPr lang="es-ES" sz="2400" b="1" i="1" dirty="0" err="1" smtClean="0"/>
              <a:t>lere'eja</a:t>
            </a:r>
            <a:r>
              <a:rPr lang="es-ES" sz="2400" b="1" i="1" dirty="0" smtClean="0"/>
              <a:t>.</a:t>
            </a:r>
            <a:endParaRPr lang="es-ES" sz="2400" i="1" dirty="0" smtClean="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smtClean="0"/>
              <a:t>20:15 </a:t>
            </a:r>
            <a:r>
              <a:rPr lang="es-ES" sz="2400" b="1" i="1" dirty="0" smtClean="0"/>
              <a:t>    </a:t>
            </a:r>
            <a:r>
              <a:rPr lang="es-ES" sz="2400" i="1" dirty="0" smtClean="0"/>
              <a:t>Y todo el pueblo estaba observando los truenos, y las antorchas y el sonido del </a:t>
            </a:r>
            <a:r>
              <a:rPr lang="es-ES" sz="2400" i="1" dirty="0" err="1" smtClean="0"/>
              <a:t>shofar</a:t>
            </a:r>
            <a:r>
              <a:rPr lang="es-ES" sz="2400" i="1" dirty="0" smtClean="0"/>
              <a:t>, y el monte que humeaba; y viéndolo el pueblo, se desplazó y se puso lejos; </a:t>
            </a:r>
            <a:r>
              <a:rPr lang="es-ES" sz="2400" b="1" i="1" dirty="0" err="1" smtClean="0"/>
              <a:t>Vekol-ha'am</a:t>
            </a:r>
            <a:r>
              <a:rPr lang="es-ES" sz="2400" b="1" i="1" dirty="0" smtClean="0"/>
              <a:t> </a:t>
            </a:r>
            <a:r>
              <a:rPr lang="es-ES" sz="2400" b="1" i="1" dirty="0" err="1" smtClean="0"/>
              <a:t>ro'im</a:t>
            </a:r>
            <a:r>
              <a:rPr lang="es-ES" sz="2400" b="1" i="1" dirty="0" smtClean="0"/>
              <a:t> et-</a:t>
            </a:r>
            <a:r>
              <a:rPr lang="es-ES" sz="2400" b="1" i="1" dirty="0" err="1" smtClean="0"/>
              <a:t>hakolot</a:t>
            </a:r>
            <a:r>
              <a:rPr lang="es-ES" sz="2400" b="1" i="1" dirty="0" smtClean="0"/>
              <a:t> ve'et-</a:t>
            </a:r>
            <a:r>
              <a:rPr lang="es-ES" sz="2400" b="1" i="1" dirty="0" err="1" smtClean="0"/>
              <a:t>halapidim</a:t>
            </a:r>
            <a:r>
              <a:rPr lang="es-ES" sz="2400" b="1" i="1" dirty="0" smtClean="0"/>
              <a:t> ve'et </a:t>
            </a:r>
            <a:r>
              <a:rPr lang="es-ES" sz="2400" b="1" i="1" dirty="0" err="1" smtClean="0"/>
              <a:t>kol</a:t>
            </a:r>
            <a:r>
              <a:rPr lang="es-ES" sz="2400" b="1" i="1" dirty="0" smtClean="0"/>
              <a:t> </a:t>
            </a:r>
            <a:r>
              <a:rPr lang="es-ES" sz="2400" b="1" i="1" dirty="0" err="1" smtClean="0"/>
              <a:t>hashofar</a:t>
            </a:r>
            <a:r>
              <a:rPr lang="es-ES" sz="2400" b="1" i="1" dirty="0" smtClean="0"/>
              <a:t> ve'et-</a:t>
            </a:r>
            <a:r>
              <a:rPr lang="es-ES" sz="2400" b="1" i="1" dirty="0" err="1" smtClean="0"/>
              <a:t>hahar</a:t>
            </a:r>
            <a:r>
              <a:rPr lang="es-ES" sz="2400" b="1" i="1" dirty="0" smtClean="0"/>
              <a:t> </a:t>
            </a:r>
            <a:r>
              <a:rPr lang="es-ES" sz="2400" b="1" i="1" dirty="0" err="1" smtClean="0"/>
              <a:t>ashen</a:t>
            </a:r>
            <a:r>
              <a:rPr lang="es-ES" sz="2400" b="1" i="1" dirty="0" smtClean="0"/>
              <a:t> </a:t>
            </a:r>
            <a:r>
              <a:rPr lang="es-ES" sz="2400" b="1" i="1" dirty="0" err="1" smtClean="0"/>
              <a:t>vayar</a:t>
            </a:r>
            <a:r>
              <a:rPr lang="es-ES" sz="2400" b="1" i="1" dirty="0" smtClean="0"/>
              <a:t> </a:t>
            </a:r>
            <a:r>
              <a:rPr lang="es-ES" sz="2400" b="1" i="1" dirty="0" err="1" smtClean="0"/>
              <a:t>ha'am</a:t>
            </a:r>
            <a:r>
              <a:rPr lang="es-ES" sz="2400" b="1" i="1" dirty="0" smtClean="0"/>
              <a:t> </a:t>
            </a:r>
            <a:r>
              <a:rPr lang="es-ES" sz="2400" b="1" i="1" dirty="0" err="1" smtClean="0"/>
              <a:t>vayanu'u</a:t>
            </a:r>
            <a:r>
              <a:rPr lang="es-ES" sz="2400" b="1" i="1" dirty="0" smtClean="0"/>
              <a:t> </a:t>
            </a:r>
            <a:r>
              <a:rPr lang="es-ES" sz="2400" b="1" i="1" dirty="0" err="1" smtClean="0"/>
              <a:t>vaya'amdú</a:t>
            </a:r>
            <a:r>
              <a:rPr lang="es-ES" sz="2400" b="1" i="1" dirty="0" smtClean="0"/>
              <a:t> </a:t>
            </a:r>
            <a:r>
              <a:rPr lang="es-ES" sz="2400" b="1" i="1" dirty="0" err="1" smtClean="0"/>
              <a:t>merajok</a:t>
            </a:r>
            <a:r>
              <a:rPr lang="es-ES" sz="2400" b="1" i="1" dirty="0" smtClean="0"/>
              <a:t>.</a:t>
            </a:r>
            <a:endParaRPr lang="es-ES" sz="2400" i="1" dirty="0" smtClean="0"/>
          </a:p>
          <a:p>
            <a:r>
              <a:rPr lang="es-ES" sz="2400" b="1" i="1" dirty="0" smtClean="0"/>
              <a:t>20:16</a:t>
            </a:r>
            <a:r>
              <a:rPr lang="es-ES" sz="2400" i="1" dirty="0" smtClean="0"/>
              <a:t>     y dijeron a Moisés: ¡Habla tú con nosotros, que nosotros oiremos; mas no hable Dios con nosotros, no sea que muramos! </a:t>
            </a:r>
            <a:r>
              <a:rPr lang="es-ES" sz="2400" b="1" i="1" dirty="0" err="1" smtClean="0"/>
              <a:t>Vayomrú</a:t>
            </a:r>
            <a:r>
              <a:rPr lang="es-ES" sz="2400" b="1" i="1" dirty="0" smtClean="0"/>
              <a:t> el-Moshe </a:t>
            </a:r>
            <a:r>
              <a:rPr lang="es-ES" sz="2400" b="1" i="1" dirty="0" err="1" smtClean="0"/>
              <a:t>daber-atah</a:t>
            </a:r>
            <a:r>
              <a:rPr lang="es-ES" sz="2400" b="1" i="1" dirty="0" smtClean="0"/>
              <a:t> </a:t>
            </a:r>
            <a:r>
              <a:rPr lang="es-ES" sz="2400" b="1" i="1" dirty="0" err="1" smtClean="0"/>
              <a:t>imanu</a:t>
            </a:r>
            <a:r>
              <a:rPr lang="es-ES" sz="2400" b="1" i="1" dirty="0" smtClean="0"/>
              <a:t> </a:t>
            </a:r>
            <a:r>
              <a:rPr lang="es-ES" sz="2400" b="1" i="1" dirty="0" err="1" smtClean="0"/>
              <a:t>venishma'ah</a:t>
            </a:r>
            <a:r>
              <a:rPr lang="es-ES" sz="2400" b="1" i="1" dirty="0" smtClean="0"/>
              <a:t> </a:t>
            </a:r>
            <a:r>
              <a:rPr lang="es-ES" sz="2400" b="1" i="1" dirty="0" err="1" smtClean="0"/>
              <a:t>ve'al-yedaber</a:t>
            </a:r>
            <a:r>
              <a:rPr lang="es-ES" sz="2400" b="1" i="1" dirty="0" smtClean="0"/>
              <a:t> </a:t>
            </a:r>
            <a:r>
              <a:rPr lang="es-ES" sz="2400" b="1" i="1" dirty="0" err="1" smtClean="0"/>
              <a:t>imanu</a:t>
            </a:r>
            <a:r>
              <a:rPr lang="es-ES" sz="2400" b="1" i="1" dirty="0" smtClean="0"/>
              <a:t> Elohim </a:t>
            </a:r>
            <a:r>
              <a:rPr lang="es-ES" sz="2400" b="1" i="1" dirty="0" err="1" smtClean="0"/>
              <a:t>pen-namut</a:t>
            </a:r>
            <a:r>
              <a:rPr lang="es-ES" sz="2400" b="1" i="1" dirty="0" smtClean="0"/>
              <a:t>.</a:t>
            </a: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20:17    </a:t>
            </a:r>
            <a:r>
              <a:rPr lang="es-CO" sz="2400" i="1" dirty="0" smtClean="0"/>
              <a:t>Y respondió Moisés al pueblo: No temáis; porque para probaros ha venido Dios, y para que su temor esté ante vosotros a fin de que no pequéis.</a:t>
            </a:r>
            <a:r>
              <a:rPr lang="es-CO" sz="2400" b="1" i="1" dirty="0" smtClean="0"/>
              <a:t> </a:t>
            </a:r>
            <a:r>
              <a:rPr lang="es-CO" sz="2400" b="1" i="1" dirty="0" err="1" smtClean="0"/>
              <a:t>Vayomer</a:t>
            </a:r>
            <a:r>
              <a:rPr lang="es-CO" sz="2400" b="1" i="1" dirty="0" smtClean="0"/>
              <a:t> Moshe el-</a:t>
            </a:r>
            <a:r>
              <a:rPr lang="es-CO" sz="2400" b="1" i="1" dirty="0" err="1" smtClean="0"/>
              <a:t>ha'am</a:t>
            </a:r>
            <a:r>
              <a:rPr lang="es-CO" sz="2400" b="1" i="1" dirty="0" smtClean="0"/>
              <a:t> al-</a:t>
            </a:r>
            <a:r>
              <a:rPr lang="es-CO" sz="2400" b="1" i="1" dirty="0" err="1" smtClean="0"/>
              <a:t>tira'u</a:t>
            </a:r>
            <a:r>
              <a:rPr lang="es-CO" sz="2400" b="1" i="1" dirty="0" smtClean="0"/>
              <a:t> </a:t>
            </a:r>
            <a:r>
              <a:rPr lang="es-CO" sz="2400" b="1" i="1" dirty="0" err="1" smtClean="0"/>
              <a:t>ki</a:t>
            </a:r>
            <a:r>
              <a:rPr lang="es-CO" sz="2400" b="1" i="1" dirty="0" smtClean="0"/>
              <a:t> </a:t>
            </a:r>
            <a:r>
              <a:rPr lang="es-CO" sz="2400" b="1" i="1" dirty="0" err="1" smtClean="0"/>
              <a:t>leva'avur</a:t>
            </a:r>
            <a:r>
              <a:rPr lang="es-CO" sz="2400" b="1" i="1" dirty="0" smtClean="0"/>
              <a:t> </a:t>
            </a:r>
            <a:r>
              <a:rPr lang="es-CO" sz="2400" b="1" i="1" dirty="0" err="1" smtClean="0"/>
              <a:t>nasot</a:t>
            </a:r>
            <a:r>
              <a:rPr lang="es-CO" sz="2400" b="1" i="1" dirty="0" smtClean="0"/>
              <a:t> </a:t>
            </a:r>
            <a:r>
              <a:rPr lang="es-CO" sz="2400" b="1" i="1" dirty="0" err="1" smtClean="0"/>
              <a:t>etjem</a:t>
            </a:r>
            <a:r>
              <a:rPr lang="es-CO" sz="2400" b="1" i="1" dirty="0" smtClean="0"/>
              <a:t> </a:t>
            </a:r>
            <a:r>
              <a:rPr lang="es-CO" sz="2400" b="1" i="1" dirty="0" err="1" smtClean="0"/>
              <a:t>ba</a:t>
            </a:r>
            <a:r>
              <a:rPr lang="es-CO" sz="2400" b="1" i="1" dirty="0" smtClean="0"/>
              <a:t> </a:t>
            </a:r>
            <a:r>
              <a:rPr lang="es-CO" sz="2400" b="1" i="1" dirty="0" err="1" smtClean="0"/>
              <a:t>ha'Elohim</a:t>
            </a:r>
            <a:r>
              <a:rPr lang="es-CO" sz="2400" b="1" i="1" dirty="0" smtClean="0"/>
              <a:t> </a:t>
            </a:r>
            <a:r>
              <a:rPr lang="es-CO" sz="2400" b="1" i="1" dirty="0" err="1" smtClean="0"/>
              <a:t>uva'avur</a:t>
            </a:r>
            <a:r>
              <a:rPr lang="es-CO" sz="2400" b="1" i="1" dirty="0" smtClean="0"/>
              <a:t> </a:t>
            </a:r>
            <a:r>
              <a:rPr lang="es-CO" sz="2400" b="1" i="1" dirty="0" err="1" smtClean="0"/>
              <a:t>tiheyéh</a:t>
            </a:r>
            <a:r>
              <a:rPr lang="es-CO" sz="2400" b="1" i="1" dirty="0" smtClean="0"/>
              <a:t> </a:t>
            </a:r>
            <a:r>
              <a:rPr lang="es-CO" sz="2400" b="1" i="1" dirty="0" err="1" smtClean="0"/>
              <a:t>yir'ato</a:t>
            </a:r>
            <a:r>
              <a:rPr lang="es-CO" sz="2400" b="1" i="1" dirty="0" smtClean="0"/>
              <a:t> al-</a:t>
            </a:r>
            <a:r>
              <a:rPr lang="es-CO" sz="2400" b="1" i="1" dirty="0" err="1" smtClean="0"/>
              <a:t>pneyjem</a:t>
            </a:r>
            <a:r>
              <a:rPr lang="es-CO" sz="2400" b="1" i="1" dirty="0" smtClean="0"/>
              <a:t> </a:t>
            </a:r>
            <a:r>
              <a:rPr lang="es-CO" sz="2400" b="1" i="1" dirty="0" err="1" smtClean="0"/>
              <a:t>levilti</a:t>
            </a:r>
            <a:r>
              <a:rPr lang="es-CO" sz="2400" b="1" i="1" dirty="0" smtClean="0"/>
              <a:t> </a:t>
            </a:r>
            <a:r>
              <a:rPr lang="es-CO" sz="2400" b="1" i="1" dirty="0" err="1" smtClean="0"/>
              <a:t>tejeta'u</a:t>
            </a:r>
            <a:r>
              <a:rPr lang="es-CO" sz="2400" b="1" i="1" dirty="0" smtClean="0"/>
              <a:t>.</a:t>
            </a:r>
            <a:endParaRPr lang="es-CO" sz="2400" i="1" dirty="0" smtClean="0"/>
          </a:p>
          <a:p>
            <a:r>
              <a:rPr lang="es-CO" sz="2400" b="1" i="1" dirty="0" smtClean="0"/>
              <a:t>20:18   </a:t>
            </a:r>
            <a:r>
              <a:rPr lang="es-CO" sz="2400" i="1" dirty="0" smtClean="0"/>
              <a:t>Y el pueblo se mantuvo a lo lejos; y Moisés penetró en las densas tinieblas en donde estaba Dios.   </a:t>
            </a:r>
            <a:r>
              <a:rPr lang="es-CO" sz="2400" b="1" i="1" dirty="0" err="1" smtClean="0"/>
              <a:t>Vaya'amod</a:t>
            </a:r>
            <a:r>
              <a:rPr lang="es-CO" sz="2400" b="1" i="1" dirty="0" smtClean="0"/>
              <a:t> </a:t>
            </a:r>
            <a:r>
              <a:rPr lang="es-CO" sz="2400" b="1" i="1" dirty="0" err="1" smtClean="0"/>
              <a:t>ha'am</a:t>
            </a:r>
            <a:r>
              <a:rPr lang="es-CO" sz="2400" b="1" i="1" dirty="0" smtClean="0"/>
              <a:t> </a:t>
            </a:r>
            <a:r>
              <a:rPr lang="es-CO" sz="2400" b="1" i="1" dirty="0" err="1" smtClean="0"/>
              <a:t>merajok</a:t>
            </a:r>
            <a:r>
              <a:rPr lang="es-CO" sz="2400" b="1" i="1" dirty="0" smtClean="0"/>
              <a:t> </a:t>
            </a:r>
            <a:r>
              <a:rPr lang="es-CO" sz="2400" b="1" i="1" dirty="0" err="1" smtClean="0"/>
              <a:t>uMoshe</a:t>
            </a:r>
            <a:r>
              <a:rPr lang="es-CO" sz="2400" b="1" i="1" dirty="0" smtClean="0"/>
              <a:t> </a:t>
            </a:r>
            <a:r>
              <a:rPr lang="es-CO" sz="2400" b="1" i="1" dirty="0" err="1" smtClean="0"/>
              <a:t>nigash</a:t>
            </a:r>
            <a:r>
              <a:rPr lang="es-CO" sz="2400" b="1" i="1" dirty="0" smtClean="0"/>
              <a:t> el-</a:t>
            </a:r>
            <a:r>
              <a:rPr lang="es-CO" sz="2400" b="1" i="1" dirty="0" err="1" smtClean="0"/>
              <a:t>ha'arafel</a:t>
            </a:r>
            <a:r>
              <a:rPr lang="es-CO" sz="2400" b="1" i="1" dirty="0" smtClean="0"/>
              <a:t> asher-sham </a:t>
            </a:r>
            <a:r>
              <a:rPr lang="es-CO" sz="2400" b="1" i="1" dirty="0" err="1" smtClean="0"/>
              <a:t>ha'Elohim</a:t>
            </a:r>
            <a:r>
              <a:rPr lang="es-CO" sz="2400" b="1" i="1" dirty="0" smtClean="0"/>
              <a:t>.</a:t>
            </a:r>
            <a:endParaRPr lang="es-CO" sz="2400" i="1" dirty="0" smtClean="0"/>
          </a:p>
          <a:p>
            <a:r>
              <a:rPr lang="es-CO" sz="2400" b="1" i="1" dirty="0" smtClean="0"/>
              <a:t>20:19    </a:t>
            </a:r>
            <a:r>
              <a:rPr lang="es-CO" sz="2400" i="1" dirty="0" smtClean="0"/>
              <a:t>Y dijo el Eterno a Moisés: Así dirás a los hijos de Israel: Vosotros habéis visto que Yo he hablado con vosotros desde el cielo. </a:t>
            </a:r>
            <a:r>
              <a:rPr lang="es-CO" sz="2400" b="1" i="1" dirty="0" err="1" smtClean="0"/>
              <a:t>Vayomer</a:t>
            </a:r>
            <a:r>
              <a:rPr lang="es-CO" sz="2400" b="1" i="1" dirty="0" smtClean="0"/>
              <a:t> Adonay el-Moshe koh tomar el-beney </a:t>
            </a:r>
            <a:r>
              <a:rPr lang="es-CO" sz="2400" b="1" i="1" dirty="0" err="1" smtClean="0"/>
              <a:t>Yisra'el</a:t>
            </a:r>
            <a:r>
              <a:rPr lang="es-CO" sz="2400" b="1" i="1" dirty="0" smtClean="0"/>
              <a:t> </a:t>
            </a:r>
            <a:r>
              <a:rPr lang="es-CO" sz="2400" b="1" i="1" dirty="0" err="1" smtClean="0"/>
              <a:t>atem</a:t>
            </a:r>
            <a:r>
              <a:rPr lang="es-CO" sz="2400" b="1" i="1" dirty="0" smtClean="0"/>
              <a:t> </a:t>
            </a:r>
            <a:r>
              <a:rPr lang="es-CO" sz="2400" b="1" i="1" dirty="0" err="1" smtClean="0"/>
              <a:t>re'item</a:t>
            </a:r>
            <a:r>
              <a:rPr lang="es-CO" sz="2400" b="1" i="1" dirty="0" smtClean="0"/>
              <a:t> </a:t>
            </a:r>
            <a:r>
              <a:rPr lang="es-CO" sz="2400" b="1" i="1" dirty="0" err="1" smtClean="0"/>
              <a:t>ki</a:t>
            </a:r>
            <a:r>
              <a:rPr lang="es-CO" sz="2400" b="1" i="1" dirty="0" smtClean="0"/>
              <a:t> min-</a:t>
            </a:r>
            <a:r>
              <a:rPr lang="es-CO" sz="2400" b="1" i="1" dirty="0" err="1" smtClean="0"/>
              <a:t>hashamáyim</a:t>
            </a:r>
            <a:r>
              <a:rPr lang="es-CO" sz="2400" b="1" i="1" dirty="0" smtClean="0"/>
              <a:t> </a:t>
            </a:r>
            <a:r>
              <a:rPr lang="es-CO" sz="2400" b="1" i="1" dirty="0" err="1" smtClean="0"/>
              <a:t>dibarti</a:t>
            </a:r>
            <a:r>
              <a:rPr lang="es-CO" sz="2400" b="1" i="1" dirty="0" smtClean="0"/>
              <a:t> </a:t>
            </a:r>
            <a:r>
              <a:rPr lang="es-CO" sz="2400" b="1" i="1" dirty="0" err="1" smtClean="0"/>
              <a:t>imajem</a:t>
            </a:r>
            <a:r>
              <a:rPr lang="es-CO" sz="2400" b="1" i="1" dirty="0" smtClean="0"/>
              <a:t>.</a:t>
            </a:r>
            <a:endParaRPr lang="es-CO"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20:20  </a:t>
            </a:r>
            <a:r>
              <a:rPr lang="es-CO" sz="2400" i="1" dirty="0" smtClean="0"/>
              <a:t>No hagáis ante Mí dioses de plata o dioses de oro;(4) no los haréis para vosotros. </a:t>
            </a:r>
            <a:r>
              <a:rPr lang="es-CO" sz="2400" b="1" i="1" dirty="0" smtClean="0"/>
              <a:t>Lo </a:t>
            </a:r>
            <a:r>
              <a:rPr lang="es-CO" sz="2400" b="1" i="1" dirty="0" err="1" smtClean="0"/>
              <a:t>ta'asun</a:t>
            </a:r>
            <a:r>
              <a:rPr lang="es-CO" sz="2400" b="1" i="1" dirty="0" smtClean="0"/>
              <a:t> </a:t>
            </a:r>
            <a:r>
              <a:rPr lang="es-CO" sz="2400" b="1" i="1" dirty="0" err="1" smtClean="0"/>
              <a:t>iti</a:t>
            </a:r>
            <a:r>
              <a:rPr lang="es-CO" sz="2400" b="1" i="1" dirty="0" smtClean="0"/>
              <a:t> </a:t>
            </a:r>
            <a:r>
              <a:rPr lang="es-CO" sz="2400" b="1" i="1" dirty="0" err="1" smtClean="0"/>
              <a:t>elohey</a:t>
            </a:r>
            <a:r>
              <a:rPr lang="es-CO" sz="2400" b="1" i="1" dirty="0" smtClean="0"/>
              <a:t> </a:t>
            </a:r>
            <a:r>
              <a:rPr lang="es-CO" sz="2400" b="1" i="1" dirty="0" err="1" smtClean="0"/>
              <a:t>jesef</a:t>
            </a:r>
            <a:r>
              <a:rPr lang="es-CO" sz="2400" b="1" i="1" dirty="0" smtClean="0"/>
              <a:t> </a:t>
            </a:r>
            <a:r>
              <a:rPr lang="es-CO" sz="2400" b="1" i="1" dirty="0" err="1" smtClean="0"/>
              <a:t>ve'elohey</a:t>
            </a:r>
            <a:r>
              <a:rPr lang="es-CO" sz="2400" b="1" i="1" dirty="0" smtClean="0"/>
              <a:t> </a:t>
            </a:r>
            <a:r>
              <a:rPr lang="es-CO" sz="2400" b="1" i="1" dirty="0" err="1" smtClean="0"/>
              <a:t>zahav</a:t>
            </a:r>
            <a:r>
              <a:rPr lang="es-CO" sz="2400" b="1" i="1" dirty="0" smtClean="0"/>
              <a:t> lo </a:t>
            </a:r>
            <a:r>
              <a:rPr lang="es-CO" sz="2400" b="1" i="1" dirty="0" err="1" smtClean="0"/>
              <a:t>ta'asú</a:t>
            </a:r>
            <a:r>
              <a:rPr lang="es-CO" sz="2400" b="1" i="1" dirty="0" smtClean="0"/>
              <a:t> </a:t>
            </a:r>
            <a:r>
              <a:rPr lang="es-CO" sz="2400" b="1" i="1" dirty="0" err="1" smtClean="0"/>
              <a:t>lajem</a:t>
            </a:r>
            <a:r>
              <a:rPr lang="es-CO" sz="2400" b="1" i="1" dirty="0" smtClean="0"/>
              <a:t>.</a:t>
            </a:r>
            <a:endParaRPr lang="es-CO" sz="2400" i="1" dirty="0" smtClean="0"/>
          </a:p>
          <a:p>
            <a:r>
              <a:rPr lang="es-CO" sz="2400" b="1" i="1" dirty="0" smtClean="0"/>
              <a:t>20:21    </a:t>
            </a:r>
            <a:r>
              <a:rPr lang="es-CO" sz="2400" i="1" dirty="0" smtClean="0"/>
              <a:t>Un altar de tierra </a:t>
            </a:r>
            <a:r>
              <a:rPr lang="es-CO" sz="2400" i="1" dirty="0" err="1" smtClean="0"/>
              <a:t>haras</a:t>
            </a:r>
            <a:r>
              <a:rPr lang="es-CO" sz="2400" i="1" dirty="0" smtClean="0"/>
              <a:t> para Mi, y junto a el degollaras tus ofrendas de </a:t>
            </a:r>
            <a:r>
              <a:rPr lang="es-CO" sz="2400" i="1" dirty="0" err="1" smtClean="0"/>
              <a:t>ascension</a:t>
            </a:r>
            <a:r>
              <a:rPr lang="es-CO" sz="2400" i="1" dirty="0" smtClean="0"/>
              <a:t> y tus ofrendas de paz, tus ovinos y tus reses. En todo lugar donde Yo [permita] que se mencione mi Nombre, </a:t>
            </a:r>
            <a:r>
              <a:rPr lang="es-CO" sz="2400" i="1" dirty="0" err="1" smtClean="0"/>
              <a:t>vendre</a:t>
            </a:r>
            <a:r>
              <a:rPr lang="es-CO" sz="2400" i="1" dirty="0" smtClean="0"/>
              <a:t> a ti y te </a:t>
            </a:r>
            <a:r>
              <a:rPr lang="es-CO" sz="2400" i="1" dirty="0" err="1" smtClean="0"/>
              <a:t>bendecire</a:t>
            </a:r>
            <a:r>
              <a:rPr lang="es-CO" sz="2400" i="1" dirty="0" smtClean="0"/>
              <a:t>. </a:t>
            </a:r>
            <a:r>
              <a:rPr lang="es-CO" sz="2400" b="1" i="1" dirty="0" err="1" smtClean="0"/>
              <a:t>Mizbaj</a:t>
            </a:r>
            <a:r>
              <a:rPr lang="es-CO" sz="2400" b="1" i="1" dirty="0" smtClean="0"/>
              <a:t> </a:t>
            </a:r>
            <a:r>
              <a:rPr lang="es-CO" sz="2400" b="1" i="1" dirty="0" err="1" smtClean="0"/>
              <a:t>adamáh</a:t>
            </a:r>
            <a:r>
              <a:rPr lang="es-CO" sz="2400" b="1" i="1" dirty="0" smtClean="0"/>
              <a:t> </a:t>
            </a:r>
            <a:r>
              <a:rPr lang="es-CO" sz="2400" b="1" i="1" dirty="0" err="1" smtClean="0"/>
              <a:t>ta'aséh-li</a:t>
            </a:r>
            <a:r>
              <a:rPr lang="es-CO" sz="2400" b="1" i="1" dirty="0" smtClean="0"/>
              <a:t> </a:t>
            </a:r>
            <a:r>
              <a:rPr lang="es-CO" sz="2400" b="1" i="1" dirty="0" err="1" smtClean="0"/>
              <a:t>vezavajta</a:t>
            </a:r>
            <a:r>
              <a:rPr lang="es-CO" sz="2400" b="1" i="1" dirty="0" smtClean="0"/>
              <a:t> </a:t>
            </a:r>
            <a:r>
              <a:rPr lang="es-CO" sz="2400" b="1" i="1" dirty="0" err="1" smtClean="0"/>
              <a:t>alav</a:t>
            </a:r>
            <a:r>
              <a:rPr lang="es-CO" sz="2400" b="1" i="1" dirty="0" smtClean="0"/>
              <a:t> et-</a:t>
            </a:r>
            <a:r>
              <a:rPr lang="es-CO" sz="2400" b="1" i="1" dirty="0" err="1" smtClean="0"/>
              <a:t>oloteyja</a:t>
            </a:r>
            <a:r>
              <a:rPr lang="es-CO" sz="2400" b="1" i="1" dirty="0" smtClean="0"/>
              <a:t> ve'et-</a:t>
            </a:r>
            <a:r>
              <a:rPr lang="es-CO" sz="2400" b="1" i="1" dirty="0" err="1" smtClean="0"/>
              <a:t>shlameyja</a:t>
            </a:r>
            <a:r>
              <a:rPr lang="es-CO" sz="2400" b="1" i="1" dirty="0" smtClean="0"/>
              <a:t> et-</a:t>
            </a:r>
            <a:r>
              <a:rPr lang="es-CO" sz="2400" b="1" i="1" dirty="0" err="1" smtClean="0"/>
              <a:t>tsonjá</a:t>
            </a:r>
            <a:r>
              <a:rPr lang="es-CO" sz="2400" b="1" i="1" dirty="0" smtClean="0"/>
              <a:t> ve'et-</a:t>
            </a:r>
            <a:r>
              <a:rPr lang="es-CO" sz="2400" b="1" i="1" dirty="0" err="1" smtClean="0"/>
              <a:t>bekareja</a:t>
            </a:r>
            <a:r>
              <a:rPr lang="es-CO" sz="2400" b="1" i="1" dirty="0" smtClean="0"/>
              <a:t> </a:t>
            </a:r>
            <a:r>
              <a:rPr lang="es-CO" sz="2400" b="1" i="1" dirty="0" err="1" smtClean="0"/>
              <a:t>bekol-hamakom</a:t>
            </a:r>
            <a:r>
              <a:rPr lang="es-CO" sz="2400" b="1" i="1" dirty="0" smtClean="0"/>
              <a:t> asher </a:t>
            </a:r>
            <a:r>
              <a:rPr lang="es-CO" sz="2400" b="1" i="1" dirty="0" err="1" smtClean="0"/>
              <a:t>azkir</a:t>
            </a:r>
            <a:r>
              <a:rPr lang="es-CO" sz="2400" b="1" i="1" dirty="0" smtClean="0"/>
              <a:t> et-</a:t>
            </a:r>
            <a:r>
              <a:rPr lang="es-CO" sz="2400" b="1" i="1" dirty="0" err="1" smtClean="0"/>
              <a:t>shmi</a:t>
            </a:r>
            <a:r>
              <a:rPr lang="es-CO" sz="2400" b="1" i="1" dirty="0" smtClean="0"/>
              <a:t> </a:t>
            </a:r>
            <a:r>
              <a:rPr lang="es-CO" sz="2400" b="1" i="1" dirty="0" err="1" smtClean="0"/>
              <a:t>avo</a:t>
            </a:r>
            <a:r>
              <a:rPr lang="es-CO" sz="2400" b="1" i="1" dirty="0" smtClean="0"/>
              <a:t> </a:t>
            </a:r>
            <a:r>
              <a:rPr lang="es-CO" sz="2400" b="1" i="1" dirty="0" err="1" smtClean="0"/>
              <a:t>eleyja</a:t>
            </a:r>
            <a:r>
              <a:rPr lang="es-CO" sz="2400" b="1" i="1" dirty="0" smtClean="0"/>
              <a:t> </a:t>
            </a:r>
            <a:r>
              <a:rPr lang="es-CO" sz="2400" b="1" i="1" dirty="0" err="1" smtClean="0"/>
              <a:t>uverajtija</a:t>
            </a:r>
            <a:r>
              <a:rPr lang="es-CO" sz="2400" b="1" i="1" dirty="0" smtClean="0"/>
              <a:t>.</a:t>
            </a:r>
            <a:endParaRPr lang="es-CO" sz="2400" i="1" dirty="0" smtClean="0"/>
          </a:p>
          <a:p>
            <a:r>
              <a:rPr lang="es-CO" sz="2400" b="1" i="1" dirty="0" smtClean="0"/>
              <a:t>20:22    </a:t>
            </a:r>
            <a:r>
              <a:rPr lang="es-CO" sz="2400" i="1" dirty="0" smtClean="0"/>
              <a:t>Y cuando hagas para Mi un altar de piedras, no lo </a:t>
            </a:r>
            <a:r>
              <a:rPr lang="es-CO" sz="2400" i="1" dirty="0" err="1" smtClean="0"/>
              <a:t>construiras</a:t>
            </a:r>
            <a:r>
              <a:rPr lang="es-CO" sz="2400" i="1" dirty="0" smtClean="0"/>
              <a:t> de </a:t>
            </a:r>
            <a:r>
              <a:rPr lang="es-CO" sz="2400" i="1" dirty="0" err="1" smtClean="0"/>
              <a:t>canteria</a:t>
            </a:r>
            <a:r>
              <a:rPr lang="es-CO" sz="2400" i="1" dirty="0" smtClean="0"/>
              <a:t>, no sea que esgrimas tu espada sobre el y lo profanes. </a:t>
            </a:r>
            <a:r>
              <a:rPr lang="es-CO" sz="2400" b="1" dirty="0" err="1" smtClean="0"/>
              <a:t>Ve'im-mizbaj</a:t>
            </a:r>
            <a:r>
              <a:rPr lang="es-CO" sz="2400" b="1" dirty="0" smtClean="0"/>
              <a:t> </a:t>
            </a:r>
            <a:r>
              <a:rPr lang="es-CO" sz="2400" b="1" dirty="0" err="1" smtClean="0"/>
              <a:t>avanim</a:t>
            </a:r>
            <a:r>
              <a:rPr lang="es-CO" sz="2400" b="1" dirty="0" smtClean="0"/>
              <a:t> ta'aseh-</a:t>
            </a:r>
            <a:r>
              <a:rPr lang="es-CO" sz="2400" b="1" dirty="0" err="1" smtClean="0"/>
              <a:t>li</a:t>
            </a:r>
            <a:r>
              <a:rPr lang="es-CO" sz="2400" b="1" dirty="0" smtClean="0"/>
              <a:t> lo-</a:t>
            </a:r>
            <a:r>
              <a:rPr lang="es-CO" sz="2400" b="1" dirty="0" err="1" smtClean="0"/>
              <a:t>tivnéh</a:t>
            </a:r>
            <a:r>
              <a:rPr lang="es-CO" sz="2400" b="1" dirty="0" smtClean="0"/>
              <a:t> </a:t>
            </a:r>
            <a:r>
              <a:rPr lang="es-CO" sz="2400" b="1" dirty="0" err="1" smtClean="0"/>
              <a:t>ethen</a:t>
            </a:r>
            <a:r>
              <a:rPr lang="es-CO" sz="2400" b="1" dirty="0" smtClean="0"/>
              <a:t> </a:t>
            </a:r>
            <a:r>
              <a:rPr lang="es-CO" sz="2400" b="1" dirty="0" err="1" smtClean="0"/>
              <a:t>gazit</a:t>
            </a:r>
            <a:r>
              <a:rPr lang="es-CO" sz="2400" b="1" dirty="0" smtClean="0"/>
              <a:t> </a:t>
            </a:r>
            <a:r>
              <a:rPr lang="es-CO" sz="2400" b="1" dirty="0" err="1" smtClean="0"/>
              <a:t>ki</a:t>
            </a:r>
            <a:r>
              <a:rPr lang="es-CO" sz="2400" b="1" dirty="0" smtClean="0"/>
              <a:t> </a:t>
            </a:r>
            <a:r>
              <a:rPr lang="es-CO" sz="2400" b="1" dirty="0" err="1" smtClean="0"/>
              <a:t>karbeja</a:t>
            </a:r>
            <a:r>
              <a:rPr lang="es-CO" sz="2400" b="1" dirty="0" smtClean="0"/>
              <a:t> </a:t>
            </a:r>
            <a:r>
              <a:rPr lang="es-CO" sz="2400" b="1" dirty="0" err="1" smtClean="0"/>
              <a:t>henafta</a:t>
            </a:r>
            <a:r>
              <a:rPr lang="es-CO" sz="2400" b="1" dirty="0" smtClean="0"/>
              <a:t> </a:t>
            </a:r>
            <a:r>
              <a:rPr lang="es-CO" sz="2400" b="1" dirty="0" err="1" smtClean="0"/>
              <a:t>aleyha</a:t>
            </a:r>
            <a:r>
              <a:rPr lang="es-CO" sz="2400" b="1" dirty="0" smtClean="0"/>
              <a:t> </a:t>
            </a:r>
            <a:r>
              <a:rPr lang="es-CO" sz="2400" b="1" dirty="0" err="1" smtClean="0"/>
              <a:t>vatejaleleha</a:t>
            </a:r>
            <a:endParaRPr lang="es-CO" sz="2400" i="1" dirty="0" smtClean="0"/>
          </a:p>
          <a:p>
            <a:r>
              <a:rPr lang="es-CO" sz="2400" i="1" dirty="0" smtClean="0"/>
              <a:t> </a:t>
            </a:r>
          </a:p>
          <a:p>
            <a:r>
              <a:rPr lang="es-CO" sz="2400" b="1" i="1" dirty="0" smtClean="0"/>
              <a:t>20:23   </a:t>
            </a:r>
            <a:r>
              <a:rPr lang="es-CO" sz="2400" i="1" dirty="0" smtClean="0"/>
              <a:t>No ascenderás en gradas a Mi altar, para que no se descubra tu desnudez sobre el. </a:t>
            </a:r>
            <a:r>
              <a:rPr lang="es-CO" sz="2400" b="1" i="1" dirty="0" smtClean="0"/>
              <a:t>Velo-</a:t>
            </a:r>
            <a:r>
              <a:rPr lang="es-CO" sz="2400" b="1" i="1" dirty="0" err="1" smtClean="0"/>
              <a:t>ta'aléh</a:t>
            </a:r>
            <a:r>
              <a:rPr lang="es-CO" sz="2400" b="1" i="1" dirty="0" smtClean="0"/>
              <a:t> </a:t>
            </a:r>
            <a:r>
              <a:rPr lang="es-CO" sz="2400" b="1" i="1" dirty="0" err="1" smtClean="0"/>
              <a:t>vema'alot</a:t>
            </a:r>
            <a:r>
              <a:rPr lang="es-CO" sz="2400" b="1" i="1" dirty="0" smtClean="0"/>
              <a:t> al-</a:t>
            </a:r>
            <a:r>
              <a:rPr lang="es-CO" sz="2400" b="1" i="1" dirty="0" err="1" smtClean="0"/>
              <a:t>mizbejí</a:t>
            </a:r>
            <a:r>
              <a:rPr lang="es-CO" sz="2400" b="1" i="1" dirty="0" smtClean="0"/>
              <a:t> asher lo-</a:t>
            </a:r>
            <a:r>
              <a:rPr lang="es-CO" sz="2400" b="1" i="1" dirty="0" err="1" smtClean="0"/>
              <a:t>tigaléh</a:t>
            </a:r>
            <a:r>
              <a:rPr lang="es-CO" sz="2400" b="1" i="1" dirty="0" smtClean="0"/>
              <a:t> </a:t>
            </a:r>
            <a:r>
              <a:rPr lang="es-CO" sz="2400" b="1" i="1" dirty="0" err="1" smtClean="0"/>
              <a:t>ervatja</a:t>
            </a:r>
            <a:r>
              <a:rPr lang="es-CO" sz="2400" b="1" i="1" dirty="0" smtClean="0"/>
              <a:t> </a:t>
            </a:r>
            <a:r>
              <a:rPr lang="es-CO" sz="2400" b="1" i="1" dirty="0" err="1" smtClean="0"/>
              <a:t>alav</a:t>
            </a:r>
            <a:r>
              <a:rPr lang="es-CO" sz="2400" b="1" i="1" dirty="0" smtClean="0"/>
              <a:t>.</a:t>
            </a:r>
            <a:endParaRPr lang="es-CO" sz="2400" i="1" dirty="0" smtClean="0"/>
          </a:p>
          <a:p>
            <a:r>
              <a:rPr lang="es-CO" sz="2400" i="1" dirty="0" smtClean="0"/>
              <a:t> </a:t>
            </a:r>
          </a:p>
          <a:p>
            <a:endParaRPr lang="es-CO" sz="2400" i="1" dirty="0"/>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25 de </a:t>
            </a:r>
            <a:r>
              <a:rPr lang="es-CO" sz="1800" dirty="0" err="1" smtClean="0">
                <a:latin typeface="Calibri" pitchFamily="34" charset="0"/>
              </a:rPr>
              <a:t>Shevat</a:t>
            </a:r>
            <a:r>
              <a:rPr lang="es-CO" sz="1800" dirty="0" smtClean="0">
                <a:latin typeface="Calibri" pitchFamily="34" charset="0"/>
              </a:rPr>
              <a:t> 5777  –  21 de Febrero, 2017Monsey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108943</TotalTime>
  <Words>2059</Words>
  <Application>Microsoft Office PowerPoint</Application>
  <PresentationFormat>On-screen Show (4:3)</PresentationFormat>
  <Paragraphs>139</Paragraphs>
  <Slides>27</Slides>
  <Notes>25</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3181</cp:revision>
  <dcterms:created xsi:type="dcterms:W3CDTF">2013-10-13T19:31:46Z</dcterms:created>
  <dcterms:modified xsi:type="dcterms:W3CDTF">2017-03-24T19:06:42Z</dcterms:modified>
</cp:coreProperties>
</file>