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1083" r:id="rId3"/>
    <p:sldId id="1084" r:id="rId4"/>
    <p:sldId id="1085" r:id="rId5"/>
    <p:sldId id="1088" r:id="rId6"/>
    <p:sldId id="1089" r:id="rId7"/>
    <p:sldId id="1086" r:id="rId8"/>
    <p:sldId id="1087" r:id="rId9"/>
    <p:sldId id="1094" r:id="rId10"/>
    <p:sldId id="1091" r:id="rId11"/>
    <p:sldId id="1090" r:id="rId12"/>
    <p:sldId id="1092" r:id="rId13"/>
    <p:sldId id="1093" r:id="rId14"/>
    <p:sldId id="1095" r:id="rId15"/>
    <p:sldId id="1096" r:id="rId16"/>
    <p:sldId id="1097" r:id="rId17"/>
    <p:sldId id="1098" r:id="rId18"/>
    <p:sldId id="1099" r:id="rId19"/>
    <p:sldId id="1100" r:id="rId20"/>
    <p:sldId id="1101" r:id="rId21"/>
    <p:sldId id="1102" r:id="rId22"/>
    <p:sldId id="1103" r:id="rId23"/>
    <p:sldId id="1104" r:id="rId24"/>
    <p:sldId id="1105" r:id="rId25"/>
    <p:sldId id="1106" r:id="rId26"/>
    <p:sldId id="1107" r:id="rId27"/>
    <p:sldId id="1108" r:id="rId28"/>
    <p:sldId id="1109" r:id="rId29"/>
    <p:sldId id="292"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66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2100" y="-33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3200" dirty="0" smtClean="0">
                <a:solidFill>
                  <a:srgbClr val="000000"/>
                </a:solidFill>
                <a:latin typeface="Calibri" pitchFamily="34" charset="0"/>
              </a:rPr>
              <a:t>CLASES DE TORAH</a:t>
            </a:r>
          </a:p>
          <a:p>
            <a:pPr algn="ctr">
              <a:lnSpc>
                <a:spcPct val="90000"/>
              </a:lnSpc>
            </a:pPr>
            <a:r>
              <a:rPr lang="es-CO" sz="4100" dirty="0" smtClean="0">
                <a:solidFill>
                  <a:srgbClr val="000000"/>
                </a:solidFill>
                <a:latin typeface="Calibri" pitchFamily="34" charset="0"/>
              </a:rPr>
              <a:t>LIBRO DE SHEMOT – EXODO </a:t>
            </a:r>
            <a:r>
              <a:rPr lang="es-CO" sz="4100" dirty="0" smtClean="0">
                <a:solidFill>
                  <a:srgbClr val="000000"/>
                </a:solidFill>
                <a:latin typeface="Calibri" pitchFamily="34" charset="0"/>
              </a:rPr>
              <a:t>#3</a:t>
            </a:r>
            <a:endParaRPr lang="es-CO" sz="41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3:1      </a:t>
            </a:r>
            <a:r>
              <a:rPr lang="es-CO" sz="2400" dirty="0" smtClean="0">
                <a:solidFill>
                  <a:srgbClr val="FF6600"/>
                </a:solidFill>
                <a:effectLst>
                  <a:outerShdw blurRad="38100" dist="38100" dir="2700000" algn="tl">
                    <a:srgbClr val="000000">
                      <a:alpha val="43137"/>
                    </a:srgbClr>
                  </a:outerShdw>
                </a:effectLst>
              </a:rPr>
              <a:t>Y Moisés apacentaba el rebaño de </a:t>
            </a:r>
            <a:r>
              <a:rPr lang="es-CO" sz="2400" dirty="0" err="1" smtClean="0">
                <a:solidFill>
                  <a:srgbClr val="FF6600"/>
                </a:solidFill>
                <a:effectLst>
                  <a:outerShdw blurRad="38100" dist="38100" dir="2700000" algn="tl">
                    <a:srgbClr val="000000">
                      <a:alpha val="43137"/>
                    </a:srgbClr>
                  </a:outerShdw>
                </a:effectLst>
              </a:rPr>
              <a:t>Yitró</a:t>
            </a:r>
            <a:r>
              <a:rPr lang="es-CO" sz="2400" dirty="0" smtClean="0">
                <a:solidFill>
                  <a:srgbClr val="FF6600"/>
                </a:solidFill>
                <a:effectLst>
                  <a:outerShdw blurRad="38100" dist="38100" dir="2700000" algn="tl">
                    <a:srgbClr val="000000">
                      <a:alpha val="43137"/>
                    </a:srgbClr>
                  </a:outerShdw>
                </a:effectLst>
              </a:rPr>
              <a:t>, su suegro, sacerdote (jefe) de </a:t>
            </a:r>
            <a:r>
              <a:rPr lang="es-CO" sz="2400" dirty="0" err="1" smtClean="0">
                <a:solidFill>
                  <a:srgbClr val="FF6600"/>
                </a:solidFill>
                <a:effectLst>
                  <a:outerShdw blurRad="38100" dist="38100" dir="2700000" algn="tl">
                    <a:srgbClr val="000000">
                      <a:alpha val="43137"/>
                    </a:srgbClr>
                  </a:outerShdw>
                </a:effectLst>
              </a:rPr>
              <a:t>Midián</a:t>
            </a:r>
            <a:r>
              <a:rPr lang="es-CO" sz="2400" dirty="0" smtClean="0">
                <a:solidFill>
                  <a:srgbClr val="FF6600"/>
                </a:solidFill>
                <a:effectLst>
                  <a:outerShdw blurRad="38100" dist="38100" dir="2700000" algn="tl">
                    <a:srgbClr val="000000">
                      <a:alpha val="43137"/>
                    </a:srgbClr>
                  </a:outerShdw>
                </a:effectLst>
              </a:rPr>
              <a:t>, y guió el rebaño más allá del desierto, y llegó a </a:t>
            </a:r>
            <a:r>
              <a:rPr lang="es-CO" sz="2400" dirty="0" err="1" smtClean="0">
                <a:solidFill>
                  <a:srgbClr val="FF6600"/>
                </a:solidFill>
                <a:effectLst>
                  <a:outerShdw blurRad="38100" dist="38100" dir="2700000" algn="tl">
                    <a:srgbClr val="000000">
                      <a:alpha val="43137"/>
                    </a:srgbClr>
                  </a:outerShdw>
                </a:effectLst>
              </a:rPr>
              <a:t>Horev</a:t>
            </a:r>
            <a:r>
              <a:rPr lang="es-CO" sz="2400" dirty="0" smtClean="0">
                <a:solidFill>
                  <a:srgbClr val="FF6600"/>
                </a:solidFill>
                <a:effectLst>
                  <a:outerShdw blurRad="38100" dist="38100" dir="2700000" algn="tl">
                    <a:srgbClr val="000000">
                      <a:alpha val="43137"/>
                    </a:srgbClr>
                  </a:outerShdw>
                </a:effectLst>
              </a:rPr>
              <a:t>, el monte de Dios.</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UMoshe</a:t>
            </a:r>
            <a:r>
              <a:rPr lang="es-CO" sz="2400" b="1" dirty="0" smtClean="0"/>
              <a:t> hay </a:t>
            </a:r>
            <a:r>
              <a:rPr lang="es-CO" sz="2400" b="1" dirty="0" err="1" smtClean="0"/>
              <a:t>ahro'eh</a:t>
            </a:r>
            <a:r>
              <a:rPr lang="es-CO" sz="2400" b="1" dirty="0" smtClean="0"/>
              <a:t> et-</a:t>
            </a:r>
            <a:r>
              <a:rPr lang="es-CO" sz="2400" b="1" dirty="0" err="1" smtClean="0"/>
              <a:t>tson</a:t>
            </a:r>
            <a:r>
              <a:rPr lang="es-CO" sz="2400" b="1" dirty="0" smtClean="0"/>
              <a:t> </a:t>
            </a:r>
            <a:r>
              <a:rPr lang="es-CO" sz="2400" b="1" dirty="0" err="1" smtClean="0"/>
              <a:t>Yitro</a:t>
            </a:r>
            <a:r>
              <a:rPr lang="es-CO" sz="2400" b="1" dirty="0" smtClean="0"/>
              <a:t> </a:t>
            </a:r>
            <a:r>
              <a:rPr lang="es-CO" sz="2400" b="1" dirty="0" err="1" smtClean="0"/>
              <a:t>jotno</a:t>
            </a:r>
            <a:r>
              <a:rPr lang="es-CO" sz="2400" b="1" dirty="0" smtClean="0"/>
              <a:t> </a:t>
            </a:r>
            <a:r>
              <a:rPr lang="es-CO" sz="2400" b="1" dirty="0" err="1" smtClean="0"/>
              <a:t>kohen</a:t>
            </a:r>
            <a:r>
              <a:rPr lang="es-CO" sz="2400" b="1" dirty="0" smtClean="0"/>
              <a:t> </a:t>
            </a:r>
            <a:r>
              <a:rPr lang="es-CO" sz="2400" b="1" dirty="0" err="1" smtClean="0"/>
              <a:t>Midyan</a:t>
            </a:r>
            <a:r>
              <a:rPr lang="es-CO" sz="2400" b="1" dirty="0" smtClean="0"/>
              <a:t> </a:t>
            </a:r>
            <a:r>
              <a:rPr lang="es-CO" sz="2400" b="1" dirty="0" err="1" smtClean="0"/>
              <a:t>vayinhag</a:t>
            </a:r>
            <a:r>
              <a:rPr lang="es-CO" sz="2400" b="1" dirty="0" smtClean="0"/>
              <a:t> </a:t>
            </a:r>
            <a:r>
              <a:rPr lang="es-CO" sz="2400" b="1" dirty="0" smtClean="0"/>
              <a:t>et-</a:t>
            </a:r>
            <a:r>
              <a:rPr lang="es-CO" sz="2400" b="1" dirty="0" err="1" smtClean="0"/>
              <a:t>hatson</a:t>
            </a:r>
            <a:r>
              <a:rPr lang="es-CO" sz="2400" b="1" dirty="0" smtClean="0"/>
              <a:t> </a:t>
            </a:r>
            <a:r>
              <a:rPr lang="es-CO" sz="2400" b="1" dirty="0" smtClean="0"/>
              <a:t>ajar </a:t>
            </a:r>
            <a:r>
              <a:rPr lang="es-CO" sz="2400" b="1" dirty="0" err="1" smtClean="0"/>
              <a:t>hamidbar</a:t>
            </a:r>
            <a:r>
              <a:rPr lang="es-CO" sz="2400" b="1" dirty="0" smtClean="0"/>
              <a:t> </a:t>
            </a:r>
            <a:r>
              <a:rPr lang="es-CO" sz="2400" b="1" dirty="0" err="1" smtClean="0"/>
              <a:t>vayavo</a:t>
            </a:r>
            <a:r>
              <a:rPr lang="es-CO" sz="2400" b="1" dirty="0" smtClean="0"/>
              <a:t> el-</a:t>
            </a:r>
            <a:r>
              <a:rPr lang="es-CO" sz="2400" b="1" dirty="0" err="1" smtClean="0"/>
              <a:t>har</a:t>
            </a:r>
            <a:r>
              <a:rPr lang="es-CO" sz="2400" b="1" dirty="0" smtClean="0"/>
              <a:t> </a:t>
            </a:r>
            <a:r>
              <a:rPr lang="es-CO" sz="2400" b="1" dirty="0" err="1" smtClean="0"/>
              <a:t>ha'Elohim</a:t>
            </a:r>
            <a:r>
              <a:rPr lang="es-CO" sz="2400" b="1" dirty="0" smtClean="0"/>
              <a:t> </a:t>
            </a:r>
            <a:r>
              <a:rPr lang="es-CO" sz="2400" b="1" dirty="0" err="1" smtClean="0"/>
              <a:t>Jorevah</a:t>
            </a:r>
            <a:r>
              <a:rPr lang="es-CO" sz="2400" b="1" dirty="0" smtClean="0"/>
              <a:t>.</a:t>
            </a:r>
          </a:p>
          <a:p>
            <a:r>
              <a:rPr lang="es-CO" sz="2400" b="1" dirty="0" smtClean="0"/>
              <a:t>Apacentaba las ovejas de </a:t>
            </a:r>
            <a:r>
              <a:rPr lang="es-CO" sz="2400" b="1" dirty="0" err="1" smtClean="0"/>
              <a:t>Yitró</a:t>
            </a:r>
            <a:r>
              <a:rPr lang="es-CO" sz="2400" b="1" dirty="0" smtClean="0"/>
              <a:t>, no sus propias ovejas.</a:t>
            </a:r>
            <a:endParaRPr lang="es-CO" sz="2400" dirty="0" smtClean="0"/>
          </a:p>
          <a:p>
            <a:r>
              <a:rPr lang="es-ES" sz="2400" dirty="0" smtClean="0"/>
              <a:t>Un futuro líder es puesto a prueba cuando se le entrega uno de los oficios que lo van a relacionar con su tarea.</a:t>
            </a:r>
          </a:p>
          <a:p>
            <a:r>
              <a:rPr lang="es-ES" sz="2400" dirty="0" smtClean="0"/>
              <a:t>Así mismo fueron elegidos Abraham, </a:t>
            </a:r>
            <a:r>
              <a:rPr lang="es-ES" sz="2400" dirty="0" err="1" smtClean="0"/>
              <a:t>Yitzjak</a:t>
            </a:r>
            <a:r>
              <a:rPr lang="es-ES" sz="2400" dirty="0" smtClean="0"/>
              <a:t>, Yacob, David.</a:t>
            </a:r>
          </a:p>
          <a:p>
            <a:r>
              <a:rPr lang="es-ES" sz="2400" dirty="0" smtClean="0"/>
              <a:t>Rashí dice que se fue lejos para evitar que pastara en campos ajenos.</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3:2      </a:t>
            </a:r>
            <a:r>
              <a:rPr lang="es-CO" sz="2400" dirty="0" smtClean="0">
                <a:solidFill>
                  <a:srgbClr val="FF6600"/>
                </a:solidFill>
                <a:effectLst>
                  <a:outerShdw blurRad="38100" dist="38100" dir="2700000" algn="tl">
                    <a:srgbClr val="000000">
                      <a:alpha val="43137"/>
                    </a:srgbClr>
                  </a:outerShdw>
                </a:effectLst>
              </a:rPr>
              <a:t>Y se le apareció el ángel del Eterno en una llama de fuego, en medio de una zarza; </a:t>
            </a:r>
            <a:r>
              <a:rPr lang="es-CO" sz="2400" dirty="0" smtClean="0">
                <a:solidFill>
                  <a:srgbClr val="FF6600"/>
                </a:solidFill>
                <a:effectLst>
                  <a:outerShdw blurRad="38100" dist="38100" dir="2700000" algn="tl">
                    <a:srgbClr val="000000">
                      <a:alpha val="43137"/>
                    </a:srgbClr>
                  </a:outerShdw>
                </a:effectLst>
              </a:rPr>
              <a:t>y</a:t>
            </a:r>
            <a:r>
              <a:rPr lang="es-CO" sz="2400" dirty="0" smtClean="0">
                <a:solidFill>
                  <a:srgbClr val="FF6600"/>
                </a:solidFill>
                <a:effectLst>
                  <a:outerShdw blurRad="38100" dist="38100" dir="2700000" algn="tl">
                    <a:srgbClr val="000000">
                      <a:alpha val="43137"/>
                    </a:srgbClr>
                  </a:outerShdw>
                </a:effectLst>
              </a:rPr>
              <a:t>  miró y he aquí que la zarza ardía en el fuego, y la zarza no se consumía. </a:t>
            </a:r>
          </a:p>
          <a:p>
            <a:r>
              <a:rPr lang="es-CO" sz="2400" b="1" dirty="0" err="1" smtClean="0"/>
              <a:t>Vayera</a:t>
            </a:r>
            <a:r>
              <a:rPr lang="es-CO" sz="2400" b="1" dirty="0" smtClean="0"/>
              <a:t> </a:t>
            </a:r>
            <a:r>
              <a:rPr lang="es-CO" sz="2400" b="1" dirty="0" err="1" smtClean="0"/>
              <a:t>mal'aj</a:t>
            </a:r>
            <a:r>
              <a:rPr lang="es-CO" sz="2400" b="1" dirty="0" smtClean="0"/>
              <a:t> Adonay </a:t>
            </a:r>
            <a:r>
              <a:rPr lang="es-CO" sz="2400" b="1" dirty="0" err="1" smtClean="0"/>
              <a:t>elav</a:t>
            </a:r>
            <a:r>
              <a:rPr lang="es-CO" sz="2400" b="1" dirty="0" smtClean="0"/>
              <a:t> </a:t>
            </a:r>
            <a:r>
              <a:rPr lang="es-CO" sz="2400" b="1" dirty="0" err="1" smtClean="0"/>
              <a:t>belabat-esh</a:t>
            </a:r>
            <a:r>
              <a:rPr lang="es-CO" sz="2400" b="1" dirty="0" smtClean="0"/>
              <a:t> </a:t>
            </a:r>
            <a:r>
              <a:rPr lang="es-CO" sz="2400" b="1" dirty="0" err="1" smtClean="0"/>
              <a:t>mitoj</a:t>
            </a:r>
            <a:r>
              <a:rPr lang="es-CO" sz="2400" b="1" dirty="0" smtClean="0"/>
              <a:t> </a:t>
            </a:r>
            <a:r>
              <a:rPr lang="es-CO" sz="2400" b="1" dirty="0" err="1" smtClean="0"/>
              <a:t>hasneh</a:t>
            </a:r>
            <a:r>
              <a:rPr lang="es-CO" sz="2400" b="1" dirty="0" smtClean="0"/>
              <a:t> </a:t>
            </a:r>
            <a:r>
              <a:rPr lang="es-CO" sz="2400" b="1" dirty="0" err="1" smtClean="0"/>
              <a:t>vayar</a:t>
            </a:r>
            <a:r>
              <a:rPr lang="es-CO" sz="2400" b="1" dirty="0" smtClean="0"/>
              <a:t> </a:t>
            </a:r>
            <a:r>
              <a:rPr lang="es-CO" sz="2400" b="1" dirty="0" err="1" smtClean="0"/>
              <a:t>vehineh</a:t>
            </a:r>
            <a:r>
              <a:rPr lang="es-CO" sz="2400" b="1" dirty="0" smtClean="0"/>
              <a:t> </a:t>
            </a:r>
            <a:r>
              <a:rPr lang="es-CO" sz="2400" b="1" dirty="0" err="1" smtClean="0"/>
              <a:t>hasneh</a:t>
            </a:r>
            <a:r>
              <a:rPr lang="es-CO" sz="2400" b="1" dirty="0" smtClean="0"/>
              <a:t> </a:t>
            </a:r>
            <a:r>
              <a:rPr lang="es-CO" sz="2400" b="1" dirty="0" err="1" smtClean="0"/>
              <a:t>boer</a:t>
            </a:r>
            <a:r>
              <a:rPr lang="es-CO" sz="2400" b="1" dirty="0" smtClean="0"/>
              <a:t> </a:t>
            </a:r>
            <a:r>
              <a:rPr lang="es-CO" sz="2400" b="1" dirty="0" err="1" smtClean="0"/>
              <a:t>ba'esh</a:t>
            </a:r>
            <a:r>
              <a:rPr lang="es-CO" sz="2400" b="1" dirty="0" smtClean="0"/>
              <a:t> </a:t>
            </a:r>
            <a:r>
              <a:rPr lang="es-CO" sz="2400" b="1" dirty="0" err="1" smtClean="0"/>
              <a:t>vehasneh</a:t>
            </a:r>
            <a:r>
              <a:rPr lang="es-CO" sz="2400" b="1" dirty="0" smtClean="0"/>
              <a:t> </a:t>
            </a:r>
            <a:r>
              <a:rPr lang="es-CO" sz="2400" b="1" dirty="0" err="1" smtClean="0"/>
              <a:t>eynenu</a:t>
            </a:r>
            <a:r>
              <a:rPr lang="es-CO" sz="2400" b="1" dirty="0" smtClean="0"/>
              <a:t> </a:t>
            </a:r>
            <a:r>
              <a:rPr lang="es-CO" sz="2400" b="1" dirty="0" err="1" smtClean="0"/>
              <a:t>ukal</a:t>
            </a:r>
            <a:r>
              <a:rPr lang="es-CO" sz="2400" b="1" dirty="0" smtClean="0"/>
              <a:t>.</a:t>
            </a:r>
            <a:endParaRPr lang="es-CO" sz="2400" dirty="0" smtClean="0"/>
          </a:p>
          <a:p>
            <a:r>
              <a:rPr lang="es-ES" sz="2400" dirty="0" err="1" smtClean="0"/>
              <a:t>Balebat-esh</a:t>
            </a:r>
            <a:r>
              <a:rPr lang="es-ES" sz="2400" dirty="0" smtClean="0"/>
              <a:t> significa literalmente “el corazón de fuego”, designando  que es la misma esencia del fuego.</a:t>
            </a:r>
          </a:p>
          <a:p>
            <a:r>
              <a:rPr lang="es-ES" sz="2400" dirty="0" smtClean="0"/>
              <a:t>Recordamos al </a:t>
            </a:r>
            <a:r>
              <a:rPr lang="es-ES" sz="2400" dirty="0" err="1" smtClean="0"/>
              <a:t>malaj</a:t>
            </a:r>
            <a:r>
              <a:rPr lang="es-ES" sz="2400" dirty="0" smtClean="0"/>
              <a:t> que apareció a </a:t>
            </a:r>
            <a:r>
              <a:rPr lang="es-ES" sz="2400" dirty="0" err="1" smtClean="0"/>
              <a:t>Manoaj</a:t>
            </a:r>
            <a:r>
              <a:rPr lang="es-ES" sz="2400" dirty="0" smtClean="0"/>
              <a:t> y subió al cielo en una llama de fuego.</a:t>
            </a:r>
          </a:p>
          <a:p>
            <a:r>
              <a:rPr lang="es-ES" sz="2400" dirty="0" smtClean="0"/>
              <a:t>Es decir, el ángel es el fuego mismo.</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3:3 </a:t>
            </a:r>
            <a:r>
              <a:rPr lang="es-CO" sz="2400" b="1" dirty="0" smtClean="0">
                <a:solidFill>
                  <a:srgbClr val="FF6600"/>
                </a:solidFill>
                <a:effectLst>
                  <a:outerShdw blurRad="38100" dist="38100" dir="2700000" algn="tl">
                    <a:srgbClr val="000000">
                      <a:alpha val="43137"/>
                    </a:srgbClr>
                  </a:outerShdw>
                </a:effectLst>
              </a:rPr>
              <a:t>   </a:t>
            </a:r>
            <a:r>
              <a:rPr lang="es-CO" sz="2400" dirty="0" smtClean="0">
                <a:solidFill>
                  <a:srgbClr val="FF6600"/>
                </a:solidFill>
                <a:effectLst>
                  <a:outerShdw blurRad="38100" dist="38100" dir="2700000" algn="tl">
                    <a:srgbClr val="000000">
                      <a:alpha val="43137"/>
                    </a:srgbClr>
                  </a:outerShdw>
                </a:effectLst>
              </a:rPr>
              <a:t>Y </a:t>
            </a:r>
            <a:r>
              <a:rPr lang="es-CO" sz="2400" dirty="0" smtClean="0">
                <a:solidFill>
                  <a:srgbClr val="FF6600"/>
                </a:solidFill>
                <a:effectLst>
                  <a:outerShdw blurRad="38100" dist="38100" dir="2700000" algn="tl">
                    <a:srgbClr val="000000">
                      <a:alpha val="43137"/>
                    </a:srgbClr>
                  </a:outerShdw>
                </a:effectLst>
              </a:rPr>
              <a:t>dijo Moisés: Me aproximaré para contemplar este gran espectáculo; ¿por qué no se consume la zarza?</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Vayomer</a:t>
            </a:r>
            <a:r>
              <a:rPr lang="es-CO" sz="2400" b="1" dirty="0" smtClean="0"/>
              <a:t> </a:t>
            </a:r>
            <a:r>
              <a:rPr lang="es-CO" sz="2400" b="1" dirty="0" err="1" smtClean="0"/>
              <a:t>Moshe</a:t>
            </a:r>
            <a:r>
              <a:rPr lang="es-CO" sz="2400" b="1" dirty="0" smtClean="0"/>
              <a:t> </a:t>
            </a:r>
            <a:r>
              <a:rPr lang="es-CO" sz="2400" b="1" dirty="0" err="1" smtClean="0"/>
              <a:t>asurah-na</a:t>
            </a:r>
            <a:r>
              <a:rPr lang="es-CO" sz="2400" b="1" dirty="0" smtClean="0"/>
              <a:t> </a:t>
            </a:r>
            <a:r>
              <a:rPr lang="es-CO" sz="2400" b="1" dirty="0" err="1" smtClean="0"/>
              <a:t>ve'er'eh</a:t>
            </a:r>
            <a:r>
              <a:rPr lang="es-CO" sz="2400" b="1" dirty="0" smtClean="0"/>
              <a:t> et-</a:t>
            </a:r>
            <a:r>
              <a:rPr lang="es-CO" sz="2400" b="1" dirty="0" err="1" smtClean="0"/>
              <a:t>hamar'eh</a:t>
            </a:r>
            <a:r>
              <a:rPr lang="es-CO" sz="2400" b="1" dirty="0" smtClean="0"/>
              <a:t> </a:t>
            </a:r>
            <a:r>
              <a:rPr lang="es-CO" sz="2400" b="1" dirty="0" err="1" smtClean="0"/>
              <a:t>hagadol</a:t>
            </a:r>
            <a:r>
              <a:rPr lang="es-CO" sz="2400" b="1" dirty="0" smtClean="0"/>
              <a:t> </a:t>
            </a:r>
            <a:r>
              <a:rPr lang="es-CO" sz="2400" b="1" dirty="0" err="1" smtClean="0"/>
              <a:t>hazeh</a:t>
            </a:r>
            <a:r>
              <a:rPr lang="es-CO" sz="2400" b="1" dirty="0" smtClean="0"/>
              <a:t> </a:t>
            </a:r>
            <a:r>
              <a:rPr lang="es-CO" sz="2400" b="1" dirty="0" err="1" smtClean="0"/>
              <a:t>madua</a:t>
            </a:r>
            <a:r>
              <a:rPr lang="es-CO" sz="2400" b="1" dirty="0" smtClean="0"/>
              <a:t> </a:t>
            </a:r>
            <a:r>
              <a:rPr lang="es-CO" sz="2400" b="1" dirty="0" smtClean="0"/>
              <a:t>lo </a:t>
            </a:r>
            <a:r>
              <a:rPr lang="es-CO" sz="2400" b="1" dirty="0" err="1" smtClean="0"/>
              <a:t>yiv'ar</a:t>
            </a:r>
            <a:r>
              <a:rPr lang="es-CO" sz="2400" b="1" dirty="0" smtClean="0"/>
              <a:t> </a:t>
            </a:r>
            <a:r>
              <a:rPr lang="es-CO" sz="2400" b="1" dirty="0" err="1" smtClean="0"/>
              <a:t>hasneh</a:t>
            </a:r>
            <a:r>
              <a:rPr lang="es-CO" sz="2400" b="1" dirty="0" smtClean="0"/>
              <a:t>.</a:t>
            </a:r>
            <a:endParaRPr lang="es-CO" sz="2400" dirty="0" smtClean="0"/>
          </a:p>
          <a:p>
            <a:r>
              <a:rPr lang="es-ES" sz="2400" dirty="0" smtClean="0"/>
              <a:t>Rashí dice que Dios escogió la zarza ya que Israel estaba sumido en el sufrimiento y debido a ello no escogió otra clase de árbol.</a:t>
            </a:r>
          </a:p>
          <a:p>
            <a:r>
              <a:rPr lang="es-ES" sz="2400" dirty="0" smtClean="0"/>
              <a:t>Este tipo de zarza en el desierto tiende a prenderse en fuego por las altas temperaturas, de ahí que Moisés se asombre al ver, no que la zarza esté prendida, sino que el fuego no la consuma como sería lo racional.</a:t>
            </a:r>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n-US" sz="2400" b="1" dirty="0" err="1" smtClean="0">
                <a:solidFill>
                  <a:srgbClr val="FF6600"/>
                </a:solidFill>
                <a:effectLst>
                  <a:outerShdw blurRad="38100" dist="38100" dir="2700000" algn="tl">
                    <a:srgbClr val="000000">
                      <a:alpha val="43137"/>
                    </a:srgbClr>
                  </a:outerShdw>
                </a:effectLst>
              </a:rPr>
              <a:t>Por</a:t>
            </a:r>
            <a:r>
              <a:rPr lang="en-US" sz="2400" b="1" dirty="0" smtClean="0">
                <a:solidFill>
                  <a:srgbClr val="FF6600"/>
                </a:solidFill>
                <a:effectLst>
                  <a:outerShdw blurRad="38100" dist="38100" dir="2700000" algn="tl">
                    <a:srgbClr val="000000">
                      <a:alpha val="43137"/>
                    </a:srgbClr>
                  </a:outerShdw>
                </a:effectLst>
              </a:rPr>
              <a:t> </a:t>
            </a:r>
            <a:r>
              <a:rPr lang="en-US" sz="2400" b="1" dirty="0" err="1" smtClean="0">
                <a:solidFill>
                  <a:srgbClr val="FF6600"/>
                </a:solidFill>
                <a:effectLst>
                  <a:outerShdw blurRad="38100" dist="38100" dir="2700000" algn="tl">
                    <a:srgbClr val="000000">
                      <a:alpha val="43137"/>
                    </a:srgbClr>
                  </a:outerShdw>
                </a:effectLst>
              </a:rPr>
              <a:t>qué</a:t>
            </a:r>
            <a:r>
              <a:rPr lang="en-US" sz="2400" b="1" dirty="0" smtClean="0">
                <a:solidFill>
                  <a:srgbClr val="FF6600"/>
                </a:solidFill>
                <a:effectLst>
                  <a:outerShdw blurRad="38100" dist="38100" dir="2700000" algn="tl">
                    <a:srgbClr val="000000">
                      <a:alpha val="43137"/>
                    </a:srgbClr>
                  </a:outerShdw>
                </a:effectLst>
              </a:rPr>
              <a:t> </a:t>
            </a:r>
            <a:r>
              <a:rPr lang="en-US" sz="2400" b="1" dirty="0" err="1" smtClean="0">
                <a:solidFill>
                  <a:srgbClr val="FF6600"/>
                </a:solidFill>
                <a:effectLst>
                  <a:outerShdw blurRad="38100" dist="38100" dir="2700000" algn="tl">
                    <a:srgbClr val="000000">
                      <a:alpha val="43137"/>
                    </a:srgbClr>
                  </a:outerShdw>
                </a:effectLst>
              </a:rPr>
              <a:t>escogió</a:t>
            </a:r>
            <a:r>
              <a:rPr lang="en-US" sz="2400" b="1" dirty="0" smtClean="0">
                <a:solidFill>
                  <a:srgbClr val="FF6600"/>
                </a:solidFill>
                <a:effectLst>
                  <a:outerShdw blurRad="38100" dist="38100" dir="2700000" algn="tl">
                    <a:srgbClr val="000000">
                      <a:alpha val="43137"/>
                    </a:srgbClr>
                  </a:outerShdw>
                </a:effectLst>
              </a:rPr>
              <a:t> la </a:t>
            </a:r>
            <a:r>
              <a:rPr lang="en-US" sz="2400" b="1" dirty="0" err="1" smtClean="0">
                <a:solidFill>
                  <a:srgbClr val="FF6600"/>
                </a:solidFill>
                <a:effectLst>
                  <a:outerShdw blurRad="38100" dist="38100" dir="2700000" algn="tl">
                    <a:srgbClr val="000000">
                      <a:alpha val="43137"/>
                    </a:srgbClr>
                  </a:outerShdw>
                </a:effectLst>
              </a:rPr>
              <a:t>zarza</a:t>
            </a:r>
            <a:r>
              <a:rPr lang="en-US" sz="2400" b="1" dirty="0" smtClean="0">
                <a:solidFill>
                  <a:srgbClr val="FF6600"/>
                </a:solidFill>
                <a:effectLst>
                  <a:outerShdw blurRad="38100" dist="38100" dir="2700000" algn="tl">
                    <a:srgbClr val="000000">
                      <a:alpha val="43137"/>
                    </a:srgbClr>
                  </a:outerShdw>
                </a:effectLst>
              </a:rPr>
              <a:t>?</a:t>
            </a:r>
          </a:p>
          <a:p>
            <a:r>
              <a:rPr lang="es-ES" sz="2400" b="1" dirty="0" smtClean="0"/>
              <a:t> </a:t>
            </a:r>
            <a:r>
              <a:rPr lang="es-ES" sz="2400" dirty="0" smtClean="0"/>
              <a:t>El Talmud y el Midrash hacen los siguientes comentarios con referencia a la aparición de Dios a Moisés en la zarza ardiente: </a:t>
            </a:r>
            <a:endParaRPr lang="es-ES" sz="2400" dirty="0" smtClean="0"/>
          </a:p>
          <a:p>
            <a:r>
              <a:rPr lang="es-ES" sz="2400" dirty="0" smtClean="0"/>
              <a:t>El </a:t>
            </a:r>
            <a:r>
              <a:rPr lang="es-ES" sz="2400" dirty="0" smtClean="0"/>
              <a:t>Santo, bendito sea El, escogió una simple zarza para hacer brillar en ella la Shejiná (la Luz Divina), en lugar de otros árboles bajos y majestuosos, a fin de dar a los hombres el ejemplo de la humildad (</a:t>
            </a:r>
            <a:r>
              <a:rPr lang="es-ES" sz="2400" dirty="0" smtClean="0"/>
              <a:t>Sotáh </a:t>
            </a:r>
            <a:r>
              <a:rPr lang="es-ES" sz="2400" dirty="0" smtClean="0"/>
              <a:t>5). </a:t>
            </a:r>
            <a:endParaRPr lang="es-ES" sz="2400" dirty="0" smtClean="0"/>
          </a:p>
          <a:p>
            <a:r>
              <a:rPr lang="es-ES" sz="2400" dirty="0" smtClean="0"/>
              <a:t>La </a:t>
            </a:r>
            <a:r>
              <a:rPr lang="es-ES" sz="2400" dirty="0" smtClean="0"/>
              <a:t>madera de la zarza no sirve para esculpir ídolos. </a:t>
            </a:r>
            <a:endParaRPr lang="es-ES"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n-US" sz="2400" b="1" dirty="0" err="1" smtClean="0">
                <a:solidFill>
                  <a:srgbClr val="FF6600"/>
                </a:solidFill>
                <a:effectLst>
                  <a:outerShdw blurRad="38100" dist="38100" dir="2700000" algn="tl">
                    <a:srgbClr val="000000">
                      <a:alpha val="43137"/>
                    </a:srgbClr>
                  </a:outerShdw>
                </a:effectLst>
              </a:rPr>
              <a:t>Por</a:t>
            </a:r>
            <a:r>
              <a:rPr lang="en-US" sz="2400" b="1" dirty="0" smtClean="0">
                <a:solidFill>
                  <a:srgbClr val="FF6600"/>
                </a:solidFill>
                <a:effectLst>
                  <a:outerShdw blurRad="38100" dist="38100" dir="2700000" algn="tl">
                    <a:srgbClr val="000000">
                      <a:alpha val="43137"/>
                    </a:srgbClr>
                  </a:outerShdw>
                </a:effectLst>
              </a:rPr>
              <a:t> </a:t>
            </a:r>
            <a:r>
              <a:rPr lang="en-US" sz="2400" b="1" dirty="0" err="1" smtClean="0">
                <a:solidFill>
                  <a:srgbClr val="FF6600"/>
                </a:solidFill>
                <a:effectLst>
                  <a:outerShdw blurRad="38100" dist="38100" dir="2700000" algn="tl">
                    <a:srgbClr val="000000">
                      <a:alpha val="43137"/>
                    </a:srgbClr>
                  </a:outerShdw>
                </a:effectLst>
              </a:rPr>
              <a:t>qué</a:t>
            </a:r>
            <a:r>
              <a:rPr lang="en-US" sz="2400" b="1" dirty="0" smtClean="0">
                <a:solidFill>
                  <a:srgbClr val="FF6600"/>
                </a:solidFill>
                <a:effectLst>
                  <a:outerShdw blurRad="38100" dist="38100" dir="2700000" algn="tl">
                    <a:srgbClr val="000000">
                      <a:alpha val="43137"/>
                    </a:srgbClr>
                  </a:outerShdw>
                </a:effectLst>
              </a:rPr>
              <a:t> </a:t>
            </a:r>
            <a:r>
              <a:rPr lang="en-US" sz="2400" b="1" dirty="0" err="1" smtClean="0">
                <a:solidFill>
                  <a:srgbClr val="FF6600"/>
                </a:solidFill>
                <a:effectLst>
                  <a:outerShdw blurRad="38100" dist="38100" dir="2700000" algn="tl">
                    <a:srgbClr val="000000">
                      <a:alpha val="43137"/>
                    </a:srgbClr>
                  </a:outerShdw>
                </a:effectLst>
              </a:rPr>
              <a:t>escogió</a:t>
            </a:r>
            <a:r>
              <a:rPr lang="en-US" sz="2400" b="1" dirty="0" smtClean="0">
                <a:solidFill>
                  <a:srgbClr val="FF6600"/>
                </a:solidFill>
                <a:effectLst>
                  <a:outerShdw blurRad="38100" dist="38100" dir="2700000" algn="tl">
                    <a:srgbClr val="000000">
                      <a:alpha val="43137"/>
                    </a:srgbClr>
                  </a:outerShdw>
                </a:effectLst>
              </a:rPr>
              <a:t> la </a:t>
            </a:r>
            <a:r>
              <a:rPr lang="en-US" sz="2400" b="1" dirty="0" err="1" smtClean="0">
                <a:solidFill>
                  <a:srgbClr val="FF6600"/>
                </a:solidFill>
                <a:effectLst>
                  <a:outerShdw blurRad="38100" dist="38100" dir="2700000" algn="tl">
                    <a:srgbClr val="000000">
                      <a:alpha val="43137"/>
                    </a:srgbClr>
                  </a:outerShdw>
                </a:effectLst>
              </a:rPr>
              <a:t>zarza</a:t>
            </a:r>
            <a:r>
              <a:rPr lang="en-US" sz="2400" b="1" dirty="0" smtClean="0">
                <a:solidFill>
                  <a:srgbClr val="FF6600"/>
                </a:solidFill>
                <a:effectLst>
                  <a:outerShdw blurRad="38100" dist="38100" dir="2700000" algn="tl">
                    <a:srgbClr val="000000">
                      <a:alpha val="43137"/>
                    </a:srgbClr>
                  </a:outerShdw>
                </a:effectLst>
              </a:rPr>
              <a:t>?</a:t>
            </a:r>
          </a:p>
          <a:p>
            <a:r>
              <a:rPr lang="es-ES" sz="2400" dirty="0" smtClean="0"/>
              <a:t>Las </a:t>
            </a:r>
            <a:r>
              <a:rPr lang="es-ES" sz="2400" dirty="0" smtClean="0"/>
              <a:t>aves que se posan sobre la zarza, sueltan sus plumas; así ocurre con los pueblos que oprimen a Israel, que por esto se causan daños a sí mismos. </a:t>
            </a:r>
            <a:endParaRPr lang="es-ES" sz="2400" dirty="0" smtClean="0"/>
          </a:p>
          <a:p>
            <a:r>
              <a:rPr lang="es-ES" sz="2400" dirty="0" smtClean="0"/>
              <a:t>La </a:t>
            </a:r>
            <a:r>
              <a:rPr lang="es-ES" sz="2400" dirty="0" smtClean="0"/>
              <a:t>zarza tiene espinas y la espina simboliza el dolor, tal como Israel es el pueblo del sufrimiento; y del mismo modo que el fuego ardía sin consumir a la zarza, así el dolor puede arder en el pueblo de Israel sin destruirlo.</a:t>
            </a:r>
          </a:p>
          <a:p>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3:4 </a:t>
            </a:r>
            <a:r>
              <a:rPr lang="es-CO" sz="2400" b="1" dirty="0" smtClean="0">
                <a:solidFill>
                  <a:srgbClr val="FF6600"/>
                </a:solidFill>
                <a:effectLst>
                  <a:outerShdw blurRad="38100" dist="38100" dir="2700000" algn="tl">
                    <a:srgbClr val="000000">
                      <a:alpha val="43137"/>
                    </a:srgbClr>
                  </a:outerShdw>
                </a:effectLst>
              </a:rPr>
              <a:t>   </a:t>
            </a:r>
            <a:r>
              <a:rPr lang="es-CO" sz="2400" dirty="0" smtClean="0">
                <a:solidFill>
                  <a:srgbClr val="FF6600"/>
                </a:solidFill>
                <a:effectLst>
                  <a:outerShdw blurRad="38100" dist="38100" dir="2700000" algn="tl">
                    <a:srgbClr val="000000">
                      <a:alpha val="43137"/>
                    </a:srgbClr>
                  </a:outerShdw>
                </a:effectLst>
              </a:rPr>
              <a:t>Y </a:t>
            </a:r>
            <a:r>
              <a:rPr lang="es-CO" sz="2400" dirty="0" smtClean="0">
                <a:solidFill>
                  <a:srgbClr val="FF6600"/>
                </a:solidFill>
                <a:effectLst>
                  <a:outerShdw blurRad="38100" dist="38100" dir="2700000" algn="tl">
                    <a:srgbClr val="000000">
                      <a:alpha val="43137"/>
                    </a:srgbClr>
                  </a:outerShdw>
                </a:effectLst>
              </a:rPr>
              <a:t>viendo el Eterno que se desviaba para mirar, lo llamó Dios desde dentro de la zarza, </a:t>
            </a:r>
            <a:r>
              <a:rPr lang="es-CO" sz="2400" dirty="0" smtClean="0">
                <a:solidFill>
                  <a:srgbClr val="FF6600"/>
                </a:solidFill>
                <a:effectLst>
                  <a:outerShdw blurRad="38100" dist="38100" dir="2700000" algn="tl">
                    <a:srgbClr val="000000">
                      <a:alpha val="43137"/>
                    </a:srgbClr>
                  </a:outerShdw>
                </a:effectLst>
              </a:rPr>
              <a:t>diciendo</a:t>
            </a:r>
            <a:r>
              <a:rPr lang="es-CO" sz="2400" dirty="0" smtClean="0">
                <a:solidFill>
                  <a:srgbClr val="FF6600"/>
                </a:solidFill>
                <a:effectLst>
                  <a:outerShdw blurRad="38100" dist="38100" dir="2700000" algn="tl">
                    <a:srgbClr val="000000">
                      <a:alpha val="43137"/>
                    </a:srgbClr>
                  </a:outerShdw>
                </a:effectLst>
              </a:rPr>
              <a:t>: ¡Moisés! ¡Moisés. </a:t>
            </a:r>
            <a:r>
              <a:rPr lang="es-CO" sz="2400" dirty="0" smtClean="0">
                <a:solidFill>
                  <a:srgbClr val="FF6600"/>
                </a:solidFill>
                <a:effectLst>
                  <a:outerShdw blurRad="38100" dist="38100" dir="2700000" algn="tl">
                    <a:srgbClr val="000000">
                      <a:alpha val="43137"/>
                    </a:srgbClr>
                  </a:outerShdw>
                </a:effectLst>
              </a:rPr>
              <a:t>Y </a:t>
            </a:r>
            <a:r>
              <a:rPr lang="es-CO" sz="2400" dirty="0" smtClean="0">
                <a:solidFill>
                  <a:srgbClr val="FF6600"/>
                </a:solidFill>
                <a:effectLst>
                  <a:outerShdw blurRad="38100" dist="38100" dir="2700000" algn="tl">
                    <a:srgbClr val="000000">
                      <a:alpha val="43137"/>
                    </a:srgbClr>
                  </a:outerShdw>
                </a:effectLst>
              </a:rPr>
              <a:t>él respondió: Heme aquí.</a:t>
            </a:r>
            <a:r>
              <a:rPr lang="es-CO" sz="2400" b="1" dirty="0" smtClean="0">
                <a:solidFill>
                  <a:srgbClr val="FF6600"/>
                </a:solidFill>
                <a:effectLst>
                  <a:outerShdw blurRad="38100" dist="38100" dir="2700000" algn="tl">
                    <a:srgbClr val="000000">
                      <a:alpha val="43137"/>
                    </a:srgbClr>
                  </a:outerShdw>
                </a:effectLst>
              </a:rPr>
              <a:t> </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Vayar</a:t>
            </a:r>
            <a:r>
              <a:rPr lang="es-CO" sz="2400" b="1" dirty="0" smtClean="0"/>
              <a:t> Adonay </a:t>
            </a:r>
            <a:r>
              <a:rPr lang="es-CO" sz="2400" b="1" dirty="0" err="1" smtClean="0"/>
              <a:t>ki</a:t>
            </a:r>
            <a:r>
              <a:rPr lang="es-CO" sz="2400" b="1" dirty="0" smtClean="0"/>
              <a:t> </a:t>
            </a:r>
            <a:r>
              <a:rPr lang="es-CO" sz="2400" b="1" dirty="0" err="1" smtClean="0"/>
              <a:t>sar</a:t>
            </a:r>
            <a:r>
              <a:rPr lang="es-CO" sz="2400" b="1" dirty="0" smtClean="0"/>
              <a:t> </a:t>
            </a:r>
            <a:r>
              <a:rPr lang="es-CO" sz="2400" b="1" dirty="0" err="1" smtClean="0"/>
              <a:t>lir'ot</a:t>
            </a:r>
            <a:r>
              <a:rPr lang="es-CO" sz="2400" b="1" dirty="0" smtClean="0"/>
              <a:t> </a:t>
            </a:r>
            <a:r>
              <a:rPr lang="es-CO" sz="2400" b="1" dirty="0" err="1" smtClean="0"/>
              <a:t>vayikra</a:t>
            </a:r>
            <a:r>
              <a:rPr lang="es-CO" sz="2400" b="1" dirty="0" smtClean="0"/>
              <a:t> </a:t>
            </a:r>
            <a:r>
              <a:rPr lang="es-CO" sz="2400" b="1" dirty="0" err="1" smtClean="0"/>
              <a:t>elav</a:t>
            </a:r>
            <a:r>
              <a:rPr lang="es-CO" sz="2400" b="1" dirty="0" smtClean="0"/>
              <a:t> </a:t>
            </a:r>
            <a:r>
              <a:rPr lang="es-CO" sz="2400" b="1" dirty="0" err="1" smtClean="0"/>
              <a:t>Elohim</a:t>
            </a:r>
            <a:r>
              <a:rPr lang="es-CO" sz="2400" b="1" dirty="0" smtClean="0"/>
              <a:t> </a:t>
            </a:r>
            <a:r>
              <a:rPr lang="es-CO" sz="2400" b="1" dirty="0" err="1" smtClean="0"/>
              <a:t>mitoj</a:t>
            </a:r>
            <a:r>
              <a:rPr lang="es-CO" sz="2400" b="1" dirty="0" smtClean="0"/>
              <a:t> </a:t>
            </a:r>
            <a:r>
              <a:rPr lang="es-CO" sz="2400" b="1" dirty="0" err="1" smtClean="0"/>
              <a:t>hasneh</a:t>
            </a:r>
            <a:r>
              <a:rPr lang="es-CO" sz="2400" b="1" dirty="0" smtClean="0"/>
              <a:t> </a:t>
            </a:r>
            <a:r>
              <a:rPr lang="es-CO" sz="2400" b="1" dirty="0" err="1" smtClean="0"/>
              <a:t>vayomer</a:t>
            </a:r>
            <a:r>
              <a:rPr lang="es-CO" sz="2400" b="1" dirty="0" smtClean="0"/>
              <a:t> </a:t>
            </a:r>
            <a:r>
              <a:rPr lang="es-CO" sz="2400" b="1" dirty="0" err="1" smtClean="0"/>
              <a:t>Moshe</a:t>
            </a:r>
            <a:r>
              <a:rPr lang="es-CO" sz="2400" b="1" dirty="0" smtClean="0"/>
              <a:t> </a:t>
            </a:r>
            <a:r>
              <a:rPr lang="es-CO" sz="2400" b="1" dirty="0" err="1" smtClean="0"/>
              <a:t>Moshe</a:t>
            </a:r>
            <a:r>
              <a:rPr lang="es-CO" sz="2400" b="1" dirty="0" smtClean="0"/>
              <a:t> </a:t>
            </a:r>
            <a:r>
              <a:rPr lang="es-CO" sz="2400" b="1" dirty="0" err="1" smtClean="0"/>
              <a:t>vayomer</a:t>
            </a:r>
            <a:r>
              <a:rPr lang="es-CO" sz="2400" b="1" dirty="0" smtClean="0"/>
              <a:t> </a:t>
            </a:r>
            <a:r>
              <a:rPr lang="es-CO" sz="2400" b="1" dirty="0" err="1" smtClean="0"/>
              <a:t>hineni</a:t>
            </a:r>
            <a:r>
              <a:rPr lang="es-CO" sz="2400" b="1" dirty="0" smtClean="0"/>
              <a:t>.</a:t>
            </a:r>
            <a:endParaRPr lang="es-CO" sz="2400" dirty="0" smtClean="0"/>
          </a:p>
          <a:p>
            <a:r>
              <a:rPr lang="es-ES" sz="2400" dirty="0" smtClean="0"/>
              <a:t>Moisés supone que un ser humano lo está  llamando desde algún lugar cercano. Pero él sigue aproximándose al espectáculo que están apreciando sus ojos.</a:t>
            </a:r>
          </a:p>
          <a:p>
            <a:r>
              <a:rPr lang="es-ES" sz="2400" dirty="0" smtClean="0"/>
              <a:t>Siempre que Dios habla repitiendo el nombre, es una señal de afecto por aquella persona. De igual manera llamó Dios a Abraham (</a:t>
            </a:r>
            <a:r>
              <a:rPr lang="es-ES" sz="2400" dirty="0" err="1" smtClean="0"/>
              <a:t>Gén.</a:t>
            </a:r>
            <a:r>
              <a:rPr lang="es-ES" sz="2400" dirty="0" smtClean="0"/>
              <a:t> </a:t>
            </a:r>
            <a:r>
              <a:rPr lang="es-ES" sz="2400" dirty="0" smtClean="0"/>
              <a:t>22, </a:t>
            </a:r>
            <a:r>
              <a:rPr lang="es-ES" sz="2400" dirty="0" smtClean="0"/>
              <a:t>11) y a Jacob </a:t>
            </a:r>
            <a:r>
              <a:rPr lang="es-ES" sz="2400" dirty="0" smtClean="0"/>
              <a:t>(</a:t>
            </a:r>
            <a:r>
              <a:rPr lang="es-ES" sz="2400" dirty="0" err="1" smtClean="0"/>
              <a:t>Gen.</a:t>
            </a:r>
            <a:r>
              <a:rPr lang="es-ES" sz="2400" dirty="0" smtClean="0"/>
              <a:t> 46).</a:t>
            </a:r>
            <a:endParaRPr lang="es-ES" sz="2400" dirty="0" smtClean="0"/>
          </a:p>
          <a:p>
            <a:r>
              <a:rPr lang="es-ES" sz="2400" dirty="0" smtClean="0"/>
              <a:t/>
            </a:r>
            <a:br>
              <a:rPr lang="es-ES" sz="2400" dirty="0" smtClean="0"/>
            </a:br>
            <a:endParaRPr lang="es-CO"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3:5 </a:t>
            </a:r>
            <a:r>
              <a:rPr lang="es-CO" sz="2400" b="1" dirty="0" smtClean="0">
                <a:solidFill>
                  <a:srgbClr val="FF6600"/>
                </a:solidFill>
                <a:effectLst>
                  <a:outerShdw blurRad="38100" dist="38100" dir="2700000" algn="tl">
                    <a:srgbClr val="000000">
                      <a:alpha val="43137"/>
                    </a:srgbClr>
                  </a:outerShdw>
                </a:effectLst>
              </a:rPr>
              <a:t>   </a:t>
            </a:r>
            <a:r>
              <a:rPr lang="es-CO" sz="2400" dirty="0" smtClean="0">
                <a:solidFill>
                  <a:srgbClr val="FF6600"/>
                </a:solidFill>
                <a:effectLst>
                  <a:outerShdw blurRad="38100" dist="38100" dir="2700000" algn="tl">
                    <a:srgbClr val="000000">
                      <a:alpha val="43137"/>
                    </a:srgbClr>
                  </a:outerShdw>
                </a:effectLst>
              </a:rPr>
              <a:t>Y </a:t>
            </a:r>
            <a:r>
              <a:rPr lang="es-CO" sz="2400" dirty="0" smtClean="0">
                <a:solidFill>
                  <a:srgbClr val="FF6600"/>
                </a:solidFill>
                <a:effectLst>
                  <a:outerShdw blurRad="38100" dist="38100" dir="2700000" algn="tl">
                    <a:srgbClr val="000000">
                      <a:alpha val="43137"/>
                    </a:srgbClr>
                  </a:outerShdw>
                </a:effectLst>
              </a:rPr>
              <a:t>El dijo: No te llegues acá; quita tu calzado de tus pies, porque el lugar en que estás, tierra santa es. </a:t>
            </a:r>
          </a:p>
          <a:p>
            <a:r>
              <a:rPr lang="es-CO" sz="2400" b="1" dirty="0" err="1" smtClean="0"/>
              <a:t>Vayomer</a:t>
            </a:r>
            <a:r>
              <a:rPr lang="es-CO" sz="2400" b="1" dirty="0" smtClean="0"/>
              <a:t> al-</a:t>
            </a:r>
            <a:r>
              <a:rPr lang="es-CO" sz="2400" b="1" dirty="0" err="1" smtClean="0"/>
              <a:t>tikrav</a:t>
            </a:r>
            <a:r>
              <a:rPr lang="es-CO" sz="2400" b="1" dirty="0" smtClean="0"/>
              <a:t> </a:t>
            </a:r>
            <a:r>
              <a:rPr lang="es-CO" sz="2400" b="1" dirty="0" err="1" smtClean="0"/>
              <a:t>halom</a:t>
            </a:r>
            <a:r>
              <a:rPr lang="es-CO" sz="2400" b="1" dirty="0" smtClean="0"/>
              <a:t> </a:t>
            </a:r>
            <a:r>
              <a:rPr lang="es-CO" sz="2400" b="1" dirty="0" err="1" smtClean="0"/>
              <a:t>shal-ne'aleyja</a:t>
            </a:r>
            <a:r>
              <a:rPr lang="es-CO" sz="2400" b="1" dirty="0" smtClean="0"/>
              <a:t> </a:t>
            </a:r>
            <a:r>
              <a:rPr lang="es-CO" sz="2400" b="1" dirty="0" err="1" smtClean="0"/>
              <a:t>me'al</a:t>
            </a:r>
            <a:r>
              <a:rPr lang="es-CO" sz="2400" b="1" dirty="0" smtClean="0"/>
              <a:t> </a:t>
            </a:r>
            <a:r>
              <a:rPr lang="es-CO" sz="2400" b="1" dirty="0" err="1" smtClean="0"/>
              <a:t>ragleyja</a:t>
            </a:r>
            <a:r>
              <a:rPr lang="es-CO" sz="2400" b="1" dirty="0" smtClean="0"/>
              <a:t> </a:t>
            </a:r>
            <a:r>
              <a:rPr lang="es-CO" sz="2400" b="1" dirty="0" err="1" smtClean="0"/>
              <a:t>ki</a:t>
            </a:r>
            <a:r>
              <a:rPr lang="es-CO" sz="2400" b="1" dirty="0" smtClean="0"/>
              <a:t> </a:t>
            </a:r>
            <a:r>
              <a:rPr lang="es-CO" sz="2400" b="1" dirty="0" err="1" smtClean="0"/>
              <a:t>hamakom</a:t>
            </a:r>
            <a:r>
              <a:rPr lang="es-CO" sz="2400" b="1" dirty="0" smtClean="0"/>
              <a:t> </a:t>
            </a:r>
            <a:r>
              <a:rPr lang="es-CO" sz="2400" b="1" dirty="0" err="1" smtClean="0"/>
              <a:t>asher</a:t>
            </a:r>
            <a:r>
              <a:rPr lang="es-CO" sz="2400" b="1" dirty="0" smtClean="0"/>
              <a:t> </a:t>
            </a:r>
            <a:r>
              <a:rPr lang="es-CO" sz="2400" b="1" dirty="0" err="1" smtClean="0"/>
              <a:t>atah</a:t>
            </a:r>
            <a:r>
              <a:rPr lang="es-CO" sz="2400" b="1" dirty="0" smtClean="0"/>
              <a:t> </a:t>
            </a:r>
            <a:r>
              <a:rPr lang="es-CO" sz="2400" b="1" dirty="0" err="1" smtClean="0"/>
              <a:t>omed</a:t>
            </a:r>
            <a:r>
              <a:rPr lang="es-CO" sz="2400" b="1" dirty="0" smtClean="0"/>
              <a:t> </a:t>
            </a:r>
            <a:r>
              <a:rPr lang="es-CO" sz="2400" b="1" dirty="0" err="1" smtClean="0"/>
              <a:t>alav</a:t>
            </a:r>
            <a:r>
              <a:rPr lang="es-CO" sz="2400" b="1" dirty="0" smtClean="0"/>
              <a:t> </a:t>
            </a:r>
            <a:r>
              <a:rPr lang="es-CO" sz="2400" b="1" dirty="0" err="1" smtClean="0"/>
              <a:t>admat-kodesh</a:t>
            </a:r>
            <a:r>
              <a:rPr lang="es-CO" sz="2400" b="1" dirty="0" smtClean="0"/>
              <a:t> </a:t>
            </a:r>
            <a:r>
              <a:rPr lang="es-CO" sz="2400" b="1" dirty="0" err="1" smtClean="0"/>
              <a:t>hu</a:t>
            </a:r>
            <a:r>
              <a:rPr lang="es-CO" sz="2400" b="1" dirty="0" smtClean="0"/>
              <a:t>.</a:t>
            </a:r>
            <a:endParaRPr lang="es-CO" sz="2400" dirty="0" smtClean="0"/>
          </a:p>
          <a:p>
            <a:r>
              <a:rPr lang="es-ES" sz="2400" dirty="0" smtClean="0"/>
              <a:t>Todo lugar en donde Dios se aparece se considera santo</a:t>
            </a:r>
            <a:r>
              <a:rPr lang="es-ES" sz="2400" dirty="0" smtClean="0"/>
              <a:t>.</a:t>
            </a:r>
          </a:p>
          <a:p>
            <a:r>
              <a:rPr lang="es-ES" sz="2400" dirty="0" smtClean="0"/>
              <a:t> </a:t>
            </a:r>
            <a:r>
              <a:rPr lang="es-ES" sz="2400" dirty="0" smtClean="0"/>
              <a:t>La misma orden de quitarse el calzado de los pies le fue dada a Josué por el ángel de Jericó </a:t>
            </a:r>
            <a:r>
              <a:rPr lang="es-ES" sz="2400" dirty="0" smtClean="0"/>
              <a:t>(Josué 5,15</a:t>
            </a:r>
            <a:r>
              <a:rPr lang="es-ES" sz="2400" dirty="0" smtClean="0"/>
              <a:t>).</a:t>
            </a:r>
          </a:p>
          <a:p>
            <a:r>
              <a:rPr lang="es-ES" sz="2400" dirty="0" err="1" smtClean="0">
                <a:solidFill>
                  <a:srgbClr val="FF6600"/>
                </a:solidFill>
                <a:effectLst>
                  <a:outerShdw blurRad="38100" dist="38100" dir="2700000" algn="tl">
                    <a:srgbClr val="000000">
                      <a:alpha val="43137"/>
                    </a:srgbClr>
                  </a:outerShdw>
                </a:effectLst>
              </a:rPr>
              <a:t>Shal</a:t>
            </a:r>
            <a:r>
              <a:rPr lang="es-ES" sz="2400" dirty="0" smtClean="0">
                <a:solidFill>
                  <a:srgbClr val="FF6600"/>
                </a:solidFill>
                <a:effectLst>
                  <a:outerShdw blurRad="38100" dist="38100" dir="2700000" algn="tl">
                    <a:srgbClr val="000000">
                      <a:alpha val="43137"/>
                    </a:srgbClr>
                  </a:outerShdw>
                </a:effectLst>
              </a:rPr>
              <a:t>-</a:t>
            </a:r>
            <a:r>
              <a:rPr lang="es-ES" sz="2400" dirty="0" smtClean="0">
                <a:effectLst>
                  <a:outerShdw blurRad="38100" dist="38100" dir="2700000" algn="tl">
                    <a:srgbClr val="000000">
                      <a:alpha val="43137"/>
                    </a:srgbClr>
                  </a:outerShdw>
                </a:effectLst>
              </a:rPr>
              <a:t> </a:t>
            </a:r>
            <a:r>
              <a:rPr lang="es-ES" sz="2400" dirty="0" smtClean="0"/>
              <a:t>literalmente significa “deslízalo y sácalo”</a:t>
            </a:r>
          </a:p>
          <a:p>
            <a:r>
              <a:rPr lang="es-ES" sz="2400" dirty="0" smtClean="0"/>
              <a:t>Al iniciar su proceso de aprendizaje se le pide que no se acerque tanto a la Montaña; mas adelante lo podrá hacer.</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3:5 </a:t>
            </a:r>
            <a:r>
              <a:rPr lang="es-CO" sz="2400" b="1" dirty="0" smtClean="0">
                <a:solidFill>
                  <a:srgbClr val="FF6600"/>
                </a:solidFill>
                <a:effectLst>
                  <a:outerShdw blurRad="38100" dist="38100" dir="2700000" algn="tl">
                    <a:srgbClr val="000000">
                      <a:alpha val="43137"/>
                    </a:srgbClr>
                  </a:outerShdw>
                </a:effectLst>
              </a:rPr>
              <a:t>   </a:t>
            </a:r>
            <a:r>
              <a:rPr lang="es-CO" sz="2400" dirty="0" smtClean="0">
                <a:solidFill>
                  <a:srgbClr val="FF6600"/>
                </a:solidFill>
                <a:effectLst>
                  <a:outerShdw blurRad="38100" dist="38100" dir="2700000" algn="tl">
                    <a:srgbClr val="000000">
                      <a:alpha val="43137"/>
                    </a:srgbClr>
                  </a:outerShdw>
                </a:effectLst>
              </a:rPr>
              <a:t>…quita </a:t>
            </a:r>
            <a:r>
              <a:rPr lang="es-CO" sz="2400" dirty="0" smtClean="0">
                <a:solidFill>
                  <a:srgbClr val="FF6600"/>
                </a:solidFill>
                <a:effectLst>
                  <a:outerShdw blurRad="38100" dist="38100" dir="2700000" algn="tl">
                    <a:srgbClr val="000000">
                      <a:alpha val="43137"/>
                    </a:srgbClr>
                  </a:outerShdw>
                </a:effectLst>
              </a:rPr>
              <a:t>tu calzado de tus pies, porque el lugar en que estás, tierra santa es. </a:t>
            </a:r>
          </a:p>
          <a:p>
            <a:r>
              <a:rPr lang="es-ES" sz="2400" dirty="0" smtClean="0"/>
              <a:t>Incluso en el Templo, lugar de una santidad muy elevada, era requisito que los sacerdotes entraran sin zapatos.</a:t>
            </a:r>
          </a:p>
          <a:p>
            <a:r>
              <a:rPr lang="es-ES" sz="2400" dirty="0" smtClean="0"/>
              <a:t>Este acto implicaba que Moisés se iba a entregar sin reservas –sin obstáculos entre él y el suelo santo- a la santidad del lugar en donde estaba parado.</a:t>
            </a:r>
          </a:p>
          <a:p>
            <a:r>
              <a:rPr lang="es-ES" sz="2400" dirty="0" smtClean="0"/>
              <a:t>Rabí Hirsch dice: “en vez de intentar averiguar acerca de un fenómeno que trasciende tu esfera, tu tarea consiste en comprender y dedicarte a concretar el excelso destino del suelo sobre el cual ya te encuentras” </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Primera visión profética de Moisés.</a:t>
            </a:r>
          </a:p>
          <a:p>
            <a:r>
              <a:rPr lang="es-CO" sz="2400" dirty="0" smtClean="0">
                <a:solidFill>
                  <a:schemeClr val="tx1"/>
                </a:solidFill>
              </a:rPr>
              <a:t>Encontramos tres maneras con las cuales la Torá nos describe la visión de Moisés.</a:t>
            </a:r>
          </a:p>
          <a:p>
            <a:r>
              <a:rPr lang="es-CO" sz="2400" dirty="0" smtClean="0"/>
              <a:t>Como un fuego</a:t>
            </a:r>
          </a:p>
          <a:p>
            <a:r>
              <a:rPr lang="es-CO" sz="2400" dirty="0" smtClean="0"/>
              <a:t>Como un ángel</a:t>
            </a:r>
          </a:p>
          <a:p>
            <a:r>
              <a:rPr lang="es-CO" sz="2400" dirty="0" smtClean="0"/>
              <a:t>Como Dios</a:t>
            </a:r>
          </a:p>
          <a:p>
            <a:r>
              <a:rPr lang="es-CO" sz="2400" dirty="0" smtClean="0"/>
              <a:t>Al ser la primera profecía debía ser expuesta en forma gradual.</a:t>
            </a:r>
          </a:p>
          <a:p>
            <a:r>
              <a:rPr lang="es-CO" sz="2400" dirty="0" smtClean="0"/>
              <a:t>Primero la zarza que no se consumía, luego se le muestra que en el fuego hay un ángel y luego Dios le habló.</a:t>
            </a:r>
            <a:endParaRPr lang="es-CO" sz="2400"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3:6    </a:t>
            </a:r>
            <a:r>
              <a:rPr lang="es-ES" sz="2400" dirty="0" smtClean="0">
                <a:solidFill>
                  <a:srgbClr val="FF6600"/>
                </a:solidFill>
                <a:effectLst>
                  <a:outerShdw blurRad="38100" dist="38100" dir="2700000" algn="tl">
                    <a:srgbClr val="000000">
                      <a:alpha val="43137"/>
                    </a:srgbClr>
                  </a:outerShdw>
                </a:effectLst>
              </a:rPr>
              <a:t>Y dijo: Yo soy el Dios de </a:t>
            </a:r>
            <a:r>
              <a:rPr lang="es-ES" sz="2400" dirty="0" smtClean="0">
                <a:solidFill>
                  <a:srgbClr val="FF6600"/>
                </a:solidFill>
                <a:effectLst>
                  <a:outerShdw blurRad="38100" dist="38100" dir="2700000" algn="tl">
                    <a:srgbClr val="000000">
                      <a:alpha val="43137"/>
                    </a:srgbClr>
                  </a:outerShdw>
                </a:effectLst>
              </a:rPr>
              <a:t>tu padre, </a:t>
            </a:r>
            <a:r>
              <a:rPr lang="es-ES" sz="2400" dirty="0" smtClean="0">
                <a:solidFill>
                  <a:srgbClr val="FF6600"/>
                </a:solidFill>
                <a:effectLst>
                  <a:outerShdw blurRad="38100" dist="38100" dir="2700000" algn="tl">
                    <a:srgbClr val="000000">
                      <a:alpha val="43137"/>
                    </a:srgbClr>
                  </a:outerShdw>
                </a:effectLst>
              </a:rPr>
              <a:t>el Dios de Abraham, el Dios de Isaac y el Dios de Jacob. Y se cubrió Moisés su rostro, porque tuvo temor de mirar a Dios. </a:t>
            </a:r>
          </a:p>
          <a:p>
            <a:r>
              <a:rPr lang="es-ES" sz="2400" b="1" dirty="0" err="1" smtClean="0"/>
              <a:t>Vayomer</a:t>
            </a:r>
            <a:r>
              <a:rPr lang="es-ES" sz="2400" b="1" dirty="0" smtClean="0"/>
              <a:t> </a:t>
            </a:r>
            <a:r>
              <a:rPr lang="es-ES" sz="2400" b="1" dirty="0" err="1" smtClean="0"/>
              <a:t>anoji</a:t>
            </a:r>
            <a:r>
              <a:rPr lang="es-ES" sz="2400" b="1" dirty="0" smtClean="0"/>
              <a:t> </a:t>
            </a:r>
            <a:r>
              <a:rPr lang="es-ES" sz="2400" b="1" dirty="0" err="1" smtClean="0"/>
              <a:t>Elohey</a:t>
            </a:r>
            <a:r>
              <a:rPr lang="es-ES" sz="2400" b="1" dirty="0" smtClean="0"/>
              <a:t> </a:t>
            </a:r>
            <a:r>
              <a:rPr lang="es-ES" sz="2400" b="1" dirty="0" err="1" smtClean="0"/>
              <a:t>avija</a:t>
            </a:r>
            <a:r>
              <a:rPr lang="es-ES" sz="2400" b="1" dirty="0" smtClean="0"/>
              <a:t> </a:t>
            </a:r>
            <a:r>
              <a:rPr lang="es-ES" sz="2400" b="1" dirty="0" err="1" smtClean="0"/>
              <a:t>Elohey</a:t>
            </a:r>
            <a:r>
              <a:rPr lang="es-ES" sz="2400" b="1" dirty="0" smtClean="0"/>
              <a:t> </a:t>
            </a:r>
            <a:r>
              <a:rPr lang="es-ES" sz="2400" b="1" dirty="0" err="1" smtClean="0"/>
              <a:t>Avraham</a:t>
            </a:r>
            <a:r>
              <a:rPr lang="es-ES" sz="2400" b="1" dirty="0" smtClean="0"/>
              <a:t> </a:t>
            </a:r>
            <a:r>
              <a:rPr lang="es-ES" sz="2400" b="1" dirty="0" err="1" smtClean="0"/>
              <a:t>Elohey</a:t>
            </a:r>
            <a:r>
              <a:rPr lang="es-ES" sz="2400" b="1" dirty="0" smtClean="0"/>
              <a:t> </a:t>
            </a:r>
            <a:r>
              <a:rPr lang="es-ES" sz="2400" b="1" dirty="0" err="1" smtClean="0"/>
              <a:t>Yitsjak</a:t>
            </a:r>
            <a:r>
              <a:rPr lang="es-ES" sz="2400" b="1" dirty="0" smtClean="0"/>
              <a:t> </a:t>
            </a:r>
            <a:r>
              <a:rPr lang="es-ES" sz="2400" b="1" dirty="0" err="1" smtClean="0"/>
              <a:t>ve'Elohey</a:t>
            </a:r>
            <a:r>
              <a:rPr lang="es-ES" sz="2400" b="1" dirty="0" smtClean="0"/>
              <a:t> </a:t>
            </a:r>
            <a:r>
              <a:rPr lang="es-ES" sz="2400" b="1" dirty="0" err="1" smtClean="0"/>
              <a:t>Ya'akov</a:t>
            </a:r>
            <a:r>
              <a:rPr lang="es-ES" sz="2400" b="1" dirty="0" smtClean="0"/>
              <a:t> </a:t>
            </a:r>
            <a:r>
              <a:rPr lang="es-ES" sz="2400" b="1" dirty="0" err="1" smtClean="0"/>
              <a:t>vayaster</a:t>
            </a:r>
            <a:r>
              <a:rPr lang="es-ES" sz="2400" b="1" dirty="0" smtClean="0"/>
              <a:t> </a:t>
            </a:r>
            <a:r>
              <a:rPr lang="es-ES" sz="2400" b="1" dirty="0" err="1" smtClean="0"/>
              <a:t>Moshe</a:t>
            </a:r>
            <a:r>
              <a:rPr lang="es-ES" sz="2400" b="1" dirty="0" smtClean="0"/>
              <a:t> </a:t>
            </a:r>
            <a:r>
              <a:rPr lang="es-ES" sz="2400" b="1" dirty="0" err="1" smtClean="0"/>
              <a:t>panav</a:t>
            </a:r>
            <a:r>
              <a:rPr lang="es-ES" sz="2400" b="1" dirty="0" smtClean="0"/>
              <a:t> </a:t>
            </a:r>
            <a:r>
              <a:rPr lang="es-ES" sz="2400" b="1" dirty="0" err="1" smtClean="0"/>
              <a:t>ki</a:t>
            </a:r>
            <a:r>
              <a:rPr lang="es-ES" sz="2400" b="1" dirty="0" smtClean="0"/>
              <a:t> yare </a:t>
            </a:r>
            <a:r>
              <a:rPr lang="es-ES" sz="2400" b="1" dirty="0" err="1" smtClean="0"/>
              <a:t>mehabit</a:t>
            </a:r>
            <a:r>
              <a:rPr lang="es-ES" sz="2400" b="1" dirty="0" smtClean="0"/>
              <a:t> el-</a:t>
            </a:r>
            <a:r>
              <a:rPr lang="es-ES" sz="2400" b="1" dirty="0" err="1" smtClean="0"/>
              <a:t>ha'Elohim</a:t>
            </a:r>
            <a:r>
              <a:rPr lang="es-ES" sz="2400" b="1" dirty="0" smtClean="0"/>
              <a:t>.</a:t>
            </a:r>
            <a:endParaRPr lang="es-ES" sz="2400" dirty="0" smtClean="0"/>
          </a:p>
          <a:p>
            <a:r>
              <a:rPr lang="es-ES" sz="2400" dirty="0" smtClean="0"/>
              <a:t>Primero Dios se presenta como el Dios de su padre Amram, luego como el Dios de Abraham, luego de </a:t>
            </a:r>
            <a:r>
              <a:rPr lang="es-ES" sz="2400" dirty="0" err="1" smtClean="0"/>
              <a:t>Yitzjak</a:t>
            </a:r>
            <a:r>
              <a:rPr lang="es-ES" sz="2400" dirty="0" smtClean="0"/>
              <a:t> y Dios de Yacob.</a:t>
            </a:r>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El nombre predominante para Dios en este capítulo es “</a:t>
            </a:r>
            <a:r>
              <a:rPr lang="es-CO" sz="2400" dirty="0" err="1" smtClean="0"/>
              <a:t>Elohim</a:t>
            </a:r>
            <a:r>
              <a:rPr lang="es-CO" sz="2400" dirty="0" smtClean="0"/>
              <a:t>” o “</a:t>
            </a:r>
            <a:r>
              <a:rPr lang="es-CO" sz="2400" dirty="0" err="1" smtClean="0"/>
              <a:t>Elohai</a:t>
            </a:r>
            <a:r>
              <a:rPr lang="es-CO" sz="2400" dirty="0" smtClean="0"/>
              <a:t>” – </a:t>
            </a:r>
            <a:r>
              <a:rPr lang="es-CO" sz="2400" dirty="0" err="1" smtClean="0"/>
              <a:t>אֱלֹהֵי</a:t>
            </a:r>
            <a:r>
              <a:rPr lang="es-CO" sz="2400" dirty="0" smtClean="0"/>
              <a:t> -, conocido como un Dios de Justicia, ya que se acercaba la justicia a Egipto.</a:t>
            </a:r>
            <a:endParaRPr lang="es-CO" sz="2400" dirty="0" smtClean="0">
              <a:solidFill>
                <a:schemeClr val="tx1"/>
              </a:solidFill>
            </a:endParaRPr>
          </a:p>
          <a:p>
            <a:r>
              <a:rPr lang="es-CO" sz="2400" dirty="0" smtClean="0">
                <a:solidFill>
                  <a:schemeClr val="tx1"/>
                </a:solidFill>
              </a:rPr>
              <a:t>Pero como vemos en los versos 2, 4, y 7, se presenta como “Adonay” -</a:t>
            </a:r>
            <a:r>
              <a:rPr lang="es-CO" sz="2400" dirty="0" smtClean="0">
                <a:solidFill>
                  <a:schemeClr val="tx1"/>
                </a:solidFill>
              </a:rPr>
              <a:t> יהוה  - </a:t>
            </a:r>
            <a:r>
              <a:rPr lang="es-CO" sz="2400" dirty="0" err="1" smtClean="0">
                <a:solidFill>
                  <a:schemeClr val="tx1"/>
                </a:solidFill>
              </a:rPr>
              <a:t>coocido</a:t>
            </a:r>
            <a:r>
              <a:rPr lang="es-CO" sz="2400" dirty="0" smtClean="0">
                <a:solidFill>
                  <a:schemeClr val="tx1"/>
                </a:solidFill>
              </a:rPr>
              <a:t> por el Pueblo como Hashem, El Nombre,  que manifiesta compasión para demostrar que su principal intención es salvar a Israel en un histórico despliegue de compasión divina y así mismo enjuiciar a Egipto por sus acciones contra Israel.</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3:7    </a:t>
            </a:r>
            <a:r>
              <a:rPr lang="es-CO" sz="2400" dirty="0" smtClean="0">
                <a:solidFill>
                  <a:srgbClr val="FF6600"/>
                </a:solidFill>
                <a:effectLst>
                  <a:outerShdw blurRad="38100" dist="38100" dir="2700000" algn="tl">
                    <a:srgbClr val="000000">
                      <a:alpha val="43137"/>
                    </a:srgbClr>
                  </a:outerShdw>
                </a:effectLst>
              </a:rPr>
              <a:t>Y el Eterno dijo: Ciertamente he visto la aflicción de mi pueblo en Egipto, y he escuchado su clamor a causa de sus opresores, porque conozco sus padecimientos;</a:t>
            </a:r>
          </a:p>
          <a:p>
            <a:r>
              <a:rPr lang="es-CO" sz="2400" b="1" dirty="0" err="1" smtClean="0"/>
              <a:t>Vayomer</a:t>
            </a:r>
            <a:r>
              <a:rPr lang="es-CO" sz="2400" b="1" dirty="0" smtClean="0"/>
              <a:t> Adonay </a:t>
            </a:r>
            <a:r>
              <a:rPr lang="es-CO" sz="2400" b="1" dirty="0" err="1" smtClean="0"/>
              <a:t>ra'oh</a:t>
            </a:r>
            <a:r>
              <a:rPr lang="es-CO" sz="2400" b="1" dirty="0" smtClean="0"/>
              <a:t> </a:t>
            </a:r>
            <a:r>
              <a:rPr lang="es-CO" sz="2400" b="1" dirty="0" err="1" smtClean="0"/>
              <a:t>ra'iti</a:t>
            </a:r>
            <a:r>
              <a:rPr lang="es-CO" sz="2400" b="1" dirty="0" smtClean="0"/>
              <a:t> et-</a:t>
            </a:r>
            <a:r>
              <a:rPr lang="es-CO" sz="2400" b="1" dirty="0" err="1" smtClean="0"/>
              <a:t>oni</a:t>
            </a:r>
            <a:r>
              <a:rPr lang="es-CO" sz="2400" b="1" dirty="0" smtClean="0"/>
              <a:t> </a:t>
            </a:r>
            <a:r>
              <a:rPr lang="es-CO" sz="2400" b="1" dirty="0" err="1" smtClean="0"/>
              <a:t>ami</a:t>
            </a:r>
            <a:r>
              <a:rPr lang="es-CO" sz="2400" b="1" dirty="0" smtClean="0"/>
              <a:t> </a:t>
            </a:r>
            <a:r>
              <a:rPr lang="es-CO" sz="2400" b="1" dirty="0" err="1" smtClean="0"/>
              <a:t>asher</a:t>
            </a:r>
            <a:r>
              <a:rPr lang="es-CO" sz="2400" b="1" dirty="0" smtClean="0"/>
              <a:t> </a:t>
            </a:r>
            <a:r>
              <a:rPr lang="es-CO" sz="2400" b="1" dirty="0" err="1" smtClean="0"/>
              <a:t>beMitsrayim</a:t>
            </a:r>
            <a:r>
              <a:rPr lang="es-CO" sz="2400" b="1" dirty="0" smtClean="0"/>
              <a:t> </a:t>
            </a:r>
            <a:r>
              <a:rPr lang="es-CO" sz="2400" b="1" dirty="0" err="1" smtClean="0"/>
              <a:t>ve'et</a:t>
            </a:r>
            <a:r>
              <a:rPr lang="es-CO" sz="2400" b="1" dirty="0" smtClean="0"/>
              <a:t> </a:t>
            </a:r>
            <a:r>
              <a:rPr lang="es-CO" sz="2400" b="1" dirty="0" err="1" smtClean="0"/>
              <a:t>tsa'akatam</a:t>
            </a:r>
            <a:r>
              <a:rPr lang="es-CO" sz="2400" b="1" dirty="0" smtClean="0"/>
              <a:t> </a:t>
            </a:r>
            <a:r>
              <a:rPr lang="es-CO" sz="2400" b="1" dirty="0" err="1" smtClean="0"/>
              <a:t>shamati</a:t>
            </a:r>
            <a:r>
              <a:rPr lang="es-CO" sz="2400" b="1" dirty="0" smtClean="0"/>
              <a:t> </a:t>
            </a:r>
            <a:r>
              <a:rPr lang="es-CO" sz="2400" b="1" dirty="0" err="1" smtClean="0"/>
              <a:t>mipeney</a:t>
            </a:r>
            <a:r>
              <a:rPr lang="es-CO" sz="2400" b="1" dirty="0" smtClean="0"/>
              <a:t> </a:t>
            </a:r>
            <a:r>
              <a:rPr lang="es-CO" sz="2400" b="1" dirty="0" err="1" smtClean="0"/>
              <a:t>nogsav</a:t>
            </a:r>
            <a:r>
              <a:rPr lang="es-CO" sz="2400" b="1" dirty="0" smtClean="0"/>
              <a:t> </a:t>
            </a:r>
            <a:r>
              <a:rPr lang="es-CO" sz="2400" b="1" dirty="0" err="1" smtClean="0"/>
              <a:t>ki</a:t>
            </a:r>
            <a:r>
              <a:rPr lang="es-CO" sz="2400" b="1" dirty="0" smtClean="0"/>
              <a:t> </a:t>
            </a:r>
            <a:r>
              <a:rPr lang="es-CO" sz="2400" b="1" dirty="0" err="1" smtClean="0"/>
              <a:t>yadati</a:t>
            </a:r>
            <a:r>
              <a:rPr lang="es-CO" sz="2400" b="1" dirty="0" smtClean="0"/>
              <a:t> et-</a:t>
            </a:r>
            <a:r>
              <a:rPr lang="es-CO" sz="2400" b="1" dirty="0" err="1" smtClean="0"/>
              <a:t>maj'ovav</a:t>
            </a:r>
            <a:r>
              <a:rPr lang="es-CO" sz="2400" b="1" dirty="0" smtClean="0"/>
              <a:t>.</a:t>
            </a:r>
            <a:endParaRPr lang="es-CO" sz="2400" dirty="0" smtClean="0"/>
          </a:p>
          <a:p>
            <a:r>
              <a:rPr lang="es-ES" sz="2400" dirty="0" smtClean="0"/>
              <a:t>Dios responde al clamor desesperado de los oprimidos.</a:t>
            </a:r>
          </a:p>
          <a:p>
            <a:r>
              <a:rPr lang="es-ES" sz="2400" dirty="0" smtClean="0"/>
              <a:t>Tras de decir que ha visto, también ha escuchado y además El sabía lo que les estaba sucediendo.</a:t>
            </a:r>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Dice el Rabino </a:t>
            </a:r>
            <a:r>
              <a:rPr lang="es-ES" sz="2400" dirty="0" err="1" smtClean="0"/>
              <a:t>Bejaié</a:t>
            </a:r>
            <a:r>
              <a:rPr lang="es-ES" sz="2400" dirty="0" smtClean="0"/>
              <a:t>:</a:t>
            </a:r>
          </a:p>
          <a:p>
            <a:r>
              <a:rPr lang="es-ES" sz="2400" dirty="0" smtClean="0"/>
              <a:t>“El conocimiento es el punto culminante de las experiencias sensoriales de la visión y la audición, ya que si no entendemos ni extraemos las conclusiones necesarias de lo que hemos visto y oído, entonces nuestras percepciones no sirven para nada”</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3:8    </a:t>
            </a:r>
            <a:r>
              <a:rPr lang="es-CO" sz="2400" dirty="0" smtClean="0">
                <a:solidFill>
                  <a:srgbClr val="FF6600"/>
                </a:solidFill>
                <a:effectLst>
                  <a:outerShdw blurRad="38100" dist="38100" dir="2700000" algn="tl">
                    <a:srgbClr val="000000">
                      <a:alpha val="43137"/>
                    </a:srgbClr>
                  </a:outerShdw>
                </a:effectLst>
              </a:rPr>
              <a:t>y por eso he descendido para libertarlo de la mano de los egipcios, y para hacerlo subir de aquella tierra a una tierra buena y espaciosa, tierra que mana leche y miel; al lugar del cananeo y del </a:t>
            </a:r>
            <a:r>
              <a:rPr lang="es-CO" sz="2400" dirty="0" err="1" smtClean="0">
                <a:solidFill>
                  <a:srgbClr val="FF6600"/>
                </a:solidFill>
                <a:effectLst>
                  <a:outerShdw blurRad="38100" dist="38100" dir="2700000" algn="tl">
                    <a:srgbClr val="000000">
                      <a:alpha val="43137"/>
                    </a:srgbClr>
                  </a:outerShdw>
                </a:effectLst>
              </a:rPr>
              <a:t>hiteo</a:t>
            </a:r>
            <a:r>
              <a:rPr lang="es-CO" sz="2400" dirty="0" smtClean="0">
                <a:solidFill>
                  <a:srgbClr val="FF6600"/>
                </a:solidFill>
                <a:effectLst>
                  <a:outerShdw blurRad="38100" dist="38100" dir="2700000" algn="tl">
                    <a:srgbClr val="000000">
                      <a:alpha val="43137"/>
                    </a:srgbClr>
                  </a:outerShdw>
                </a:effectLst>
              </a:rPr>
              <a:t> y del </a:t>
            </a:r>
            <a:r>
              <a:rPr lang="es-CO" sz="2400" dirty="0" err="1" smtClean="0">
                <a:solidFill>
                  <a:srgbClr val="FF6600"/>
                </a:solidFill>
                <a:effectLst>
                  <a:outerShdw blurRad="38100" dist="38100" dir="2700000" algn="tl">
                    <a:srgbClr val="000000">
                      <a:alpha val="43137"/>
                    </a:srgbClr>
                  </a:outerShdw>
                </a:effectLst>
              </a:rPr>
              <a:t>emoreo</a:t>
            </a:r>
            <a:r>
              <a:rPr lang="es-CO" sz="2400" dirty="0" smtClean="0">
                <a:solidFill>
                  <a:srgbClr val="FF6600"/>
                </a:solidFill>
                <a:effectLst>
                  <a:outerShdw blurRad="38100" dist="38100" dir="2700000" algn="tl">
                    <a:srgbClr val="000000">
                      <a:alpha val="43137"/>
                    </a:srgbClr>
                  </a:outerShdw>
                </a:effectLst>
              </a:rPr>
              <a:t>, y del </a:t>
            </a:r>
            <a:r>
              <a:rPr lang="es-CO" sz="2400" dirty="0" err="1" smtClean="0">
                <a:solidFill>
                  <a:srgbClr val="FF6600"/>
                </a:solidFill>
                <a:effectLst>
                  <a:outerShdw blurRad="38100" dist="38100" dir="2700000" algn="tl">
                    <a:srgbClr val="000000">
                      <a:alpha val="43137"/>
                    </a:srgbClr>
                  </a:outerShdw>
                </a:effectLst>
              </a:rPr>
              <a:t>perizeo</a:t>
            </a:r>
            <a:r>
              <a:rPr lang="es-CO" sz="2400" dirty="0" smtClean="0">
                <a:solidFill>
                  <a:srgbClr val="FF6600"/>
                </a:solidFill>
                <a:effectLst>
                  <a:outerShdw blurRad="38100" dist="38100" dir="2700000" algn="tl">
                    <a:srgbClr val="000000">
                      <a:alpha val="43137"/>
                    </a:srgbClr>
                  </a:outerShdw>
                </a:effectLst>
              </a:rPr>
              <a:t> y del </a:t>
            </a:r>
            <a:r>
              <a:rPr lang="es-CO" sz="2400" dirty="0" err="1" smtClean="0">
                <a:solidFill>
                  <a:srgbClr val="FF6600"/>
                </a:solidFill>
                <a:effectLst>
                  <a:outerShdw blurRad="38100" dist="38100" dir="2700000" algn="tl">
                    <a:srgbClr val="000000">
                      <a:alpha val="43137"/>
                    </a:srgbClr>
                  </a:outerShdw>
                </a:effectLst>
              </a:rPr>
              <a:t>hiveo</a:t>
            </a:r>
            <a:r>
              <a:rPr lang="es-CO" sz="2400" dirty="0" smtClean="0">
                <a:solidFill>
                  <a:srgbClr val="FF6600"/>
                </a:solidFill>
                <a:effectLst>
                  <a:outerShdw blurRad="38100" dist="38100" dir="2700000" algn="tl">
                    <a:srgbClr val="000000">
                      <a:alpha val="43137"/>
                    </a:srgbClr>
                  </a:outerShdw>
                </a:effectLst>
              </a:rPr>
              <a:t> y del </a:t>
            </a:r>
            <a:r>
              <a:rPr lang="es-CO" sz="2400" dirty="0" err="1" smtClean="0">
                <a:solidFill>
                  <a:srgbClr val="FF6600"/>
                </a:solidFill>
                <a:effectLst>
                  <a:outerShdw blurRad="38100" dist="38100" dir="2700000" algn="tl">
                    <a:srgbClr val="000000">
                      <a:alpha val="43137"/>
                    </a:srgbClr>
                  </a:outerShdw>
                </a:effectLst>
              </a:rPr>
              <a:t>yevuseo</a:t>
            </a:r>
            <a:endParaRPr lang="es-CO" sz="2400" dirty="0" smtClean="0">
              <a:solidFill>
                <a:srgbClr val="FF6600"/>
              </a:solidFill>
              <a:effectLst>
                <a:outerShdw blurRad="38100" dist="38100" dir="2700000" algn="tl">
                  <a:srgbClr val="000000">
                    <a:alpha val="43137"/>
                  </a:srgbClr>
                </a:outerShdw>
              </a:effectLst>
            </a:endParaRPr>
          </a:p>
          <a:p>
            <a:r>
              <a:rPr lang="es-CO" sz="2400" b="1" dirty="0" err="1" smtClean="0"/>
              <a:t>Va'ered</a:t>
            </a:r>
            <a:r>
              <a:rPr lang="es-CO" sz="2400" b="1" dirty="0" smtClean="0"/>
              <a:t> </a:t>
            </a:r>
            <a:r>
              <a:rPr lang="es-CO" sz="2400" b="1" dirty="0" err="1" smtClean="0"/>
              <a:t>lehatsilo</a:t>
            </a:r>
            <a:r>
              <a:rPr lang="es-CO" sz="2400" b="1" dirty="0" smtClean="0"/>
              <a:t> </a:t>
            </a:r>
            <a:r>
              <a:rPr lang="es-CO" sz="2400" b="1" dirty="0" err="1" smtClean="0"/>
              <a:t>miyad</a:t>
            </a:r>
            <a:r>
              <a:rPr lang="es-CO" sz="2400" b="1" dirty="0" smtClean="0"/>
              <a:t> </a:t>
            </a:r>
            <a:r>
              <a:rPr lang="es-CO" sz="2400" b="1" dirty="0" err="1" smtClean="0"/>
              <a:t>Mitsrayim</a:t>
            </a:r>
            <a:r>
              <a:rPr lang="es-CO" sz="2400" b="1" dirty="0" smtClean="0"/>
              <a:t> </a:t>
            </a:r>
            <a:r>
              <a:rPr lang="es-CO" sz="2400" b="1" dirty="0" err="1" smtClean="0"/>
              <a:t>uleha'aloto</a:t>
            </a:r>
            <a:r>
              <a:rPr lang="es-CO" sz="2400" b="1" dirty="0" smtClean="0"/>
              <a:t> min-</a:t>
            </a:r>
            <a:r>
              <a:rPr lang="es-CO" sz="2400" b="1" dirty="0" err="1" smtClean="0"/>
              <a:t>ha'arets</a:t>
            </a:r>
            <a:r>
              <a:rPr lang="es-CO" sz="2400" b="1" dirty="0" smtClean="0"/>
              <a:t> </a:t>
            </a:r>
            <a:r>
              <a:rPr lang="es-CO" sz="2400" b="1" dirty="0" err="1" smtClean="0"/>
              <a:t>hahi</a:t>
            </a:r>
            <a:r>
              <a:rPr lang="es-CO" sz="2400" b="1" dirty="0" smtClean="0"/>
              <a:t> </a:t>
            </a:r>
            <a:r>
              <a:rPr lang="es-CO" sz="2400" b="1" dirty="0" smtClean="0"/>
              <a:t>el-</a:t>
            </a:r>
            <a:r>
              <a:rPr lang="es-CO" sz="2400" b="1" dirty="0" err="1" smtClean="0"/>
              <a:t>erets</a:t>
            </a:r>
            <a:r>
              <a:rPr lang="es-CO" sz="2400" b="1" dirty="0" smtClean="0"/>
              <a:t> </a:t>
            </a:r>
            <a:r>
              <a:rPr lang="es-CO" sz="2400" b="1" dirty="0" err="1" smtClean="0"/>
              <a:t>tovah</a:t>
            </a:r>
            <a:r>
              <a:rPr lang="es-CO" sz="2400" b="1" dirty="0" smtClean="0"/>
              <a:t> </a:t>
            </a:r>
            <a:r>
              <a:rPr lang="es-CO" sz="2400" b="1" dirty="0" err="1" smtClean="0"/>
              <a:t>urejavah</a:t>
            </a:r>
            <a:r>
              <a:rPr lang="es-CO" sz="2400" b="1" dirty="0" smtClean="0"/>
              <a:t> el-</a:t>
            </a:r>
            <a:r>
              <a:rPr lang="es-CO" sz="2400" b="1" dirty="0" err="1" smtClean="0"/>
              <a:t>erets</a:t>
            </a:r>
            <a:r>
              <a:rPr lang="es-CO" sz="2400" b="1" dirty="0" smtClean="0"/>
              <a:t> </a:t>
            </a:r>
            <a:r>
              <a:rPr lang="es-CO" sz="2400" b="1" dirty="0" err="1" smtClean="0"/>
              <a:t>zavat</a:t>
            </a:r>
            <a:r>
              <a:rPr lang="es-CO" sz="2400" b="1" dirty="0" smtClean="0"/>
              <a:t> </a:t>
            </a:r>
            <a:r>
              <a:rPr lang="es-CO" sz="2400" b="1" dirty="0" err="1" smtClean="0"/>
              <a:t>jalav</a:t>
            </a:r>
            <a:r>
              <a:rPr lang="es-CO" sz="2400" b="1" dirty="0" smtClean="0"/>
              <a:t> </a:t>
            </a:r>
            <a:r>
              <a:rPr lang="es-CO" sz="2400" b="1" dirty="0" err="1" smtClean="0"/>
              <a:t>udevash</a:t>
            </a:r>
            <a:r>
              <a:rPr lang="es-CO" sz="2400" b="1" dirty="0" smtClean="0"/>
              <a:t> el-</a:t>
            </a:r>
            <a:r>
              <a:rPr lang="es-CO" sz="2400" b="1" dirty="0" err="1" smtClean="0"/>
              <a:t>mekom</a:t>
            </a:r>
            <a:r>
              <a:rPr lang="es-CO" sz="2400" b="1" dirty="0" smtClean="0"/>
              <a:t> </a:t>
            </a:r>
            <a:r>
              <a:rPr lang="es-CO" sz="2400" b="1" dirty="0" err="1" smtClean="0"/>
              <a:t>haKna'ani</a:t>
            </a:r>
            <a:r>
              <a:rPr lang="es-CO" sz="2400" b="1" dirty="0" smtClean="0"/>
              <a:t> </a:t>
            </a:r>
            <a:r>
              <a:rPr lang="es-CO" sz="2400" b="1" dirty="0" err="1" smtClean="0"/>
              <a:t>vehaJiti</a:t>
            </a:r>
            <a:r>
              <a:rPr lang="es-CO" sz="2400" b="1" dirty="0" smtClean="0"/>
              <a:t> </a:t>
            </a:r>
            <a:r>
              <a:rPr lang="es-CO" sz="2400" b="1" dirty="0" err="1" smtClean="0"/>
              <a:t>veha'Emori</a:t>
            </a:r>
            <a:r>
              <a:rPr lang="es-CO" sz="2400" b="1" dirty="0" smtClean="0"/>
              <a:t> </a:t>
            </a:r>
            <a:r>
              <a:rPr lang="es-CO" sz="2400" b="1" dirty="0" err="1" smtClean="0"/>
              <a:t>vehaPrizi</a:t>
            </a:r>
            <a:r>
              <a:rPr lang="es-CO" sz="2400" b="1" dirty="0" smtClean="0"/>
              <a:t> </a:t>
            </a:r>
            <a:r>
              <a:rPr lang="es-CO" sz="2400" b="1" dirty="0" err="1" smtClean="0"/>
              <a:t>vehaJivi</a:t>
            </a:r>
            <a:r>
              <a:rPr lang="es-CO" sz="2400" b="1" dirty="0" smtClean="0"/>
              <a:t> </a:t>
            </a:r>
            <a:r>
              <a:rPr lang="es-CO" sz="2400" b="1" dirty="0" err="1" smtClean="0"/>
              <a:t>vehaYevusi</a:t>
            </a:r>
            <a:r>
              <a:rPr lang="es-CO" sz="2400" b="1" dirty="0" smtClean="0"/>
              <a:t>.</a:t>
            </a:r>
            <a:endParaRPr lang="es-CO" sz="2400" dirty="0" smtClean="0"/>
          </a:p>
          <a:p>
            <a:r>
              <a:rPr lang="es-ES" sz="2400" dirty="0" smtClean="0"/>
              <a:t>Dice Rambán que Dios descendió a esa montaña y se reveló a Moisés para iniciar así el proceso de redención.</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Pero también sabemos que el acto de descender lo hace a uno dejar el sitial de honor.</a:t>
            </a:r>
          </a:p>
          <a:p>
            <a:r>
              <a:rPr lang="es-ES" sz="2400" dirty="0" smtClean="0"/>
              <a:t>Por eso, el hecho de que Dios se comunique con el Faraón constituye un “descenso” indecoroso, pero El está dispuesto a “descender” a fin de rescatar a Israel de la servidumbre –</a:t>
            </a:r>
            <a:r>
              <a:rPr lang="es-ES" sz="2400" dirty="0" err="1" smtClean="0"/>
              <a:t>Or</a:t>
            </a:r>
            <a:r>
              <a:rPr lang="es-ES" sz="2400" dirty="0" smtClean="0"/>
              <a:t> </a:t>
            </a:r>
            <a:r>
              <a:rPr lang="es-ES" sz="2400" dirty="0" err="1" smtClean="0"/>
              <a:t>HaJaim</a:t>
            </a:r>
            <a:endParaRPr lang="es-ES" sz="2400" dirty="0" smtClean="0"/>
          </a:p>
          <a:p>
            <a:r>
              <a:rPr lang="es-ES" sz="2400" dirty="0" smtClean="0"/>
              <a:t>De ahí que enseguida diga la Toráh que lo subirá a una tierra buena y espaciosa.</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rgbClr val="FF6600"/>
                </a:solidFill>
                <a:effectLst>
                  <a:outerShdw blurRad="38100" dist="38100" dir="2700000" algn="tl">
                    <a:srgbClr val="000000">
                      <a:alpha val="43137"/>
                    </a:srgbClr>
                  </a:outerShdw>
                </a:effectLst>
              </a:rPr>
              <a:t>Tierra buena y espaciosa, que mana leche y miel…</a:t>
            </a:r>
          </a:p>
          <a:p>
            <a:r>
              <a:rPr lang="es-ES" sz="2400" dirty="0" smtClean="0"/>
              <a:t>Rambán explica estas alabanzas que Dios hace sobre </a:t>
            </a:r>
            <a:r>
              <a:rPr lang="es-ES" sz="2400" dirty="0" err="1" smtClean="0"/>
              <a:t>Ertez</a:t>
            </a:r>
            <a:r>
              <a:rPr lang="es-ES" sz="2400" dirty="0" smtClean="0"/>
              <a:t> Israel:</a:t>
            </a:r>
          </a:p>
          <a:p>
            <a:r>
              <a:rPr lang="es-ES" sz="2400" dirty="0" smtClean="0"/>
              <a:t>La tierra es “buena” en el sentido de que su clima es agradable y todo lo que abunda es atractivo.</a:t>
            </a:r>
          </a:p>
          <a:p>
            <a:r>
              <a:rPr lang="es-ES" sz="2400" dirty="0" smtClean="0"/>
              <a:t>Es “espaciosa” en el sentido de que la nación tiene un amplio espacio vital.</a:t>
            </a:r>
          </a:p>
          <a:p>
            <a:r>
              <a:rPr lang="es-ES" sz="2400" dirty="0" smtClean="0"/>
              <a:t>Tierra que ha de producir ganado saludable que a su vez proporciona leche en abundancia y frutos suculentos y dulces como la miel.</a:t>
            </a:r>
          </a:p>
          <a:p>
            <a:r>
              <a:rPr lang="es-ES" sz="2400" dirty="0" smtClean="0"/>
              <a:t>Canaán era habitado por 7 naciones. Aquí se enumeran 6 (los </a:t>
            </a:r>
            <a:r>
              <a:rPr lang="es-ES" sz="2400" dirty="0" err="1" smtClean="0"/>
              <a:t>Gergeseos</a:t>
            </a:r>
            <a:r>
              <a:rPr lang="es-ES" sz="2400" dirty="0" smtClean="0"/>
              <a:t> fueron omitidos)</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3:9 </a:t>
            </a:r>
            <a:r>
              <a:rPr lang="es-CO" sz="2400" b="1" dirty="0" smtClean="0">
                <a:solidFill>
                  <a:srgbClr val="FF6600"/>
                </a:solidFill>
                <a:effectLst>
                  <a:outerShdw blurRad="38100" dist="38100" dir="2700000" algn="tl">
                    <a:srgbClr val="000000">
                      <a:alpha val="43137"/>
                    </a:srgbClr>
                  </a:outerShdw>
                </a:effectLst>
              </a:rPr>
              <a:t>   </a:t>
            </a:r>
            <a:r>
              <a:rPr lang="es-CO" sz="2400" dirty="0" smtClean="0">
                <a:solidFill>
                  <a:srgbClr val="FF6600"/>
                </a:solidFill>
                <a:effectLst>
                  <a:outerShdw blurRad="38100" dist="38100" dir="2700000" algn="tl">
                    <a:srgbClr val="000000">
                      <a:alpha val="43137"/>
                    </a:srgbClr>
                  </a:outerShdw>
                </a:effectLst>
              </a:rPr>
              <a:t>Y </a:t>
            </a:r>
            <a:r>
              <a:rPr lang="es-CO" sz="2400" dirty="0" smtClean="0">
                <a:solidFill>
                  <a:srgbClr val="FF6600"/>
                </a:solidFill>
                <a:effectLst>
                  <a:outerShdw blurRad="38100" dist="38100" dir="2700000" algn="tl">
                    <a:srgbClr val="000000">
                      <a:alpha val="43137"/>
                    </a:srgbClr>
                  </a:outerShdw>
                </a:effectLst>
              </a:rPr>
              <a:t>ahora he aquí que el clamor de los hijos de Israel ha llegado hasta Mí, y también he visto la opresión con que los egipcios los oprimen. </a:t>
            </a:r>
          </a:p>
          <a:p>
            <a:r>
              <a:rPr lang="es-CO" sz="2400" b="1" dirty="0" err="1" smtClean="0"/>
              <a:t>Ve'atah</a:t>
            </a:r>
            <a:r>
              <a:rPr lang="es-CO" sz="2400" b="1" dirty="0" smtClean="0"/>
              <a:t> </a:t>
            </a:r>
            <a:r>
              <a:rPr lang="es-CO" sz="2400" b="1" dirty="0" err="1" smtClean="0"/>
              <a:t>hineh</a:t>
            </a:r>
            <a:r>
              <a:rPr lang="es-CO" sz="2400" b="1" dirty="0" smtClean="0"/>
              <a:t> </a:t>
            </a:r>
            <a:r>
              <a:rPr lang="es-CO" sz="2400" b="1" dirty="0" err="1" smtClean="0"/>
              <a:t>tsa'akat</a:t>
            </a:r>
            <a:r>
              <a:rPr lang="es-CO" sz="2400" b="1" dirty="0" smtClean="0"/>
              <a:t> </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ba'ah</a:t>
            </a:r>
            <a:r>
              <a:rPr lang="es-CO" sz="2400" b="1" dirty="0" smtClean="0"/>
              <a:t> </a:t>
            </a:r>
            <a:r>
              <a:rPr lang="es-CO" sz="2400" b="1" dirty="0" err="1" smtClean="0"/>
              <a:t>elay</a:t>
            </a:r>
            <a:r>
              <a:rPr lang="es-CO" sz="2400" b="1" dirty="0" smtClean="0"/>
              <a:t> </a:t>
            </a:r>
            <a:r>
              <a:rPr lang="es-CO" sz="2400" b="1" dirty="0" err="1" smtClean="0"/>
              <a:t>vegam-ra'iti</a:t>
            </a:r>
            <a:r>
              <a:rPr lang="es-CO" sz="2400" b="1" dirty="0" smtClean="0"/>
              <a:t> et-</a:t>
            </a:r>
            <a:r>
              <a:rPr lang="es-CO" sz="2400" b="1" dirty="0" err="1" smtClean="0"/>
              <a:t>halajats</a:t>
            </a:r>
            <a:r>
              <a:rPr lang="es-CO" sz="2400" b="1" dirty="0" smtClean="0"/>
              <a:t> </a:t>
            </a:r>
            <a:r>
              <a:rPr lang="es-CO" sz="2400" b="1" dirty="0" err="1" smtClean="0"/>
              <a:t>asher</a:t>
            </a:r>
            <a:r>
              <a:rPr lang="es-CO" sz="2400" b="1" dirty="0" smtClean="0"/>
              <a:t> </a:t>
            </a:r>
            <a:r>
              <a:rPr lang="es-CO" sz="2400" b="1" dirty="0" err="1" smtClean="0"/>
              <a:t>Mitsrayim</a:t>
            </a:r>
            <a:r>
              <a:rPr lang="es-CO" sz="2400" b="1" dirty="0" smtClean="0"/>
              <a:t> </a:t>
            </a:r>
            <a:r>
              <a:rPr lang="es-CO" sz="2400" b="1" dirty="0" err="1" smtClean="0"/>
              <a:t>lojatsim</a:t>
            </a:r>
            <a:r>
              <a:rPr lang="es-CO" sz="2400" b="1" dirty="0" smtClean="0"/>
              <a:t> </a:t>
            </a:r>
            <a:r>
              <a:rPr lang="es-CO" sz="2400" b="1" dirty="0" err="1" smtClean="0"/>
              <a:t>otam</a:t>
            </a:r>
            <a:r>
              <a:rPr lang="es-CO" sz="2400" b="1" dirty="0" smtClean="0"/>
              <a:t>.</a:t>
            </a:r>
            <a:endParaRPr lang="es-CO" sz="2400" dirty="0" smtClean="0"/>
          </a:p>
          <a:p>
            <a:r>
              <a:rPr lang="es-ES" sz="2400" dirty="0" smtClean="0"/>
              <a:t>Aquí Hashem reitera lo que ya había dicho para informarle a Moisés que la tarea era urgente y la redención no podía demorar mas.</a:t>
            </a:r>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3:10     </a:t>
            </a:r>
            <a:r>
              <a:rPr lang="es-ES" sz="2400" dirty="0" smtClean="0">
                <a:solidFill>
                  <a:srgbClr val="FF6600"/>
                </a:solidFill>
                <a:effectLst>
                  <a:outerShdw blurRad="38100" dist="38100" dir="2700000" algn="tl">
                    <a:srgbClr val="000000">
                      <a:alpha val="43137"/>
                    </a:srgbClr>
                  </a:outerShdw>
                </a:effectLst>
              </a:rPr>
              <a:t>Ahora pues, ven y te enviaré al Faraón, y saca a mi pueblo, los hijos de Israel, de Egipto. </a:t>
            </a:r>
          </a:p>
          <a:p>
            <a:r>
              <a:rPr lang="es-ES" sz="2400" b="1" dirty="0" err="1" smtClean="0"/>
              <a:t>Ve'atah</a:t>
            </a:r>
            <a:r>
              <a:rPr lang="es-ES" sz="2400" b="1" dirty="0" smtClean="0"/>
              <a:t> leja </a:t>
            </a:r>
            <a:r>
              <a:rPr lang="es-ES" sz="2400" b="1" dirty="0" err="1" smtClean="0"/>
              <a:t>ve'eshlajaja</a:t>
            </a:r>
            <a:r>
              <a:rPr lang="es-ES" sz="2400" b="1" dirty="0" smtClean="0"/>
              <a:t> el-</a:t>
            </a:r>
            <a:r>
              <a:rPr lang="es-ES" sz="2400" b="1" dirty="0" err="1" smtClean="0"/>
              <a:t>Par'oh</a:t>
            </a:r>
            <a:r>
              <a:rPr lang="es-ES" sz="2400" b="1" dirty="0" smtClean="0"/>
              <a:t> </a:t>
            </a:r>
            <a:r>
              <a:rPr lang="es-ES" sz="2400" b="1" dirty="0" err="1" smtClean="0"/>
              <a:t>vehotse</a:t>
            </a:r>
            <a:r>
              <a:rPr lang="es-ES" sz="2400" b="1" dirty="0" smtClean="0"/>
              <a:t> et-</a:t>
            </a:r>
            <a:r>
              <a:rPr lang="es-ES" sz="2400" b="1" dirty="0" err="1" smtClean="0"/>
              <a:t>ami</a:t>
            </a:r>
            <a:r>
              <a:rPr lang="es-ES" sz="2400" b="1" dirty="0" smtClean="0"/>
              <a:t> </a:t>
            </a:r>
            <a:r>
              <a:rPr lang="es-ES" sz="2400" b="1" dirty="0" err="1" smtClean="0"/>
              <a:t>veney</a:t>
            </a:r>
            <a:r>
              <a:rPr lang="es-ES" sz="2400" b="1" dirty="0" smtClean="0"/>
              <a:t> </a:t>
            </a:r>
            <a:r>
              <a:rPr lang="es-ES" sz="2400" b="1" dirty="0" err="1" smtClean="0"/>
              <a:t>Yisra'el</a:t>
            </a:r>
            <a:r>
              <a:rPr lang="es-ES" sz="2400" b="1" dirty="0" smtClean="0"/>
              <a:t> </a:t>
            </a:r>
            <a:r>
              <a:rPr lang="es-ES" sz="2400" b="1" dirty="0" smtClean="0"/>
              <a:t>mi </a:t>
            </a:r>
            <a:r>
              <a:rPr lang="es-ES" sz="2400" b="1" dirty="0" err="1" smtClean="0"/>
              <a:t>Mitsrayim</a:t>
            </a:r>
            <a:r>
              <a:rPr lang="es-ES" sz="2400" b="1" dirty="0" smtClean="0"/>
              <a:t>.</a:t>
            </a:r>
            <a:endParaRPr lang="es-ES" sz="2400" dirty="0" smtClean="0"/>
          </a:p>
          <a:p>
            <a:r>
              <a:rPr lang="es-ES" sz="2400" dirty="0" smtClean="0"/>
              <a:t>Los términos “</a:t>
            </a:r>
            <a:r>
              <a:rPr lang="es-ES" sz="2400" dirty="0" err="1" smtClean="0"/>
              <a:t>ve’atál</a:t>
            </a:r>
            <a:r>
              <a:rPr lang="es-ES" sz="2400" dirty="0" smtClean="0"/>
              <a:t> </a:t>
            </a:r>
            <a:r>
              <a:rPr lang="es-ES" sz="2400" dirty="0" err="1" smtClean="0"/>
              <a:t>lejá</a:t>
            </a:r>
            <a:r>
              <a:rPr lang="es-ES" sz="2400" dirty="0" smtClean="0"/>
              <a:t>” son expresiones de premura.</a:t>
            </a:r>
          </a:p>
          <a:p>
            <a:r>
              <a:rPr lang="es-ES" sz="2400" dirty="0" smtClean="0"/>
              <a:t>Llegó el tiempo de redención y el redentor es Moisés.</a:t>
            </a:r>
          </a:p>
          <a:p>
            <a:r>
              <a:rPr lang="es-ES" sz="2400" dirty="0" smtClean="0"/>
              <a:t>Dios le asegura que habrá de triunfar aunque la lógica indique lo contrario, pues la tarea era ir a doblegar al presidente la nación mas poderosa del mundo.</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3:11     </a:t>
            </a:r>
            <a:r>
              <a:rPr lang="es-ES" sz="2400" dirty="0" smtClean="0">
                <a:solidFill>
                  <a:srgbClr val="FF6600"/>
                </a:solidFill>
                <a:effectLst>
                  <a:outerShdw blurRad="38100" dist="38100" dir="2700000" algn="tl">
                    <a:srgbClr val="000000">
                      <a:alpha val="43137"/>
                    </a:srgbClr>
                  </a:outerShdw>
                </a:effectLst>
              </a:rPr>
              <a:t>Y Moisés dijo a Dios: ¿Quién soy yo para que vaya al Faraón y para que saque a los hijos de Israel de Egipto?</a:t>
            </a:r>
            <a:r>
              <a:rPr lang="es-ES" sz="2400" b="1" dirty="0" smtClean="0">
                <a:solidFill>
                  <a:srgbClr val="FF6600"/>
                </a:solidFill>
                <a:effectLst>
                  <a:outerShdw blurRad="38100" dist="38100" dir="2700000" algn="tl">
                    <a:srgbClr val="000000">
                      <a:alpha val="43137"/>
                    </a:srgbClr>
                  </a:outerShdw>
                </a:effectLst>
              </a:rPr>
              <a:t> </a:t>
            </a:r>
            <a:endParaRPr lang="es-ES" sz="2400" dirty="0" smtClean="0">
              <a:solidFill>
                <a:srgbClr val="FF6600"/>
              </a:solidFill>
              <a:effectLst>
                <a:outerShdw blurRad="38100" dist="38100" dir="2700000" algn="tl">
                  <a:srgbClr val="000000">
                    <a:alpha val="43137"/>
                  </a:srgbClr>
                </a:outerShdw>
              </a:effectLst>
            </a:endParaRPr>
          </a:p>
          <a:p>
            <a:r>
              <a:rPr lang="es-ES" sz="2400" b="1" dirty="0" err="1" smtClean="0"/>
              <a:t>Vayomer</a:t>
            </a:r>
            <a:r>
              <a:rPr lang="es-ES" sz="2400" b="1" dirty="0" smtClean="0"/>
              <a:t> </a:t>
            </a:r>
            <a:r>
              <a:rPr lang="es-ES" sz="2400" b="1" dirty="0" err="1" smtClean="0"/>
              <a:t>Moshe</a:t>
            </a:r>
            <a:r>
              <a:rPr lang="es-ES" sz="2400" b="1" dirty="0" smtClean="0"/>
              <a:t> el-</a:t>
            </a:r>
            <a:r>
              <a:rPr lang="es-ES" sz="2400" b="1" dirty="0" err="1" smtClean="0"/>
              <a:t>ha'Elohim</a:t>
            </a:r>
            <a:r>
              <a:rPr lang="es-ES" sz="2400" b="1" dirty="0" smtClean="0"/>
              <a:t> mi </a:t>
            </a:r>
            <a:r>
              <a:rPr lang="es-ES" sz="2400" b="1" dirty="0" err="1" smtClean="0"/>
              <a:t>anoji</a:t>
            </a:r>
            <a:r>
              <a:rPr lang="es-ES" sz="2400" b="1" dirty="0" smtClean="0"/>
              <a:t> </a:t>
            </a:r>
            <a:r>
              <a:rPr lang="es-ES" sz="2400" b="1" dirty="0" err="1" smtClean="0"/>
              <a:t>ki</a:t>
            </a:r>
            <a:r>
              <a:rPr lang="es-ES" sz="2400" b="1" dirty="0" smtClean="0"/>
              <a:t> </a:t>
            </a:r>
            <a:r>
              <a:rPr lang="es-ES" sz="2400" b="1" dirty="0" err="1" smtClean="0"/>
              <a:t>elej</a:t>
            </a:r>
            <a:r>
              <a:rPr lang="es-ES" sz="2400" b="1" dirty="0" smtClean="0"/>
              <a:t> el-</a:t>
            </a:r>
            <a:r>
              <a:rPr lang="es-ES" sz="2400" b="1" dirty="0" err="1" smtClean="0"/>
              <a:t>Par'oh</a:t>
            </a:r>
            <a:r>
              <a:rPr lang="es-ES" sz="2400" b="1" dirty="0" smtClean="0"/>
              <a:t> </a:t>
            </a:r>
            <a:r>
              <a:rPr lang="es-ES" sz="2400" b="1" dirty="0" err="1" smtClean="0"/>
              <a:t>veji</a:t>
            </a:r>
            <a:r>
              <a:rPr lang="es-ES" sz="2400" b="1" dirty="0" smtClean="0"/>
              <a:t> </a:t>
            </a:r>
            <a:r>
              <a:rPr lang="es-ES" sz="2400" b="1" dirty="0" err="1" smtClean="0"/>
              <a:t>otsi</a:t>
            </a:r>
            <a:r>
              <a:rPr lang="es-ES" sz="2400" b="1" dirty="0" smtClean="0"/>
              <a:t> et-</a:t>
            </a:r>
            <a:r>
              <a:rPr lang="es-ES" sz="2400" b="1" dirty="0" err="1" smtClean="0"/>
              <a:t>beney</a:t>
            </a:r>
            <a:r>
              <a:rPr lang="es-ES" sz="2400" b="1" dirty="0" smtClean="0"/>
              <a:t> </a:t>
            </a:r>
            <a:r>
              <a:rPr lang="es-ES" sz="2400" b="1" dirty="0" err="1" smtClean="0"/>
              <a:t>Yisra'el</a:t>
            </a:r>
            <a:r>
              <a:rPr lang="es-ES" sz="2400" b="1" dirty="0" smtClean="0"/>
              <a:t> mi-</a:t>
            </a:r>
            <a:r>
              <a:rPr lang="es-ES" sz="2400" b="1" dirty="0" err="1" smtClean="0"/>
              <a:t>Mitsrayim</a:t>
            </a:r>
            <a:r>
              <a:rPr lang="es-ES" sz="2400" b="1" dirty="0" smtClean="0"/>
              <a:t>.</a:t>
            </a:r>
            <a:endParaRPr lang="es-ES" sz="2400" dirty="0" smtClean="0"/>
          </a:p>
          <a:p>
            <a:r>
              <a:rPr lang="es-ES" sz="2400" dirty="0" smtClean="0"/>
              <a:t>Aquí tenemos dos preguntas que Moisés le hace al Eterno.</a:t>
            </a:r>
          </a:p>
          <a:p>
            <a:r>
              <a:rPr lang="es-ES" sz="2400" dirty="0" smtClean="0"/>
              <a:t>Quién soy yo? Cómo es que siendo yo tan carente de aptitudes voy a influenciar al Faraón?</a:t>
            </a:r>
          </a:p>
          <a:p>
            <a:r>
              <a:rPr lang="es-ES" sz="2400" dirty="0" smtClean="0"/>
              <a:t>Que ha hecho Israel para merecer semejante milagro? </a:t>
            </a:r>
          </a:p>
          <a:p>
            <a:r>
              <a:rPr lang="es-ES" sz="2400" dirty="0" smtClean="0"/>
              <a:t>Moisés vacila y dios lo tranquiliza. Rashí dice que durante 7 días Dios instó a Moisés a que fuera a Egipto y el se negaba.</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Dos grandes comentaristas, Kli Lakar y </a:t>
            </a:r>
            <a:r>
              <a:rPr lang="es-ES" sz="2400" dirty="0" smtClean="0"/>
              <a:t>S</a:t>
            </a:r>
            <a:r>
              <a:rPr lang="es-ES" sz="2400" dirty="0" smtClean="0"/>
              <a:t>fat Emet ofrecen una perspectiva mas realística sobre las dudas que acompañaban a Moisés.</a:t>
            </a:r>
          </a:p>
          <a:p>
            <a:r>
              <a:rPr lang="es-ES" sz="2400" dirty="0" smtClean="0"/>
              <a:t>Moisés no entendía como todos ellos iban a librarse de tanta contaminación espiritual acumulada durante tantos años de servidumbre.</a:t>
            </a:r>
          </a:p>
          <a:p>
            <a:r>
              <a:rPr lang="es-ES" sz="2400" dirty="0" smtClean="0"/>
              <a:t>Si no lo podían hacer, entonces tampoco iban a cumplir el siguiente propósito: su liberación.</a:t>
            </a:r>
          </a:p>
          <a:p>
            <a:r>
              <a:rPr lang="es-ES" sz="2400" dirty="0" smtClean="0"/>
              <a:t>Entonces Dios respondió:</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3:12   </a:t>
            </a:r>
            <a:r>
              <a:rPr lang="es-CO" sz="2400" dirty="0" smtClean="0">
                <a:solidFill>
                  <a:srgbClr val="FF6600"/>
                </a:solidFill>
                <a:effectLst>
                  <a:outerShdw blurRad="38100" dist="38100" dir="2700000" algn="tl">
                    <a:srgbClr val="000000">
                      <a:alpha val="43137"/>
                    </a:srgbClr>
                  </a:outerShdw>
                </a:effectLst>
              </a:rPr>
              <a:t>Y El dijo: Porque Yo estaré contigo; y esto te será a ti por señal de que Yo te he enviado: cuando hayas sacado al pueblo desde Egipto, serviréis a Dios en este monte. </a:t>
            </a:r>
          </a:p>
          <a:p>
            <a:r>
              <a:rPr lang="es-CO" sz="2400" b="1" dirty="0" err="1" smtClean="0"/>
              <a:t>Vayomer</a:t>
            </a:r>
            <a:r>
              <a:rPr lang="es-CO" sz="2400" b="1" dirty="0" smtClean="0"/>
              <a:t> </a:t>
            </a:r>
            <a:r>
              <a:rPr lang="es-CO" sz="2400" b="1" dirty="0" err="1" smtClean="0"/>
              <a:t>ki</a:t>
            </a:r>
            <a:r>
              <a:rPr lang="es-CO" sz="2400" b="1" dirty="0" smtClean="0"/>
              <a:t> </a:t>
            </a:r>
            <a:r>
              <a:rPr lang="es-CO" sz="2400" b="1" dirty="0" err="1" smtClean="0"/>
              <a:t>eheyeh</a:t>
            </a:r>
            <a:r>
              <a:rPr lang="es-CO" sz="2400" b="1" dirty="0" smtClean="0"/>
              <a:t> </a:t>
            </a:r>
            <a:r>
              <a:rPr lang="es-CO" sz="2400" b="1" dirty="0" err="1" smtClean="0"/>
              <a:t>imaj</a:t>
            </a:r>
            <a:r>
              <a:rPr lang="es-CO" sz="2400" b="1" dirty="0" smtClean="0"/>
              <a:t> </a:t>
            </a:r>
            <a:r>
              <a:rPr lang="es-CO" sz="2400" b="1" dirty="0" err="1" smtClean="0"/>
              <a:t>vezeh</a:t>
            </a:r>
            <a:r>
              <a:rPr lang="es-CO" sz="2400" b="1" dirty="0" smtClean="0"/>
              <a:t>-leja </a:t>
            </a:r>
            <a:r>
              <a:rPr lang="es-CO" sz="2400" b="1" dirty="0" err="1" smtClean="0"/>
              <a:t>ha'ot</a:t>
            </a:r>
            <a:r>
              <a:rPr lang="es-CO" sz="2400" b="1" dirty="0" smtClean="0"/>
              <a:t> </a:t>
            </a:r>
            <a:r>
              <a:rPr lang="es-CO" sz="2400" b="1" dirty="0" err="1" smtClean="0"/>
              <a:t>ki</a:t>
            </a:r>
            <a:r>
              <a:rPr lang="es-CO" sz="2400" b="1" dirty="0" smtClean="0"/>
              <a:t> </a:t>
            </a:r>
            <a:r>
              <a:rPr lang="es-CO" sz="2400" b="1" dirty="0" err="1" smtClean="0"/>
              <a:t>anoji</a:t>
            </a:r>
            <a:r>
              <a:rPr lang="es-CO" sz="2400" b="1" dirty="0" smtClean="0"/>
              <a:t> </a:t>
            </a:r>
            <a:r>
              <a:rPr lang="es-CO" sz="2400" b="1" dirty="0" err="1" smtClean="0"/>
              <a:t>shlajtija</a:t>
            </a:r>
            <a:r>
              <a:rPr lang="es-CO" sz="2400" b="1" dirty="0" smtClean="0"/>
              <a:t> </a:t>
            </a:r>
            <a:r>
              <a:rPr lang="es-CO" sz="2400" b="1" dirty="0" err="1" smtClean="0"/>
              <a:t>behotsi'aja</a:t>
            </a:r>
            <a:r>
              <a:rPr lang="es-CO" sz="2400" b="1" dirty="0" smtClean="0"/>
              <a:t> et-</a:t>
            </a:r>
            <a:r>
              <a:rPr lang="es-CO" sz="2400" b="1" dirty="0" err="1" smtClean="0"/>
              <a:t>ha'am</a:t>
            </a:r>
            <a:r>
              <a:rPr lang="es-CO" sz="2400" b="1" dirty="0" smtClean="0"/>
              <a:t> mi-</a:t>
            </a:r>
            <a:r>
              <a:rPr lang="es-CO" sz="2400" b="1" dirty="0" err="1" smtClean="0"/>
              <a:t>Mitsrayim</a:t>
            </a:r>
            <a:r>
              <a:rPr lang="es-CO" sz="2400" b="1" dirty="0" smtClean="0"/>
              <a:t> </a:t>
            </a:r>
            <a:r>
              <a:rPr lang="es-CO" sz="2400" b="1" dirty="0" err="1" smtClean="0"/>
              <a:t>ta'avdun</a:t>
            </a:r>
            <a:r>
              <a:rPr lang="es-CO" sz="2400" b="1" dirty="0" smtClean="0"/>
              <a:t> et-</a:t>
            </a:r>
            <a:r>
              <a:rPr lang="es-CO" sz="2400" b="1" dirty="0" err="1" smtClean="0"/>
              <a:t>ha'Elohim</a:t>
            </a:r>
            <a:r>
              <a:rPr lang="es-CO" sz="2400" b="1" dirty="0" smtClean="0"/>
              <a:t> al </a:t>
            </a:r>
            <a:r>
              <a:rPr lang="es-CO" sz="2400" b="1" dirty="0" err="1" smtClean="0"/>
              <a:t>hahar</a:t>
            </a:r>
            <a:r>
              <a:rPr lang="es-CO" sz="2400" b="1" dirty="0" smtClean="0"/>
              <a:t> </a:t>
            </a:r>
            <a:r>
              <a:rPr lang="es-CO" sz="2400" b="1" dirty="0" err="1" smtClean="0"/>
              <a:t>hazeh</a:t>
            </a:r>
            <a:r>
              <a:rPr lang="es-CO" sz="2400" b="1" dirty="0" smtClean="0"/>
              <a:t>.</a:t>
            </a:r>
            <a:endParaRPr lang="es-CO" sz="2400" dirty="0" smtClean="0"/>
          </a:p>
          <a:p>
            <a:r>
              <a:rPr lang="es-ES" sz="2400" dirty="0" smtClean="0"/>
              <a:t>Dios responde a Moisés en el mismo orden de las preguntas.</a:t>
            </a:r>
          </a:p>
          <a:p>
            <a:r>
              <a:rPr lang="es-ES" sz="2400" dirty="0" smtClean="0"/>
              <a:t>Esto nos enseña que la gente puede ser juzgada e incluso recompensada sobre la base de su potencial.</a:t>
            </a:r>
          </a:p>
          <a:p>
            <a:r>
              <a:rPr lang="es-ES" sz="2400" dirty="0" smtClean="0"/>
              <a:t>Escuchar la Palabra de Dios y aceptar Su Toráh justificaba el Éxodo.</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3:13   </a:t>
            </a:r>
            <a:r>
              <a:rPr lang="es-CO" sz="2400" dirty="0" smtClean="0">
                <a:solidFill>
                  <a:srgbClr val="FF6600"/>
                </a:solidFill>
                <a:effectLst>
                  <a:outerShdw blurRad="38100" dist="38100" dir="2700000" algn="tl">
                    <a:srgbClr val="000000">
                      <a:alpha val="43137"/>
                    </a:srgbClr>
                  </a:outerShdw>
                </a:effectLst>
              </a:rPr>
              <a:t>Y dijo Moisés a Dios: He aquí que yo iré a los hijos de Israel y les diré: "El Dios de vuestros padres me ha enviado a vosotros". Y cuando me pregunten "¿cuál es su nombre", qué les diré? </a:t>
            </a:r>
          </a:p>
          <a:p>
            <a:r>
              <a:rPr lang="es-CO" sz="2400" b="1" dirty="0" err="1" smtClean="0"/>
              <a:t>Vayomer</a:t>
            </a:r>
            <a:r>
              <a:rPr lang="es-CO" sz="2400" b="1" dirty="0" smtClean="0"/>
              <a:t> </a:t>
            </a:r>
            <a:r>
              <a:rPr lang="es-CO" sz="2400" b="1" dirty="0" err="1" smtClean="0"/>
              <a:t>Moshe</a:t>
            </a:r>
            <a:r>
              <a:rPr lang="es-CO" sz="2400" b="1" dirty="0" smtClean="0"/>
              <a:t> el-</a:t>
            </a:r>
            <a:r>
              <a:rPr lang="es-CO" sz="2400" b="1" dirty="0" err="1" smtClean="0"/>
              <a:t>ha'Elohim</a:t>
            </a:r>
            <a:r>
              <a:rPr lang="es-CO" sz="2400" b="1" dirty="0" smtClean="0"/>
              <a:t> </a:t>
            </a:r>
            <a:r>
              <a:rPr lang="es-CO" sz="2400" b="1" dirty="0" err="1" smtClean="0"/>
              <a:t>hineh</a:t>
            </a:r>
            <a:r>
              <a:rPr lang="es-CO" sz="2400" b="1" dirty="0" smtClean="0"/>
              <a:t> </a:t>
            </a:r>
            <a:r>
              <a:rPr lang="es-CO" sz="2400" b="1" dirty="0" err="1" smtClean="0"/>
              <a:t>anoji</a:t>
            </a:r>
            <a:r>
              <a:rPr lang="es-CO" sz="2400" b="1" dirty="0" smtClean="0"/>
              <a:t> va el-</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ve'amarti</a:t>
            </a:r>
            <a:r>
              <a:rPr lang="es-CO" sz="2400" b="1" dirty="0" smtClean="0"/>
              <a:t> </a:t>
            </a:r>
            <a:r>
              <a:rPr lang="es-CO" sz="2400" b="1" dirty="0" err="1" smtClean="0"/>
              <a:t>lahem</a:t>
            </a:r>
            <a:r>
              <a:rPr lang="es-CO" sz="2400" b="1" dirty="0" smtClean="0"/>
              <a:t> </a:t>
            </a:r>
            <a:r>
              <a:rPr lang="es-CO" sz="2400" b="1" dirty="0" err="1" smtClean="0"/>
              <a:t>Elohey</a:t>
            </a:r>
            <a:r>
              <a:rPr lang="es-CO" sz="2400" b="1" dirty="0" smtClean="0"/>
              <a:t> </a:t>
            </a:r>
            <a:r>
              <a:rPr lang="es-CO" sz="2400" b="1" dirty="0" err="1" smtClean="0"/>
              <a:t>avoteyjem</a:t>
            </a:r>
            <a:r>
              <a:rPr lang="es-CO" sz="2400" b="1" dirty="0" smtClean="0"/>
              <a:t> </a:t>
            </a:r>
            <a:r>
              <a:rPr lang="es-CO" sz="2400" b="1" dirty="0" err="1" smtClean="0"/>
              <a:t>shlajani</a:t>
            </a:r>
            <a:r>
              <a:rPr lang="es-CO" sz="2400" b="1" dirty="0" smtClean="0"/>
              <a:t> </a:t>
            </a:r>
            <a:r>
              <a:rPr lang="es-CO" sz="2400" b="1" dirty="0" err="1" smtClean="0"/>
              <a:t>aleyjem</a:t>
            </a:r>
            <a:r>
              <a:rPr lang="es-CO" sz="2400" b="1" dirty="0" smtClean="0"/>
              <a:t> </a:t>
            </a:r>
            <a:r>
              <a:rPr lang="es-CO" sz="2400" b="1" dirty="0" err="1" smtClean="0"/>
              <a:t>ve'amru-li</a:t>
            </a:r>
            <a:r>
              <a:rPr lang="es-CO" sz="2400" b="1" dirty="0" smtClean="0"/>
              <a:t> </a:t>
            </a:r>
            <a:r>
              <a:rPr lang="es-CO" sz="2400" b="1" dirty="0" err="1" smtClean="0"/>
              <a:t>mah-shmo</a:t>
            </a:r>
            <a:r>
              <a:rPr lang="es-CO" sz="2400" b="1" dirty="0" smtClean="0"/>
              <a:t> </a:t>
            </a:r>
            <a:r>
              <a:rPr lang="es-CO" sz="2400" b="1" dirty="0" err="1" smtClean="0"/>
              <a:t>mah</a:t>
            </a:r>
            <a:r>
              <a:rPr lang="es-CO" sz="2400" b="1" dirty="0" smtClean="0"/>
              <a:t> </a:t>
            </a:r>
            <a:r>
              <a:rPr lang="es-CO" sz="2400" b="1" dirty="0" err="1" smtClean="0"/>
              <a:t>omar</a:t>
            </a:r>
            <a:r>
              <a:rPr lang="es-CO" sz="2400" b="1" dirty="0" smtClean="0"/>
              <a:t> </a:t>
            </a:r>
            <a:r>
              <a:rPr lang="es-CO" sz="2400" b="1" dirty="0" err="1" smtClean="0"/>
              <a:t>alehem</a:t>
            </a:r>
            <a:r>
              <a:rPr lang="es-CO" sz="2400" b="1" dirty="0" smtClean="0"/>
              <a:t>.</a:t>
            </a:r>
            <a:endParaRPr lang="es-CO" sz="2400" dirty="0" smtClean="0"/>
          </a:p>
          <a:p>
            <a:r>
              <a:rPr lang="es-ES" sz="2400" dirty="0" smtClean="0"/>
              <a:t>Los judíos conocían los distintos Nombres de Dios y por ello no se puede entender en el sentido literal.</a:t>
            </a:r>
          </a:p>
          <a:p>
            <a:r>
              <a:rPr lang="es-ES" sz="2400" dirty="0" smtClean="0"/>
              <a:t>Dios tiene muchos Nombres y cada uno de ellos representa un atributo suyo.</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dirty="0" smtClean="0">
                <a:solidFill>
                  <a:srgbClr val="FF6600"/>
                </a:solidFill>
                <a:effectLst>
                  <a:outerShdw blurRad="38100" dist="38100" dir="2700000" algn="tl">
                    <a:srgbClr val="000000">
                      <a:alpha val="43137"/>
                    </a:srgbClr>
                  </a:outerShdw>
                </a:effectLst>
              </a:rPr>
              <a:t>3:14   </a:t>
            </a:r>
            <a:r>
              <a:rPr lang="es-CO" sz="2400" dirty="0" smtClean="0">
                <a:solidFill>
                  <a:srgbClr val="FF6600"/>
                </a:solidFill>
                <a:effectLst>
                  <a:outerShdw blurRad="38100" dist="38100" dir="2700000" algn="tl">
                    <a:srgbClr val="000000">
                      <a:alpha val="43137"/>
                    </a:srgbClr>
                  </a:outerShdw>
                </a:effectLst>
              </a:rPr>
              <a:t>Y dijo Dios a Moisés: </a:t>
            </a:r>
            <a:r>
              <a:rPr lang="es-CO" sz="2400" dirty="0" err="1" smtClean="0">
                <a:solidFill>
                  <a:srgbClr val="FF6600"/>
                </a:solidFill>
                <a:effectLst>
                  <a:outerShdw blurRad="38100" dist="38100" dir="2700000" algn="tl">
                    <a:srgbClr val="000000">
                      <a:alpha val="43137"/>
                    </a:srgbClr>
                  </a:outerShdw>
                </a:effectLst>
              </a:rPr>
              <a:t>Ehyé</a:t>
            </a:r>
            <a:r>
              <a:rPr lang="es-CO" sz="2400" dirty="0" smtClean="0">
                <a:solidFill>
                  <a:srgbClr val="FF6600"/>
                </a:solidFill>
                <a:effectLst>
                  <a:outerShdw blurRad="38100" dist="38100" dir="2700000" algn="tl">
                    <a:srgbClr val="000000">
                      <a:alpha val="43137"/>
                    </a:srgbClr>
                  </a:outerShdw>
                </a:effectLst>
              </a:rPr>
              <a:t> </a:t>
            </a:r>
            <a:r>
              <a:rPr lang="es-CO" sz="2400" dirty="0" err="1" smtClean="0">
                <a:solidFill>
                  <a:srgbClr val="FF6600"/>
                </a:solidFill>
                <a:effectLst>
                  <a:outerShdw blurRad="38100" dist="38100" dir="2700000" algn="tl">
                    <a:srgbClr val="000000">
                      <a:alpha val="43137"/>
                    </a:srgbClr>
                  </a:outerShdw>
                </a:effectLst>
              </a:rPr>
              <a:t>asher</a:t>
            </a:r>
            <a:r>
              <a:rPr lang="es-CO" sz="2400" dirty="0" smtClean="0">
                <a:solidFill>
                  <a:srgbClr val="FF6600"/>
                </a:solidFill>
                <a:effectLst>
                  <a:outerShdw blurRad="38100" dist="38100" dir="2700000" algn="tl">
                    <a:srgbClr val="000000">
                      <a:alpha val="43137"/>
                    </a:srgbClr>
                  </a:outerShdw>
                </a:effectLst>
              </a:rPr>
              <a:t> </a:t>
            </a:r>
            <a:r>
              <a:rPr lang="es-CO" sz="2400" dirty="0" err="1" smtClean="0">
                <a:solidFill>
                  <a:srgbClr val="FF6600"/>
                </a:solidFill>
                <a:effectLst>
                  <a:outerShdw blurRad="38100" dist="38100" dir="2700000" algn="tl">
                    <a:srgbClr val="000000">
                      <a:alpha val="43137"/>
                    </a:srgbClr>
                  </a:outerShdw>
                </a:effectLst>
              </a:rPr>
              <a:t>Ehyé</a:t>
            </a:r>
            <a:r>
              <a:rPr lang="es-CO" sz="2400" dirty="0" smtClean="0">
                <a:solidFill>
                  <a:srgbClr val="FF6600"/>
                </a:solidFill>
                <a:effectLst>
                  <a:outerShdw blurRad="38100" dist="38100" dir="2700000" algn="tl">
                    <a:srgbClr val="000000">
                      <a:alpha val="43137"/>
                    </a:srgbClr>
                  </a:outerShdw>
                </a:effectLst>
              </a:rPr>
              <a:t> (seré el que seré). Dijo además: Así dirás a los hijos de Israel: </a:t>
            </a:r>
            <a:r>
              <a:rPr lang="es-CO" sz="2400" dirty="0" err="1" smtClean="0">
                <a:solidFill>
                  <a:srgbClr val="FF6600"/>
                </a:solidFill>
                <a:effectLst>
                  <a:outerShdw blurRad="38100" dist="38100" dir="2700000" algn="tl">
                    <a:srgbClr val="000000">
                      <a:alpha val="43137"/>
                    </a:srgbClr>
                  </a:outerShdw>
                </a:effectLst>
              </a:rPr>
              <a:t>Ehyé</a:t>
            </a:r>
            <a:r>
              <a:rPr lang="es-CO" sz="2400" dirty="0" smtClean="0">
                <a:solidFill>
                  <a:srgbClr val="FF6600"/>
                </a:solidFill>
                <a:effectLst>
                  <a:outerShdw blurRad="38100" dist="38100" dir="2700000" algn="tl">
                    <a:srgbClr val="000000">
                      <a:alpha val="43137"/>
                    </a:srgbClr>
                  </a:outerShdw>
                </a:effectLst>
              </a:rPr>
              <a:t> me ha enviado a vosotros. </a:t>
            </a:r>
          </a:p>
          <a:p>
            <a:r>
              <a:rPr lang="es-CO" sz="2400" b="1" dirty="0" err="1" smtClean="0"/>
              <a:t>Vayomer</a:t>
            </a:r>
            <a:r>
              <a:rPr lang="es-CO" sz="2400" b="1" dirty="0" smtClean="0"/>
              <a:t> </a:t>
            </a:r>
            <a:r>
              <a:rPr lang="es-CO" sz="2400" b="1" dirty="0" err="1" smtClean="0"/>
              <a:t>Elohim</a:t>
            </a:r>
            <a:r>
              <a:rPr lang="es-CO" sz="2400" b="1" dirty="0" smtClean="0"/>
              <a:t> el-</a:t>
            </a:r>
            <a:r>
              <a:rPr lang="es-CO" sz="2400" b="1" dirty="0" err="1" smtClean="0"/>
              <a:t>Moshe</a:t>
            </a:r>
            <a:r>
              <a:rPr lang="es-CO" sz="2400" b="1" dirty="0" smtClean="0"/>
              <a:t> </a:t>
            </a:r>
            <a:r>
              <a:rPr lang="es-CO" sz="2400" b="1" dirty="0" err="1" smtClean="0"/>
              <a:t>eheyeh</a:t>
            </a:r>
            <a:r>
              <a:rPr lang="es-CO" sz="2400" b="1" dirty="0" smtClean="0"/>
              <a:t> </a:t>
            </a:r>
            <a:r>
              <a:rPr lang="es-CO" sz="2400" b="1" dirty="0" err="1" smtClean="0"/>
              <a:t>asher</a:t>
            </a:r>
            <a:r>
              <a:rPr lang="es-CO" sz="2400" b="1" dirty="0" smtClean="0"/>
              <a:t> </a:t>
            </a:r>
            <a:r>
              <a:rPr lang="es-CO" sz="2400" b="1" dirty="0" err="1" smtClean="0"/>
              <a:t>eheyeh</a:t>
            </a:r>
            <a:r>
              <a:rPr lang="es-CO" sz="2400" b="1" dirty="0" smtClean="0"/>
              <a:t> </a:t>
            </a:r>
            <a:r>
              <a:rPr lang="es-CO" sz="2400" b="1" dirty="0" err="1" smtClean="0"/>
              <a:t>vayomer</a:t>
            </a:r>
            <a:r>
              <a:rPr lang="es-CO" sz="2400" b="1" dirty="0" smtClean="0"/>
              <a:t> </a:t>
            </a:r>
            <a:r>
              <a:rPr lang="es-CO" sz="2400" b="1" dirty="0" err="1" smtClean="0"/>
              <a:t>koh</a:t>
            </a:r>
            <a:r>
              <a:rPr lang="es-CO" sz="2400" b="1" dirty="0" smtClean="0"/>
              <a:t> tomar </a:t>
            </a:r>
            <a:r>
              <a:rPr lang="es-CO" sz="2400" b="1" dirty="0" err="1" smtClean="0"/>
              <a:t>livney</a:t>
            </a:r>
            <a:r>
              <a:rPr lang="es-CO" sz="2400" b="1" dirty="0" smtClean="0"/>
              <a:t> </a:t>
            </a:r>
            <a:r>
              <a:rPr lang="es-CO" sz="2400" b="1" dirty="0" err="1" smtClean="0"/>
              <a:t>Yisra'el</a:t>
            </a:r>
            <a:r>
              <a:rPr lang="es-CO" sz="2400" b="1" dirty="0" smtClean="0"/>
              <a:t> </a:t>
            </a:r>
            <a:r>
              <a:rPr lang="es-CO" sz="2400" b="1" dirty="0" err="1" smtClean="0"/>
              <a:t>eheyeh</a:t>
            </a:r>
            <a:r>
              <a:rPr lang="es-CO" sz="2400" b="1" dirty="0" smtClean="0"/>
              <a:t> </a:t>
            </a:r>
            <a:r>
              <a:rPr lang="es-CO" sz="2400" b="1" dirty="0" err="1" smtClean="0"/>
              <a:t>shlajani</a:t>
            </a:r>
            <a:r>
              <a:rPr lang="es-CO" sz="2400" b="1" dirty="0" smtClean="0"/>
              <a:t> </a:t>
            </a:r>
            <a:r>
              <a:rPr lang="es-CO" sz="2400" b="1" dirty="0" err="1" smtClean="0"/>
              <a:t>aleyjem</a:t>
            </a:r>
            <a:r>
              <a:rPr lang="es-CO" sz="2400" b="1" dirty="0" smtClean="0"/>
              <a:t>.</a:t>
            </a:r>
            <a:endParaRPr lang="es-CO" sz="2400" dirty="0" smtClean="0"/>
          </a:p>
          <a:p>
            <a:r>
              <a:rPr lang="es-CO" sz="2400" dirty="0" smtClean="0"/>
              <a:t>Cada uno de los Nombres de Dios representa la forma en que El se revela a través de Su interacción con el mundo.</a:t>
            </a:r>
          </a:p>
          <a:p>
            <a:r>
              <a:rPr lang="es-CO" sz="2400" dirty="0" smtClean="0"/>
              <a:t>Cuando es compasivo se le llama Hashem –</a:t>
            </a:r>
            <a:r>
              <a:rPr lang="es-CO" sz="2400" dirty="0" smtClean="0">
                <a:solidFill>
                  <a:schemeClr val="tx1"/>
                </a:solidFill>
              </a:rPr>
              <a:t>יהוה </a:t>
            </a:r>
            <a:r>
              <a:rPr lang="es-CO" sz="2400" dirty="0" smtClean="0">
                <a:solidFill>
                  <a:schemeClr val="tx1"/>
                </a:solidFill>
              </a:rPr>
              <a:t> -יהוה  ya que ese Nombre representa el concepto de compasión.</a:t>
            </a:r>
          </a:p>
          <a:p>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t>El Nombre </a:t>
            </a:r>
            <a:r>
              <a:rPr lang="es-CO" sz="2400" dirty="0" smtClean="0">
                <a:solidFill>
                  <a:schemeClr val="tx1"/>
                </a:solidFill>
              </a:rPr>
              <a:t>-</a:t>
            </a:r>
            <a:r>
              <a:rPr lang="es-CO" sz="2400" dirty="0" smtClean="0">
                <a:solidFill>
                  <a:schemeClr val="tx1"/>
                </a:solidFill>
              </a:rPr>
              <a:t> יהוה</a:t>
            </a:r>
            <a:r>
              <a:rPr lang="es-CO" sz="2400" dirty="0" smtClean="0">
                <a:solidFill>
                  <a:schemeClr val="tx1"/>
                </a:solidFill>
              </a:rPr>
              <a:t> – es mas que un Nombre descriptivo, es un Nombre propio ya que es el Nombre de Dios y se le denomina Shem Hameforash o el Nombre Inefable.</a:t>
            </a:r>
          </a:p>
          <a:p>
            <a:r>
              <a:rPr lang="es-CO" sz="2400" dirty="0" smtClean="0">
                <a:solidFill>
                  <a:schemeClr val="tx1"/>
                </a:solidFill>
              </a:rPr>
              <a:t>Debido a su gran santidad no se le pronuncia por respeto.</a:t>
            </a:r>
          </a:p>
          <a:p>
            <a:r>
              <a:rPr lang="es-CO" sz="2400" dirty="0" smtClean="0">
                <a:solidFill>
                  <a:schemeClr val="tx1"/>
                </a:solidFill>
              </a:rPr>
              <a:t>Cuando se está leyendo la Torá en las Sinagogas se le pronuncia Adonai –El Señor-.</a:t>
            </a:r>
          </a:p>
          <a:p>
            <a:r>
              <a:rPr lang="es-CO" sz="2400" dirty="0" smtClean="0">
                <a:solidFill>
                  <a:schemeClr val="tx1"/>
                </a:solidFill>
              </a:rPr>
              <a:t>Mientras que en la vida cotidiana se le pronuncia como Hashem –El Nombre-.</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rgbClr val="FF6600"/>
                </a:solidFill>
                <a:effectLst>
                  <a:outerShdw blurRad="38100" dist="38100" dir="2700000" algn="tl">
                    <a:srgbClr val="000000">
                      <a:alpha val="43137"/>
                    </a:srgbClr>
                  </a:outerShdw>
                </a:effectLst>
              </a:rPr>
              <a:t>…</a:t>
            </a:r>
            <a:r>
              <a:rPr lang="es-CO" sz="2400" dirty="0" err="1" smtClean="0">
                <a:solidFill>
                  <a:srgbClr val="FF6600"/>
                </a:solidFill>
                <a:effectLst>
                  <a:outerShdw blurRad="38100" dist="38100" dir="2700000" algn="tl">
                    <a:srgbClr val="000000">
                      <a:alpha val="43137"/>
                    </a:srgbClr>
                  </a:outerShdw>
                </a:effectLst>
              </a:rPr>
              <a:t>Ehyé</a:t>
            </a:r>
            <a:r>
              <a:rPr lang="es-CO" sz="2400" dirty="0" smtClean="0">
                <a:solidFill>
                  <a:srgbClr val="FF6600"/>
                </a:solidFill>
                <a:effectLst>
                  <a:outerShdw blurRad="38100" dist="38100" dir="2700000" algn="tl">
                    <a:srgbClr val="000000">
                      <a:alpha val="43137"/>
                    </a:srgbClr>
                  </a:outerShdw>
                </a:effectLst>
              </a:rPr>
              <a:t> </a:t>
            </a:r>
            <a:r>
              <a:rPr lang="es-CO" sz="2400" dirty="0" smtClean="0">
                <a:solidFill>
                  <a:srgbClr val="FF6600"/>
                </a:solidFill>
                <a:effectLst>
                  <a:outerShdw blurRad="38100" dist="38100" dir="2700000" algn="tl">
                    <a:srgbClr val="000000">
                      <a:alpha val="43137"/>
                    </a:srgbClr>
                  </a:outerShdw>
                </a:effectLst>
              </a:rPr>
              <a:t>me ha enviado a vosotros. </a:t>
            </a:r>
            <a:r>
              <a:rPr lang="es-CO" sz="2400" b="1" dirty="0" smtClean="0"/>
              <a:t>…</a:t>
            </a:r>
            <a:r>
              <a:rPr lang="es-CO" sz="2400" b="1" dirty="0" err="1" smtClean="0"/>
              <a:t>eheyeh</a:t>
            </a:r>
            <a:r>
              <a:rPr lang="es-CO" sz="2400" b="1" dirty="0" smtClean="0"/>
              <a:t> </a:t>
            </a:r>
            <a:r>
              <a:rPr lang="es-CO" sz="2400" b="1" dirty="0" err="1" smtClean="0"/>
              <a:t>shlajani</a:t>
            </a:r>
            <a:r>
              <a:rPr lang="es-CO" sz="2400" b="1" dirty="0" smtClean="0"/>
              <a:t> </a:t>
            </a:r>
            <a:r>
              <a:rPr lang="es-CO" sz="2400" b="1" dirty="0" err="1" smtClean="0"/>
              <a:t>aleyjem</a:t>
            </a:r>
            <a:r>
              <a:rPr lang="es-CO" sz="2400" b="1" dirty="0" smtClean="0"/>
              <a:t>.</a:t>
            </a:r>
            <a:endParaRPr lang="es-CO" sz="2400" dirty="0" smtClean="0"/>
          </a:p>
          <a:p>
            <a:r>
              <a:rPr lang="es-ES" sz="2000" dirty="0" smtClean="0"/>
              <a:t>Rashí explica que el significado de la palabra Eheyé -</a:t>
            </a:r>
            <a:r>
              <a:rPr lang="he-IL" sz="2000" dirty="0" smtClean="0"/>
              <a:t>אֶהְיֶה </a:t>
            </a:r>
            <a:r>
              <a:rPr lang="es-ES" sz="2000" dirty="0" smtClean="0"/>
              <a:t> - literalmente “He de ser” es el siguiente:</a:t>
            </a:r>
          </a:p>
          <a:p>
            <a:r>
              <a:rPr lang="es-ES" sz="2000" dirty="0" smtClean="0"/>
              <a:t>“He de ser con ellos en esta aflicción, tal como lo haré en otras aflicciones”.</a:t>
            </a:r>
          </a:p>
          <a:p>
            <a:r>
              <a:rPr lang="es-ES" sz="2000" dirty="0" smtClean="0"/>
              <a:t>A esto Moisés respondió: !Ya nos basta y sobra con el mal que nos acaece en el presente!</a:t>
            </a:r>
          </a:p>
          <a:p>
            <a:r>
              <a:rPr lang="es-ES" sz="2000" dirty="0" smtClean="0"/>
              <a:t>Es decir, “Por qué les estás dando a entender que habrá mas exilios en el futuro? Acaso no basta con que estén sufriendo ahora en Egipto?.</a:t>
            </a:r>
          </a:p>
          <a:p>
            <a:r>
              <a:rPr lang="es-ES" sz="2000" dirty="0" smtClean="0"/>
              <a:t>Dios aceptó el argumento y le ordenó que dijera: “He De Ser” (con ellos en esta aflicción) me ha enviado a ustedes.</a:t>
            </a:r>
          </a:p>
          <a:p>
            <a:r>
              <a:rPr lang="es-ES" sz="2000" dirty="0" smtClean="0"/>
              <a:t>Según el Midrash “Eheyé” describe a Dios como atemporal y eterno.</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b="1" dirty="0" smtClean="0">
                <a:solidFill>
                  <a:srgbClr val="FF6600"/>
                </a:solidFill>
                <a:effectLst>
                  <a:outerShdw blurRad="38100" dist="38100" dir="2700000" algn="tl">
                    <a:srgbClr val="000000">
                      <a:alpha val="43137"/>
                    </a:srgbClr>
                  </a:outerShdw>
                </a:effectLst>
              </a:rPr>
              <a:t>3:15   </a:t>
            </a:r>
            <a:r>
              <a:rPr lang="es-ES" sz="2400" dirty="0" smtClean="0">
                <a:solidFill>
                  <a:srgbClr val="FF6600"/>
                </a:solidFill>
                <a:effectLst>
                  <a:outerShdw blurRad="38100" dist="38100" dir="2700000" algn="tl">
                    <a:srgbClr val="000000">
                      <a:alpha val="43137"/>
                    </a:srgbClr>
                  </a:outerShdw>
                </a:effectLst>
              </a:rPr>
              <a:t>Y Dios dijo también a Moisés: Así dirás a los hijos de Israel: El Eterno, Dios de vuestros padres, el Dios de Abraham, el Dios de Isaac y el Dios de Jacob, me ha enviado a vosotros. Éste es mi nombre </a:t>
            </a:r>
            <a:r>
              <a:rPr lang="es-ES" sz="2400" dirty="0" smtClean="0">
                <a:solidFill>
                  <a:srgbClr val="FF0000"/>
                </a:solidFill>
                <a:effectLst>
                  <a:outerShdw blurRad="38100" dist="38100" dir="2700000" algn="tl">
                    <a:srgbClr val="000000">
                      <a:alpha val="43137"/>
                    </a:srgbClr>
                  </a:outerShdw>
                </a:effectLst>
              </a:rPr>
              <a:t>para siempre </a:t>
            </a:r>
            <a:r>
              <a:rPr lang="es-ES" sz="2400" dirty="0" smtClean="0">
                <a:solidFill>
                  <a:srgbClr val="FF6600"/>
                </a:solidFill>
                <a:effectLst>
                  <a:outerShdw blurRad="38100" dist="38100" dir="2700000" algn="tl">
                    <a:srgbClr val="000000">
                      <a:alpha val="43137"/>
                    </a:srgbClr>
                  </a:outerShdw>
                </a:effectLst>
              </a:rPr>
              <a:t>y éste es mi memorial para todas las generaciones.</a:t>
            </a:r>
          </a:p>
          <a:p>
            <a:r>
              <a:rPr lang="es-ES" sz="2400" b="1" dirty="0" err="1" smtClean="0"/>
              <a:t>Vayomer</a:t>
            </a:r>
            <a:r>
              <a:rPr lang="es-ES" sz="2400" b="1" dirty="0" smtClean="0"/>
              <a:t> </a:t>
            </a:r>
            <a:r>
              <a:rPr lang="es-ES" sz="2400" b="1" dirty="0" err="1" smtClean="0"/>
              <a:t>od</a:t>
            </a:r>
            <a:r>
              <a:rPr lang="es-ES" sz="2400" b="1" dirty="0" smtClean="0"/>
              <a:t> </a:t>
            </a:r>
            <a:r>
              <a:rPr lang="es-ES" sz="2400" b="1" dirty="0" err="1" smtClean="0"/>
              <a:t>Elohim</a:t>
            </a:r>
            <a:r>
              <a:rPr lang="es-ES" sz="2400" b="1" dirty="0" smtClean="0"/>
              <a:t> el-</a:t>
            </a:r>
            <a:r>
              <a:rPr lang="es-ES" sz="2400" b="1" dirty="0" err="1" smtClean="0"/>
              <a:t>Moshe</a:t>
            </a:r>
            <a:r>
              <a:rPr lang="es-ES" sz="2400" b="1" dirty="0" smtClean="0"/>
              <a:t> </a:t>
            </a:r>
            <a:r>
              <a:rPr lang="es-ES" sz="2400" b="1" dirty="0" err="1" smtClean="0"/>
              <a:t>koh</a:t>
            </a:r>
            <a:r>
              <a:rPr lang="es-ES" sz="2400" b="1" dirty="0" smtClean="0"/>
              <a:t> tomar el-</a:t>
            </a:r>
            <a:r>
              <a:rPr lang="es-ES" sz="2400" b="1" dirty="0" err="1" smtClean="0"/>
              <a:t>beney</a:t>
            </a:r>
            <a:r>
              <a:rPr lang="es-ES" sz="2400" b="1" dirty="0" smtClean="0"/>
              <a:t> </a:t>
            </a:r>
            <a:r>
              <a:rPr lang="es-ES" sz="2400" b="1" dirty="0" err="1" smtClean="0"/>
              <a:t>Yisra'el</a:t>
            </a:r>
            <a:r>
              <a:rPr lang="es-ES" sz="2400" b="1" dirty="0" smtClean="0"/>
              <a:t> Adonay </a:t>
            </a:r>
            <a:r>
              <a:rPr lang="es-ES" sz="2400" b="1" dirty="0" err="1" smtClean="0"/>
              <a:t>Elohey</a:t>
            </a:r>
            <a:r>
              <a:rPr lang="es-ES" sz="2400" b="1" dirty="0" smtClean="0"/>
              <a:t> </a:t>
            </a:r>
            <a:r>
              <a:rPr lang="es-ES" sz="2400" b="1" dirty="0" err="1" smtClean="0"/>
              <a:t>avoteyjem</a:t>
            </a:r>
            <a:r>
              <a:rPr lang="es-ES" sz="2400" b="1" dirty="0" smtClean="0"/>
              <a:t> </a:t>
            </a:r>
            <a:r>
              <a:rPr lang="es-ES" sz="2400" b="1" dirty="0" err="1" smtClean="0"/>
              <a:t>Elohey</a:t>
            </a:r>
            <a:r>
              <a:rPr lang="es-ES" sz="2400" b="1" dirty="0" smtClean="0"/>
              <a:t> </a:t>
            </a:r>
            <a:r>
              <a:rPr lang="es-ES" sz="2400" b="1" dirty="0" err="1" smtClean="0"/>
              <a:t>Avraham</a:t>
            </a:r>
            <a:r>
              <a:rPr lang="es-ES" sz="2400" b="1" dirty="0" smtClean="0"/>
              <a:t> </a:t>
            </a:r>
            <a:r>
              <a:rPr lang="es-ES" sz="2400" b="1" dirty="0" err="1" smtClean="0"/>
              <a:t>Elohey</a:t>
            </a:r>
            <a:r>
              <a:rPr lang="es-ES" sz="2400" b="1" dirty="0" smtClean="0"/>
              <a:t> </a:t>
            </a:r>
            <a:r>
              <a:rPr lang="es-ES" sz="2400" b="1" dirty="0" err="1" smtClean="0"/>
              <a:t>Yitsjak</a:t>
            </a:r>
            <a:r>
              <a:rPr lang="es-ES" sz="2400" b="1" dirty="0" smtClean="0"/>
              <a:t> </a:t>
            </a:r>
            <a:r>
              <a:rPr lang="es-ES" sz="2400" b="1" dirty="0" err="1" smtClean="0"/>
              <a:t>ve'Elohey</a:t>
            </a:r>
            <a:r>
              <a:rPr lang="es-ES" sz="2400" b="1" dirty="0" smtClean="0"/>
              <a:t> </a:t>
            </a:r>
            <a:r>
              <a:rPr lang="es-ES" sz="2400" b="1" dirty="0" err="1" smtClean="0"/>
              <a:t>Ya'akov</a:t>
            </a:r>
            <a:r>
              <a:rPr lang="es-ES" sz="2400" b="1" dirty="0" smtClean="0"/>
              <a:t> </a:t>
            </a:r>
            <a:r>
              <a:rPr lang="es-ES" sz="2400" b="1" dirty="0" err="1" smtClean="0"/>
              <a:t>shlajani</a:t>
            </a:r>
            <a:r>
              <a:rPr lang="es-ES" sz="2400" b="1" dirty="0" smtClean="0"/>
              <a:t> </a:t>
            </a:r>
            <a:r>
              <a:rPr lang="es-ES" sz="2400" b="1" dirty="0" err="1" smtClean="0"/>
              <a:t>aleyjem</a:t>
            </a:r>
            <a:r>
              <a:rPr lang="es-ES" sz="2400" b="1" dirty="0" smtClean="0"/>
              <a:t> </a:t>
            </a:r>
            <a:r>
              <a:rPr lang="es-ES" sz="2400" b="1" dirty="0" err="1" smtClean="0"/>
              <a:t>zeh-shemi</a:t>
            </a:r>
            <a:r>
              <a:rPr lang="es-ES" sz="2400" b="1" dirty="0" smtClean="0"/>
              <a:t> </a:t>
            </a:r>
            <a:r>
              <a:rPr lang="es-ES" sz="2400" b="1" dirty="0" err="1" smtClean="0">
                <a:solidFill>
                  <a:srgbClr val="FF0000"/>
                </a:solidFill>
                <a:effectLst>
                  <a:outerShdw blurRad="38100" dist="38100" dir="2700000" algn="tl">
                    <a:srgbClr val="000000">
                      <a:alpha val="43137"/>
                    </a:srgbClr>
                  </a:outerShdw>
                </a:effectLst>
              </a:rPr>
              <a:t>le'olam</a:t>
            </a:r>
            <a:r>
              <a:rPr lang="es-ES" sz="2400" b="1" dirty="0" smtClean="0"/>
              <a:t> </a:t>
            </a:r>
            <a:r>
              <a:rPr lang="es-ES" sz="2400" b="1" dirty="0" err="1" smtClean="0"/>
              <a:t>vezeh</a:t>
            </a:r>
            <a:r>
              <a:rPr lang="es-ES" sz="2400" b="1" dirty="0" smtClean="0"/>
              <a:t> </a:t>
            </a:r>
            <a:r>
              <a:rPr lang="es-ES" sz="2400" b="1" dirty="0" err="1" smtClean="0"/>
              <a:t>zijri</a:t>
            </a:r>
            <a:r>
              <a:rPr lang="es-ES" sz="2400" b="1" dirty="0" smtClean="0"/>
              <a:t> </a:t>
            </a:r>
            <a:r>
              <a:rPr lang="es-ES" sz="2400" b="1" dirty="0" err="1" smtClean="0"/>
              <a:t>ledor</a:t>
            </a:r>
            <a:r>
              <a:rPr lang="es-ES" sz="2400" b="1" dirty="0" smtClean="0"/>
              <a:t> </a:t>
            </a:r>
            <a:r>
              <a:rPr lang="es-ES" sz="2400" b="1" dirty="0" err="1" smtClean="0"/>
              <a:t>dor</a:t>
            </a:r>
            <a:r>
              <a:rPr lang="es-ES" sz="2400" b="1" dirty="0" smtClean="0"/>
              <a:t>.</a:t>
            </a:r>
            <a:endParaRPr lang="es-ES" sz="2400" dirty="0" smtClean="0"/>
          </a:p>
          <a:p>
            <a:r>
              <a:rPr lang="es-ES" sz="2400" dirty="0" smtClean="0"/>
              <a:t>La palabra “Le’olam” –para siempre- en esta frase está escrita sin la letra Vav -</a:t>
            </a:r>
            <a:r>
              <a:rPr lang="he-IL" sz="2400" dirty="0" smtClean="0"/>
              <a:t>לְעֹלָ֔ם </a:t>
            </a:r>
            <a:r>
              <a:rPr lang="en-US" sz="2400" dirty="0" smtClean="0"/>
              <a:t> </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LIBRO DE SHEMOT - EXODO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t>La palabra “Le’olam” –para siempre- en esta frase está escrita sin la letra Vav -</a:t>
            </a:r>
            <a:r>
              <a:rPr lang="es-CO" sz="2400" dirty="0" err="1" smtClean="0"/>
              <a:t>לְעֹל</a:t>
            </a:r>
            <a:r>
              <a:rPr lang="es-CO" sz="2400" dirty="0" smtClean="0"/>
              <a:t>ָ֔ם  </a:t>
            </a:r>
          </a:p>
          <a:p>
            <a:r>
              <a:rPr lang="es-CO" sz="2400" dirty="0" smtClean="0"/>
              <a:t>Debe ser escrita -</a:t>
            </a:r>
            <a:r>
              <a:rPr lang="es-CO" sz="2400" dirty="0" err="1" smtClean="0"/>
              <a:t>לְעוֹל</a:t>
            </a:r>
            <a:r>
              <a:rPr lang="es-CO" sz="2400" dirty="0" smtClean="0"/>
              <a:t>ָ֔ם </a:t>
            </a:r>
            <a:r>
              <a:rPr lang="es-CO" sz="2400" dirty="0" smtClean="0"/>
              <a:t> - </a:t>
            </a:r>
          </a:p>
          <a:p>
            <a:r>
              <a:rPr lang="es-CO" sz="2400" dirty="0" smtClean="0"/>
              <a:t>Dado que está escrita sin la Vav, se le puede pronunciar “</a:t>
            </a:r>
            <a:r>
              <a:rPr lang="es-CO" sz="2400" dirty="0" err="1" smtClean="0"/>
              <a:t>le’alem</a:t>
            </a:r>
            <a:r>
              <a:rPr lang="es-CO" sz="2400" dirty="0" smtClean="0"/>
              <a:t>” , o sea “ocultar”.</a:t>
            </a:r>
          </a:p>
          <a:p>
            <a:r>
              <a:rPr lang="es-CO" sz="2400" dirty="0" smtClean="0"/>
              <a:t>Esto enseña que el Nombre Divino no debe pronunciarse tal como se escribe, sino utilizando otro Nombre Divino en su lugar.</a:t>
            </a:r>
          </a:p>
          <a:p>
            <a:r>
              <a:rPr lang="es-CO" sz="2400" dirty="0" smtClean="0"/>
              <a:t>Por esta razón, siempre que se quiera  pronunciar el Nombre Inefable se le substituye por Adonay -</a:t>
            </a:r>
            <a:r>
              <a:rPr lang="es-CO" sz="2400" dirty="0" err="1" smtClean="0"/>
              <a:t>אֲדֹנַי</a:t>
            </a:r>
            <a:r>
              <a:rPr lang="es-CO" sz="2400" dirty="0" smtClean="0"/>
              <a:t>  </a:t>
            </a:r>
            <a:r>
              <a:rPr lang="es-ES" sz="2400" dirty="0" smtClean="0"/>
              <a:t/>
            </a:r>
            <a:br>
              <a:rPr lang="es-ES" sz="2400" dirty="0" smtClean="0"/>
            </a:br>
            <a:endParaRPr lang="es-CO" sz="2400" dirty="0"/>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20</a:t>
            </a:r>
            <a:r>
              <a:rPr lang="es-CO" sz="1800" dirty="0" smtClean="0">
                <a:latin typeface="Calibri" pitchFamily="34" charset="0"/>
              </a:rPr>
              <a:t> </a:t>
            </a:r>
            <a:r>
              <a:rPr lang="es-CO" sz="1800" dirty="0" smtClean="0">
                <a:latin typeface="Calibri" pitchFamily="34" charset="0"/>
              </a:rPr>
              <a:t>de </a:t>
            </a:r>
            <a:r>
              <a:rPr lang="es-CO" sz="1800" dirty="0" err="1" smtClean="0">
                <a:latin typeface="Calibri" pitchFamily="34" charset="0"/>
              </a:rPr>
              <a:t>Sivan</a:t>
            </a:r>
            <a:r>
              <a:rPr lang="es-CO" sz="1800" dirty="0" smtClean="0">
                <a:latin typeface="Calibri" pitchFamily="34" charset="0"/>
              </a:rPr>
              <a:t> 5776– </a:t>
            </a:r>
            <a:r>
              <a:rPr lang="es-CO" sz="1800" dirty="0" smtClean="0">
                <a:latin typeface="Calibri" pitchFamily="34" charset="0"/>
              </a:rPr>
              <a:t>26 </a:t>
            </a:r>
            <a:r>
              <a:rPr lang="es-CO" sz="1800" dirty="0" smtClean="0">
                <a:latin typeface="Calibri" pitchFamily="34" charset="0"/>
              </a:rPr>
              <a:t>de Junio, 2016- </a:t>
            </a:r>
            <a:r>
              <a:rPr lang="es-CO" sz="1800" dirty="0" err="1" smtClean="0">
                <a:latin typeface="Calibri" pitchFamily="34" charset="0"/>
              </a:rPr>
              <a:t>Monsey</a:t>
            </a:r>
            <a:r>
              <a:rPr lang="es-CO" sz="1800" dirty="0" smtClean="0">
                <a:latin typeface="Calibri" pitchFamily="34" charset="0"/>
              </a:rPr>
              <a:t>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80367</TotalTime>
  <Words>1853</Words>
  <Application>Microsoft Office PowerPoint</Application>
  <PresentationFormat>On-screen Show (4:3)</PresentationFormat>
  <Paragraphs>188</Paragraphs>
  <Slides>29</Slides>
  <Notes>27</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3055</cp:revision>
  <dcterms:created xsi:type="dcterms:W3CDTF">2013-10-13T19:31:46Z</dcterms:created>
  <dcterms:modified xsi:type="dcterms:W3CDTF">2016-06-26T23:37:11Z</dcterms:modified>
</cp:coreProperties>
</file>