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1395" r:id="rId3"/>
    <p:sldId id="1507" r:id="rId4"/>
    <p:sldId id="1521" r:id="rId5"/>
    <p:sldId id="1520" r:id="rId6"/>
    <p:sldId id="1518" r:id="rId7"/>
    <p:sldId id="1519" r:id="rId8"/>
    <p:sldId id="1511" r:id="rId9"/>
    <p:sldId id="1512" r:id="rId10"/>
    <p:sldId id="1513" r:id="rId11"/>
    <p:sldId id="1514" r:id="rId12"/>
    <p:sldId id="1510" r:id="rId13"/>
    <p:sldId id="1516" r:id="rId14"/>
    <p:sldId id="1517" r:id="rId15"/>
    <p:sldId id="1515" r:id="rId16"/>
    <p:sldId id="1522" r:id="rId17"/>
    <p:sldId id="1523" r:id="rId18"/>
    <p:sldId id="1524" r:id="rId19"/>
    <p:sldId id="1525" r:id="rId20"/>
    <p:sldId id="1526" r:id="rId21"/>
    <p:sldId id="1449" r:id="rId22"/>
    <p:sldId id="1508" r:id="rId23"/>
    <p:sldId id="1441" r:id="rId24"/>
    <p:sldId id="1509" r:id="rId25"/>
    <p:sldId id="292" r:id="rId2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00"/>
    <a:srgbClr val="FF6600"/>
    <a:srgbClr val="4D4D4D"/>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661" autoAdjust="0"/>
    <p:restoredTop sz="94599" autoAdjust="0"/>
  </p:normalViewPr>
  <p:slideViewPr>
    <p:cSldViewPr>
      <p:cViewPr>
        <p:scale>
          <a:sx n="100" d="100"/>
          <a:sy n="100" d="100"/>
        </p:scale>
        <p:origin x="-78" y="576"/>
      </p:cViewPr>
      <p:guideLst>
        <p:guide orient="horz" pos="2160"/>
        <p:guide pos="2880"/>
      </p:guideLst>
    </p:cSldViewPr>
  </p:slideViewPr>
  <p:outlineViewPr>
    <p:cViewPr>
      <p:scale>
        <a:sx n="33" d="100"/>
        <a:sy n="33" d="100"/>
      </p:scale>
      <p:origin x="53" y="3267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6497E951-7DF6-4984-901D-43C4828BD46D}" type="datetime1">
              <a:rPr/>
              <a:pPr>
                <a:defRPr/>
              </a:pPr>
              <a:t>11/29/2016</a:t>
            </a:fld>
            <a:endParaRPr/>
          </a:p>
        </p:txBody>
      </p:sp>
      <p:sp>
        <p:nvSpPr>
          <p:cNvPr id="21508"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88EC5B86-D5C0-43EF-A4F3-5AC14288A0DD}" type="slidenum">
              <a:rPr/>
              <a:pPr>
                <a:defRPr/>
              </a:pPr>
              <a:t>‹#›</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Marcador de imagen de diapositiva"/>
          <p:cNvSpPr>
            <a:spLocks noGrp="1" noRot="1" noChangeAspect="1" noTextEdit="1"/>
          </p:cNvSpPr>
          <p:nvPr>
            <p:ph type="sldImg"/>
          </p:nvPr>
        </p:nvSpPr>
        <p:spPr>
          <a:ln/>
        </p:spPr>
      </p:sp>
      <p:sp>
        <p:nvSpPr>
          <p:cNvPr id="2253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B0853FC-C21B-4F28-BC77-4FA38CE92E43}"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F1D1B3D1-5AC6-420C-A09A-EDF5B015A737}"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A0EE43FC-6ABE-4C8A-A624-ECC03E2DCBE7}" type="slidenum">
              <a:rPr/>
              <a:pPr>
                <a:defRPr/>
              </a:pPr>
              <a:t>‹#›</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82D852E6-F766-4C80-ACC6-9E34422E375B}"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9213CB4C-5446-456E-B9F7-DA4263CEAD1F}" type="slidenum">
              <a:rPr/>
              <a:pPr>
                <a:defRPr/>
              </a:pPr>
              <a:t>‹#›</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9317012D-4A89-4BC5-A8EE-2E32A84EECEB}"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7F3B499-BD8C-4BCF-B2A1-56A60F7E95E8}" type="slidenum">
              <a:rPr/>
              <a:pPr>
                <a:defRPr/>
              </a:pPr>
              <a:t>‹#›</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B2008FB4-5C27-4F15-B825-911551922071}"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26566124-FF74-429B-80EB-C7E0A1B68D0B}" type="slidenum">
              <a:rPr/>
              <a:pPr>
                <a:defRPr/>
              </a:pPr>
              <a:t>‹#›</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C9C304C0-9BB3-4814-B8C1-D88608E9E6C3}" type="datetime1">
              <a:rPr/>
              <a:pPr>
                <a:defRPr/>
              </a:pPr>
              <a:t>11/29/2016</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CF940252-E3EA-4F55-A08B-9088ABA10E7C}" type="slidenum">
              <a:rPr/>
              <a:pPr>
                <a:defRPr/>
              </a:pPr>
              <a:t>‹#›</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FB76552E-A60B-4F0E-BE6C-1B85599CDF33}" type="datetime1">
              <a:rPr/>
              <a:pPr>
                <a:defRPr/>
              </a:pPr>
              <a:t>11/29/2016</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92869867-7905-413E-A374-A816D6B2D920}" type="slidenum">
              <a:rPr/>
              <a:pPr>
                <a:defRPr/>
              </a:pPr>
              <a:t>‹#›</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AA652169-AB78-47BF-88BF-E441C19B46D1}" type="datetime1">
              <a:rPr/>
              <a:pPr>
                <a:defRPr/>
              </a:pPr>
              <a:t>11/29/2016</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B9F683BC-666B-4628-9C47-D3461A73F2C9}" type="slidenum">
              <a:rPr/>
              <a:pPr>
                <a:defRPr/>
              </a:pPr>
              <a:t>‹#›</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FFBDE323-7DE0-463F-B76F-A041051CB211}"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A433C85-CACF-45CF-980F-39102E1C9C98}" type="slidenum">
              <a:rPr/>
              <a:pPr>
                <a:defRPr/>
              </a:pPr>
              <a:t>‹#›</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A7BC5FE8-E48C-4FEA-B2CA-3695BE8B2B6B}"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EBA8E827-EF13-4170-9B64-0B43F085C5A0}" type="slidenum">
              <a:rPr/>
              <a:pPr>
                <a:defRPr/>
              </a:pPr>
              <a:t>‹#›</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569FAC0-0361-4A16-ACB2-01699D7382F5}"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C6FEFBB0-B328-4D4B-BABD-AE8A07AF7A9D}" type="slidenum">
              <a:rPr/>
              <a:pPr>
                <a:defRPr/>
              </a:pPr>
              <a:t>‹#›</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32C723DA-AA63-462F-A1A7-48414B58D596}"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5C7CE22B-D726-41AA-B1B1-2925730D2766}" type="slidenum">
              <a:rPr/>
              <a:pPr>
                <a:defRPr/>
              </a:pPr>
              <a:t>‹#›</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FFFD175-C463-4271-A938-A8B7A73B9E71}" type="datetime1">
              <a:rPr/>
              <a:pPr>
                <a:defRPr/>
              </a:pPr>
              <a:t>11/29/2016</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A97375F9-1045-48BC-BF42-C642C1281CEC}"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r>
              <a:rPr smtClean="0">
                <a:latin typeface="Calibri" pitchFamily="34" charset="0"/>
              </a:rPr>
              <a:t> </a:t>
            </a:r>
          </a:p>
        </p:txBody>
      </p:sp>
      <p:sp>
        <p:nvSpPr>
          <p:cNvPr id="2051" name="Subtitle 10"/>
          <p:cNvSpPr txBox="1">
            <a:spLocks noGrp="1"/>
          </p:cNvSpPr>
          <p:nvPr>
            <p:ph type="subTitle" idx="1"/>
          </p:nvPr>
        </p:nvSpPr>
        <p:spPr>
          <a:xfrm>
            <a:off x="1371600" y="3886200"/>
            <a:ext cx="6400800" cy="1752600"/>
          </a:xfrm>
        </p:spPr>
        <p:txBody>
          <a:bodyPr/>
          <a:lstStyle/>
          <a:p>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2400" dirty="0">
                <a:solidFill>
                  <a:srgbClr val="000000"/>
                </a:solidFill>
                <a:latin typeface="Calibri" pitchFamily="34" charset="0"/>
              </a:rPr>
              <a:t>CLASES DE TORAH</a:t>
            </a:r>
          </a:p>
          <a:p>
            <a:pPr algn="ctr">
              <a:lnSpc>
                <a:spcPct val="90000"/>
              </a:lnSpc>
            </a:pPr>
            <a:r>
              <a:rPr lang="es-CO" sz="3200" dirty="0">
                <a:solidFill>
                  <a:srgbClr val="000000"/>
                </a:solidFill>
                <a:latin typeface="Calibri" pitchFamily="34" charset="0"/>
              </a:rPr>
              <a:t>LIBRO DE SHEMOT – EXODO </a:t>
            </a:r>
            <a:r>
              <a:rPr lang="es-CO" sz="3200" dirty="0" smtClean="0">
                <a:solidFill>
                  <a:srgbClr val="000000"/>
                </a:solidFill>
                <a:latin typeface="Calibri" pitchFamily="34" charset="0"/>
              </a:rPr>
              <a:t>#30</a:t>
            </a:r>
            <a:endParaRPr lang="es-CO" sz="3200" dirty="0" smtClean="0">
              <a:solidFill>
                <a:srgbClr val="000000"/>
              </a:solidFill>
              <a:latin typeface="Calibri" pitchFamily="34" charset="0"/>
            </a:endParaRPr>
          </a:p>
          <a:p>
            <a:pPr algn="ctr">
              <a:lnSpc>
                <a:spcPct val="90000"/>
              </a:lnSpc>
            </a:pPr>
            <a:r>
              <a:rPr lang="es-CO" sz="3200" dirty="0" err="1" smtClean="0">
                <a:solidFill>
                  <a:srgbClr val="000000"/>
                </a:solidFill>
                <a:latin typeface="Calibri" pitchFamily="34" charset="0"/>
              </a:rPr>
              <a:t>Aseret</a:t>
            </a:r>
            <a:r>
              <a:rPr lang="es-CO" sz="3200" dirty="0" smtClean="0">
                <a:solidFill>
                  <a:srgbClr val="000000"/>
                </a:solidFill>
                <a:latin typeface="Calibri" pitchFamily="34" charset="0"/>
              </a:rPr>
              <a:t> </a:t>
            </a:r>
            <a:r>
              <a:rPr lang="es-CO" sz="3200" dirty="0" err="1" smtClean="0">
                <a:solidFill>
                  <a:srgbClr val="000000"/>
                </a:solidFill>
                <a:latin typeface="Calibri" pitchFamily="34" charset="0"/>
              </a:rPr>
              <a:t>HaDibrot</a:t>
            </a:r>
            <a:r>
              <a:rPr lang="es-CO" sz="3200" dirty="0" smtClean="0">
                <a:solidFill>
                  <a:srgbClr val="000000"/>
                </a:solidFill>
                <a:latin typeface="Calibri" pitchFamily="34" charset="0"/>
              </a:rPr>
              <a:t> </a:t>
            </a:r>
            <a:r>
              <a:rPr lang="es-CO" sz="3200" dirty="0" smtClean="0">
                <a:solidFill>
                  <a:srgbClr val="000000"/>
                </a:solidFill>
                <a:latin typeface="Calibri" pitchFamily="34" charset="0"/>
              </a:rPr>
              <a:t>– </a:t>
            </a:r>
            <a:r>
              <a:rPr lang="es-CO" sz="3200" dirty="0" smtClean="0">
                <a:solidFill>
                  <a:srgbClr val="000000"/>
                </a:solidFill>
                <a:latin typeface="Calibri" pitchFamily="34" charset="0"/>
              </a:rPr>
              <a:t>K</a:t>
            </a:r>
            <a:r>
              <a:rPr lang="es-CO" sz="3200" dirty="0" smtClean="0">
                <a:solidFill>
                  <a:srgbClr val="000000"/>
                </a:solidFill>
                <a:latin typeface="Calibri" pitchFamily="34" charset="0"/>
              </a:rPr>
              <a:t>INESTESIA </a:t>
            </a:r>
            <a:endParaRPr lang="es-CO" sz="3200" dirty="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a:solidFill>
                  <a:srgbClr val="000000"/>
                </a:solidFill>
                <a:latin typeface="Calibri" pitchFamily="34" charset="0"/>
              </a:rPr>
              <a:t>Por: Eliyahu BaYonah</a:t>
            </a:r>
          </a:p>
          <a:p>
            <a:pPr algn="ctr">
              <a:spcBef>
                <a:spcPts val="800"/>
              </a:spcBef>
            </a:pPr>
            <a:r>
              <a:rPr lang="es-CO" sz="3200">
                <a:solidFill>
                  <a:srgbClr val="000000"/>
                </a:solidFill>
                <a:latin typeface="Calibri" pitchFamily="34" charset="0"/>
              </a:rPr>
              <a:t>Director Shalom Haverim Org</a:t>
            </a:r>
          </a:p>
          <a:p>
            <a:pPr algn="ctr">
              <a:spcBef>
                <a:spcPts val="800"/>
              </a:spcBef>
            </a:pPr>
            <a:r>
              <a:rPr lang="es-CO" sz="3200">
                <a:solidFill>
                  <a:srgbClr val="000000"/>
                </a:solidFill>
                <a:latin typeface="Calibri" pitchFamily="34" charset="0"/>
              </a:rPr>
              <a:t>New York</a:t>
            </a:r>
            <a:endParaRPr lang="en-US" sz="32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endParaRPr lang="es-ES" sz="2400" i="1" smtClean="0">
              <a:latin typeface="Calibri" pitchFamily="34" charset="0"/>
            </a:endParaRPr>
          </a:p>
          <a:p>
            <a:endParaRPr lang="es-CO" sz="2400" i="1" smtClean="0">
              <a:latin typeface="Calibri" pitchFamily="34" charset="0"/>
            </a:endParaRPr>
          </a:p>
        </p:txBody>
      </p:sp>
      <p:pic>
        <p:nvPicPr>
          <p:cNvPr id="3077" name="Picture 2" descr="Image result for rameses to succoth"/>
          <p:cNvPicPr>
            <a:picLocks noChangeAspect="1" noChangeArrowheads="1"/>
          </p:cNvPicPr>
          <p:nvPr/>
        </p:nvPicPr>
        <p:blipFill>
          <a:blip r:embed="rId4" cstate="print"/>
          <a:srcRect/>
          <a:stretch>
            <a:fillRect/>
          </a:stretch>
        </p:blipFill>
        <p:spPr bwMode="auto">
          <a:xfrm>
            <a:off x="533400" y="1524000"/>
            <a:ext cx="8312150" cy="4067175"/>
          </a:xfrm>
          <a:prstGeom prst="rect">
            <a:avLst/>
          </a:prstGeom>
          <a:noFill/>
          <a:ln w="9525">
            <a:noFill/>
            <a:miter lim="800000"/>
            <a:headEnd/>
            <a:tailEnd/>
          </a:ln>
        </p:spPr>
      </p:pic>
    </p:spTree>
  </p:cSld>
  <p:clrMapOvr>
    <a:masterClrMapping/>
  </p:clrMapOvr>
  <p:transition advTm="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"Y </a:t>
            </a:r>
            <a:r>
              <a:rPr lang="es-ES" sz="2400" b="1" i="1" dirty="0" smtClean="0"/>
              <a:t>Dios </a:t>
            </a:r>
            <a:r>
              <a:rPr lang="es-ES" sz="2400" b="1" i="1" dirty="0" smtClean="0"/>
              <a:t>habló todas estas palabras, diciendo..." (20:1)</a:t>
            </a:r>
            <a:endParaRPr lang="es-ES" sz="2400" dirty="0" smtClean="0"/>
          </a:p>
          <a:p>
            <a:r>
              <a:rPr lang="es-ES" sz="2400" dirty="0" smtClean="0"/>
              <a:t>¿Por qué los Diez Mandamientos fueron dados en dos tablas de piedra? ¿Por qué no bastaba con una sola?</a:t>
            </a:r>
          </a:p>
          <a:p>
            <a:r>
              <a:rPr lang="es-ES" sz="2400" dirty="0" smtClean="0"/>
              <a:t>Dice el Rambán que existe </a:t>
            </a:r>
            <a:r>
              <a:rPr lang="es-ES" sz="2400" dirty="0" smtClean="0"/>
              <a:t>una diferencia entre las cinco mitzvot de la primera tabla y las cinco de la segunda tabla: en la primera tabla se incluye la recompensa por cumplirlas y el castigo por no cumplirlas, mientras que en la segunda tabla, no se hace mención alguna de recompensa o castigo.</a:t>
            </a:r>
          </a:p>
          <a:p>
            <a:r>
              <a:rPr lang="es-ES" sz="2400" dirty="0" smtClean="0"/>
              <a:t>Las primeras cinco son mitzvot en que el individuo honra al Creador: creer en Hashem, no hacer ídolos, no usar el Nombre de Hashem en vano, observar el Shabat. </a:t>
            </a:r>
            <a:endParaRPr lang="es-ES" sz="2400" dirty="0" smtClean="0"/>
          </a:p>
        </p:txBody>
      </p:sp>
    </p:spTree>
  </p:cSld>
  <p:clrMapOvr>
    <a:masterClrMapping/>
  </p:clrMapOvr>
  <p:transition advTm="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"Y </a:t>
            </a:r>
            <a:r>
              <a:rPr lang="es-ES" sz="2400" b="1" i="1" dirty="0" smtClean="0"/>
              <a:t>Dios </a:t>
            </a:r>
            <a:r>
              <a:rPr lang="es-ES" sz="2400" b="1" i="1" dirty="0" smtClean="0"/>
              <a:t>habló todas estas palabras, diciendo..." (20:1)</a:t>
            </a:r>
            <a:endParaRPr lang="es-ES" sz="2400" dirty="0" smtClean="0"/>
          </a:p>
          <a:p>
            <a:r>
              <a:rPr lang="es-ES" sz="2400" dirty="0" smtClean="0"/>
              <a:t>Y </a:t>
            </a:r>
            <a:r>
              <a:rPr lang="es-ES" sz="2400" dirty="0" smtClean="0"/>
              <a:t>estos cinco primeros mandamientos van acompañados por descripciones de recompensa y castigo.</a:t>
            </a:r>
          </a:p>
          <a:p>
            <a:r>
              <a:rPr lang="es-ES" sz="2400" dirty="0" smtClean="0"/>
              <a:t>El segundo grupo de mandamientos son para el beneficio de las personas. </a:t>
            </a:r>
            <a:endParaRPr lang="es-ES" sz="2400" dirty="0" smtClean="0"/>
          </a:p>
          <a:p>
            <a:r>
              <a:rPr lang="es-ES" sz="2400" dirty="0" smtClean="0"/>
              <a:t>Las </a:t>
            </a:r>
            <a:r>
              <a:rPr lang="es-ES" sz="2400" dirty="0" smtClean="0"/>
              <a:t>prohibiciones contra el asesinato, el secuestro, el adulterio, y el falso testimonio, son elementos fundamentales para que la sociedad pueda vivir en paz. Su mero cumplimiento es su propia recompensa. </a:t>
            </a:r>
            <a:endParaRPr lang="es-ES" sz="2400" dirty="0" smtClean="0"/>
          </a:p>
          <a:p>
            <a:r>
              <a:rPr lang="es-ES" sz="2400" dirty="0" smtClean="0"/>
              <a:t>Cuando </a:t>
            </a:r>
            <a:r>
              <a:rPr lang="es-ES" sz="2400" dirty="0" smtClean="0"/>
              <a:t>no se cumple con ellos, en esa sociedad reina "la ley de la selva", lo cual es en sí mismo castigo suficiente.</a:t>
            </a:r>
          </a:p>
          <a:p>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Dijimos que los mandamientos tienen su doble. Una Tabla frente a la otra Tabla – 5 + 5</a:t>
            </a:r>
          </a:p>
          <a:p>
            <a:r>
              <a:rPr lang="es-CO" sz="2400" dirty="0" smtClean="0"/>
              <a:t>La Mejiltá nos afirma que </a:t>
            </a:r>
            <a:r>
              <a:rPr lang="es-CO" sz="2400" dirty="0" smtClean="0"/>
              <a:t>el 9º. </a:t>
            </a:r>
            <a:r>
              <a:rPr lang="es-CO" sz="2400" dirty="0" smtClean="0"/>
              <a:t>Mandamiento es paralelo al Cuarto Mandamiento de la Primera Tabla: El Shabat</a:t>
            </a:r>
          </a:p>
          <a:p>
            <a:r>
              <a:rPr lang="es-CO" sz="2400" dirty="0" smtClean="0"/>
              <a:t>El Shabat es testigo de que Dios creó el mundo en seis días; por lo tanto, el que miente en la corte bien podría eventualmente negar que Dios sea el Creador.</a:t>
            </a:r>
            <a:endParaRPr lang="es-ES" sz="2400" dirty="0" smtClean="0"/>
          </a:p>
          <a:p>
            <a:r>
              <a:rPr lang="es-ES" sz="2400" i="1" dirty="0" smtClean="0"/>
              <a:t>Y el Quinto con el Décimo Mandamiento – Honrar a padre y madre – La Codicia</a:t>
            </a:r>
          </a:p>
          <a:p>
            <a:r>
              <a:rPr lang="es-CO" sz="2400" dirty="0" smtClean="0"/>
              <a:t>Quien desea lo que no le pertenece está demostrando su carencia de fe en Dios. (Ibn Ezra</a:t>
            </a:r>
            <a:r>
              <a:rPr lang="es-CO" sz="2400" dirty="0" smtClean="0"/>
              <a:t>)</a:t>
            </a:r>
            <a:endParaRPr lang="es-ES" sz="2400" i="1" dirty="0" smtClean="0"/>
          </a:p>
          <a:p>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effectLst>
                  <a:outerShdw blurRad="38100" dist="38100" dir="2700000" algn="tl">
                    <a:srgbClr val="000000">
                      <a:alpha val="43137"/>
                    </a:srgbClr>
                  </a:outerShdw>
                </a:effectLst>
              </a:rPr>
              <a:t>"Recuerda el </a:t>
            </a:r>
            <a:r>
              <a:rPr lang="es-ES" sz="2400" b="1" i="1" dirty="0" smtClean="0">
                <a:effectLst>
                  <a:outerShdw blurRad="38100" dist="38100" dir="2700000" algn="tl">
                    <a:srgbClr val="000000">
                      <a:alpha val="43137"/>
                    </a:srgbClr>
                  </a:outerShdw>
                </a:effectLst>
              </a:rPr>
              <a:t>día </a:t>
            </a:r>
            <a:r>
              <a:rPr lang="es-ES" sz="2400" b="1" i="1" dirty="0" smtClean="0">
                <a:effectLst>
                  <a:outerShdw blurRad="38100" dist="38100" dir="2700000" algn="tl">
                    <a:srgbClr val="000000">
                      <a:alpha val="43137"/>
                    </a:srgbClr>
                  </a:outerShdw>
                </a:effectLst>
              </a:rPr>
              <a:t>de Shabat para santificarlo... Porque en seis </a:t>
            </a:r>
            <a:r>
              <a:rPr lang="es-ES" sz="2400" b="1" i="1" dirty="0" smtClean="0">
                <a:effectLst>
                  <a:outerShdw blurRad="38100" dist="38100" dir="2700000" algn="tl">
                    <a:srgbClr val="000000">
                      <a:alpha val="43137"/>
                    </a:srgbClr>
                  </a:outerShdw>
                </a:effectLst>
              </a:rPr>
              <a:t>días </a:t>
            </a:r>
            <a:r>
              <a:rPr lang="es-ES" sz="2400" b="1" i="1" dirty="0" smtClean="0">
                <a:effectLst>
                  <a:outerShdw blurRad="38100" dist="38100" dir="2700000" algn="tl">
                    <a:srgbClr val="000000">
                      <a:alpha val="43137"/>
                    </a:srgbClr>
                  </a:outerShdw>
                </a:effectLst>
              </a:rPr>
              <a:t>D-os hizo el cielo y la tierra, el mar y todo lo que hay en ellos, y en el </a:t>
            </a:r>
            <a:r>
              <a:rPr lang="es-ES" sz="2400" b="1" i="1" dirty="0" smtClean="0">
                <a:effectLst>
                  <a:outerShdw blurRad="38100" dist="38100" dir="2700000" algn="tl">
                    <a:srgbClr val="000000">
                      <a:alpha val="43137"/>
                    </a:srgbClr>
                  </a:outerShdw>
                </a:effectLst>
              </a:rPr>
              <a:t>séptimo día </a:t>
            </a:r>
            <a:r>
              <a:rPr lang="es-ES" sz="2400" b="1" i="1" dirty="0" smtClean="0">
                <a:effectLst>
                  <a:outerShdw blurRad="38100" dist="38100" dir="2700000" algn="tl">
                    <a:srgbClr val="000000">
                      <a:alpha val="43137"/>
                    </a:srgbClr>
                  </a:outerShdw>
                </a:effectLst>
              </a:rPr>
              <a:t>descanso" </a:t>
            </a:r>
            <a:r>
              <a:rPr lang="es-ES" sz="2400" dirty="0" smtClean="0"/>
              <a:t>(Shemot - </a:t>
            </a:r>
            <a:r>
              <a:rPr lang="es-ES" sz="2400" dirty="0" smtClean="0"/>
              <a:t>Éxodo </a:t>
            </a:r>
            <a:r>
              <a:rPr lang="es-ES" sz="2400" dirty="0" smtClean="0"/>
              <a:t>- 20:8-11) </a:t>
            </a:r>
            <a:endParaRPr lang="es-ES" sz="2400" dirty="0" smtClean="0"/>
          </a:p>
          <a:p>
            <a:r>
              <a:rPr lang="es-ES" sz="2400" dirty="0" smtClean="0"/>
              <a:t>Dice el </a:t>
            </a:r>
            <a:r>
              <a:rPr lang="es-ES" sz="2400" dirty="0" smtClean="0"/>
              <a:t>T</a:t>
            </a:r>
            <a:r>
              <a:rPr lang="es-ES" sz="2400" dirty="0" smtClean="0"/>
              <a:t>oldot Yacov Yosef, que hubo </a:t>
            </a:r>
            <a:r>
              <a:rPr lang="es-ES" sz="2400" dirty="0" smtClean="0"/>
              <a:t>una vez un </a:t>
            </a:r>
            <a:r>
              <a:rPr lang="es-ES" sz="2400" dirty="0" smtClean="0"/>
              <a:t>príncipe </a:t>
            </a:r>
            <a:r>
              <a:rPr lang="es-ES" sz="2400" dirty="0" smtClean="0"/>
              <a:t>que fue capturado por los enemigos de su padre. </a:t>
            </a:r>
            <a:endParaRPr lang="es-ES" sz="2400" dirty="0" smtClean="0"/>
          </a:p>
          <a:p>
            <a:r>
              <a:rPr lang="es-ES" sz="2400" dirty="0" smtClean="0"/>
              <a:t>Después </a:t>
            </a:r>
            <a:r>
              <a:rPr lang="es-ES" sz="2400" dirty="0" smtClean="0"/>
              <a:t>de un largo tiempo, el rey pudo pasar un mensaje secreto al </a:t>
            </a:r>
            <a:r>
              <a:rPr lang="es-ES" sz="2400" dirty="0" smtClean="0"/>
              <a:t>príncipe, </a:t>
            </a:r>
            <a:r>
              <a:rPr lang="es-ES" sz="2400" dirty="0" smtClean="0"/>
              <a:t>que lo alentaba a no darse por vencido y a mantener su conducta real, aun en medio de malvivientes con los cuales estaba forzado a vivir, ya que pronto iba a obtener su libertad, a </a:t>
            </a:r>
            <a:r>
              <a:rPr lang="es-ES" sz="2400" dirty="0" smtClean="0"/>
              <a:t>través </a:t>
            </a:r>
            <a:r>
              <a:rPr lang="es-ES" sz="2400" dirty="0" smtClean="0"/>
              <a:t>de la guerra o por medio </a:t>
            </a:r>
            <a:r>
              <a:rPr lang="es-ES" sz="2400" dirty="0" smtClean="0"/>
              <a:t>pacíficos. </a:t>
            </a:r>
          </a:p>
        </p:txBody>
      </p:sp>
    </p:spTree>
  </p:cSld>
  <p:clrMapOvr>
    <a:masterClrMapping/>
  </p:clrMapOvr>
  <p:transition advTm="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effectLst>
                  <a:outerShdw blurRad="38100" dist="38100" dir="2700000" algn="tl">
                    <a:srgbClr val="000000">
                      <a:alpha val="43137"/>
                    </a:srgbClr>
                  </a:outerShdw>
                </a:effectLst>
              </a:rPr>
              <a:t>"Recuerda el día de Shabat para santificarlo... Porque en seis días D-os hizo el cielo y la tierra, el mar y todo lo que hay en ellos, y en el séptimo día descanso" </a:t>
            </a:r>
            <a:r>
              <a:rPr lang="es-ES" sz="2400" dirty="0" smtClean="0"/>
              <a:t>(Shemot - Éxodo - 20:8-11) </a:t>
            </a:r>
          </a:p>
          <a:p>
            <a:r>
              <a:rPr lang="es-ES" sz="2400" dirty="0" smtClean="0"/>
              <a:t>El príncipe </a:t>
            </a:r>
            <a:r>
              <a:rPr lang="es-ES" sz="2400" dirty="0" smtClean="0"/>
              <a:t>estaba mas que feliz y deseaba celebrar, pero, no </a:t>
            </a:r>
            <a:r>
              <a:rPr lang="es-ES" sz="2400" dirty="0" smtClean="0"/>
              <a:t>podía revelar </a:t>
            </a:r>
            <a:r>
              <a:rPr lang="es-ES" sz="2400" dirty="0" smtClean="0"/>
              <a:t>el secreto de su </a:t>
            </a:r>
            <a:r>
              <a:rPr lang="es-ES" sz="2400" dirty="0" smtClean="0"/>
              <a:t>alegría. </a:t>
            </a:r>
            <a:r>
              <a:rPr lang="es-ES" sz="2400" dirty="0" smtClean="0"/>
              <a:t>Entonces, invito a sus </a:t>
            </a:r>
            <a:r>
              <a:rPr lang="es-ES" sz="2400" dirty="0" smtClean="0"/>
              <a:t>compañeros </a:t>
            </a:r>
            <a:r>
              <a:rPr lang="es-ES" sz="2400" dirty="0" smtClean="0"/>
              <a:t>a la posada local, y ordeno bebidas para todos. Ellos celebraban por el vino y por el licor, mientras que el </a:t>
            </a:r>
            <a:r>
              <a:rPr lang="es-ES" sz="2400" dirty="0" smtClean="0"/>
              <a:t>príncipe </a:t>
            </a:r>
            <a:r>
              <a:rPr lang="es-ES" sz="2400" dirty="0" smtClean="0"/>
              <a:t>celebraba por la carta de su padre. Similarmente en Shabat, nuestros cuerpos disfrutan con la buena comida y bebida, pero nuestras almas celebran la oportunidad de estar mas cerca de nuestro Creador. </a:t>
            </a:r>
            <a:endParaRPr lang="es-ES" sz="2400" i="1" dirty="0" smtClean="0"/>
          </a:p>
          <a:p>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dirty="0" smtClean="0"/>
              <a:t>Volvamos al </a:t>
            </a:r>
            <a:r>
              <a:rPr lang="es-CO" sz="2400" dirty="0" smtClean="0"/>
              <a:t>S</a:t>
            </a:r>
            <a:r>
              <a:rPr lang="es-CO" sz="2400" dirty="0" smtClean="0"/>
              <a:t>habat-</a:t>
            </a:r>
          </a:p>
          <a:p>
            <a:r>
              <a:rPr lang="es-CO" sz="2400" dirty="0" smtClean="0"/>
              <a:t>El </a:t>
            </a:r>
            <a:r>
              <a:rPr lang="es-CO" sz="2400" dirty="0" smtClean="0"/>
              <a:t>Shabat es testigo de que Dios creó el mundo en seis días; por lo tanto, el que miente en la corte bien podría eventualmente negar que Dios sea el Creador</a:t>
            </a:r>
            <a:r>
              <a:rPr lang="es-CO" sz="2400" dirty="0" smtClean="0"/>
              <a:t>.</a:t>
            </a:r>
          </a:p>
          <a:p>
            <a:r>
              <a:rPr lang="es-CO" sz="2400" dirty="0" smtClean="0"/>
              <a:t>Rabí Moshe Gelbein ha publicado un libro, "Days of Splendor", y me gustaría citar una "nekudah", un punto, en el libro. </a:t>
            </a:r>
          </a:p>
          <a:p>
            <a:r>
              <a:rPr lang="es-CO" sz="2400" dirty="0" smtClean="0"/>
              <a:t>Él analiza por qué el milagro que se produjo para el pueblo judío en la décima parte de Nissan se conmemora todos los años el Shabat, "Shabat HaGadol", aunque ese día no pueda ser el diez de Nissan.</a:t>
            </a:r>
            <a:endParaRPr lang="es-CO"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dirty="0" smtClean="0"/>
              <a:t>"'</a:t>
            </a:r>
            <a:r>
              <a:rPr lang="es-CO" sz="2400" b="1" dirty="0" smtClean="0"/>
              <a:t>Jomer' y 'Tzurah'</a:t>
            </a:r>
            <a:r>
              <a:rPr lang="es-CO" sz="2400" dirty="0" smtClean="0"/>
              <a:t> - Nuestros Jajamim clasifican dos fuerzas opuestas en el hombre: </a:t>
            </a:r>
            <a:r>
              <a:rPr lang="es-CO" sz="2400" b="1" dirty="0" smtClean="0"/>
              <a:t>tzurah</a:t>
            </a:r>
            <a:r>
              <a:rPr lang="es-CO" sz="2400" dirty="0" smtClean="0"/>
              <a:t>, la forma y </a:t>
            </a:r>
            <a:r>
              <a:rPr lang="es-CO" sz="2400" b="1" dirty="0" smtClean="0"/>
              <a:t>jomer</a:t>
            </a:r>
            <a:r>
              <a:rPr lang="es-CO" sz="2400" dirty="0" smtClean="0"/>
              <a:t>, material. </a:t>
            </a:r>
          </a:p>
          <a:p>
            <a:r>
              <a:rPr lang="es-CO" sz="2400" dirty="0" smtClean="0"/>
              <a:t>Alguien que es arrastrado a su </a:t>
            </a:r>
            <a:r>
              <a:rPr lang="es-CO" sz="2400" b="1" dirty="0" smtClean="0"/>
              <a:t>yetzer hará</a:t>
            </a:r>
            <a:r>
              <a:rPr lang="es-CO" sz="2400" dirty="0" smtClean="0"/>
              <a:t> se conoce como un </a:t>
            </a:r>
            <a:r>
              <a:rPr lang="es-CO" sz="2400" b="1" dirty="0" smtClean="0"/>
              <a:t>baal jomer</a:t>
            </a:r>
            <a:r>
              <a:rPr lang="es-CO" sz="2400" dirty="0" smtClean="0"/>
              <a:t>, mientras que un vencedor se conoce como un </a:t>
            </a:r>
            <a:r>
              <a:rPr lang="es-CO" sz="2400" b="1" dirty="0" smtClean="0"/>
              <a:t>baal tzurah.</a:t>
            </a:r>
            <a:r>
              <a:rPr lang="es-CO" sz="2400" dirty="0" smtClean="0"/>
              <a:t> </a:t>
            </a:r>
          </a:p>
          <a:p>
            <a:r>
              <a:rPr lang="es-CO" sz="2400" dirty="0" smtClean="0"/>
              <a:t>Jomer connota algo que no se ajusta a una forma específica o tamaño y puede ser moldeada en una cantidad infinita de formas posibles, de una manera similar a la masa. Alguien que es un </a:t>
            </a:r>
            <a:r>
              <a:rPr lang="es-CO" sz="2400" b="1" dirty="0" smtClean="0"/>
              <a:t>baal jomer</a:t>
            </a:r>
            <a:r>
              <a:rPr lang="es-CO" sz="2400" dirty="0" smtClean="0"/>
              <a:t> está esclavizado a su </a:t>
            </a:r>
            <a:r>
              <a:rPr lang="es-CO" sz="2400" b="1" i="1" dirty="0" smtClean="0"/>
              <a:t>yetzer hará</a:t>
            </a:r>
            <a:r>
              <a:rPr lang="es-CO" sz="2400" dirty="0" smtClean="0"/>
              <a:t>, arrastrado a su voluntad y al impulso.</a:t>
            </a:r>
            <a:endParaRPr lang="es-CO" sz="2400" i="1" dirty="0"/>
          </a:p>
        </p:txBody>
      </p:sp>
    </p:spTree>
  </p:cSld>
  <p:clrMapOvr>
    <a:masterClrMapping/>
  </p:clrMapOvr>
  <p:transition advTm="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dirty="0" smtClean="0"/>
              <a:t>En una manera similar, es un esclavo que sigue a cada comando que su maestro le indica, carente de toda capacidad de ejercer una voluntad independiente. </a:t>
            </a:r>
          </a:p>
          <a:p>
            <a:r>
              <a:rPr lang="es-CO" sz="2400" dirty="0" smtClean="0"/>
              <a:t>Un </a:t>
            </a:r>
            <a:r>
              <a:rPr lang="es-CO" sz="2400" b="1" i="1" dirty="0" smtClean="0"/>
              <a:t>baal tzurah</a:t>
            </a:r>
            <a:r>
              <a:rPr lang="es-CO" sz="2400" dirty="0" smtClean="0"/>
              <a:t>, (se refiere al principio abstracto y a la dirección que debe ser tomada) sin embargo, es exactamente lo contrario, él opta por exhibir autocontrol y vivir en un mundo que permite su propio intelecto para influir en el jomer que debe ser restringido. </a:t>
            </a:r>
          </a:p>
          <a:p>
            <a:r>
              <a:rPr lang="es-CO" sz="2400" dirty="0" smtClean="0"/>
              <a:t>Los egipcios fueron el paradigma mismo del baal jomer, por lo que fue la esclavitud que era la forma de opresión con que ellos oprimieron a los Judíos, La Nación que en última instancia, es ejemplo en el mundo de ser  </a:t>
            </a:r>
            <a:r>
              <a:rPr lang="es-CO" sz="2400" b="1" i="1" dirty="0" smtClean="0"/>
              <a:t>ba'al tzurah ".</a:t>
            </a:r>
            <a:endParaRPr lang="es-CO" sz="2400" b="1" i="1" dirty="0"/>
          </a:p>
        </p:txBody>
      </p:sp>
    </p:spTree>
  </p:cSld>
  <p:clrMapOvr>
    <a:masterClrMapping/>
  </p:clrMapOvr>
  <p:transition advTm="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"Un Día de Menujá" </a:t>
            </a:r>
            <a:r>
              <a:rPr lang="es-CO" sz="2400" dirty="0" smtClean="0"/>
              <a:t>- "de pie justo enfrente de la esclavitud en Mitzrayim fue el </a:t>
            </a:r>
            <a:r>
              <a:rPr lang="es-CO" sz="2400" b="1" i="1" dirty="0" err="1" smtClean="0"/>
              <a:t>yom</a:t>
            </a:r>
            <a:r>
              <a:rPr lang="es-CO" sz="2400" b="1" i="1" dirty="0" smtClean="0"/>
              <a:t> ha'menujáh</a:t>
            </a:r>
            <a:r>
              <a:rPr lang="es-CO" sz="2400" dirty="0" smtClean="0"/>
              <a:t>, el día de descanso - Shabat. </a:t>
            </a:r>
          </a:p>
          <a:p>
            <a:r>
              <a:rPr lang="es-CO" sz="2400" dirty="0" smtClean="0"/>
              <a:t>A diferencia del jomer que clasificó la esclavitud en Mitzrayim, el Shabat es un día de </a:t>
            </a:r>
            <a:r>
              <a:rPr lang="es-CO" sz="2400" b="1" i="1" dirty="0" smtClean="0"/>
              <a:t>tzurah</a:t>
            </a:r>
            <a:r>
              <a:rPr lang="es-CO" sz="2400" dirty="0" smtClean="0"/>
              <a:t>. Es un día de menujá en el que se abstiene la nación judía de melajá -trabajo- y está libre de las ataduras del cuerpo físico y sus conductores. Es un día en que el hombre está imbuido de una </a:t>
            </a:r>
            <a:r>
              <a:rPr lang="es-CO" sz="2400" b="1" i="1" dirty="0" smtClean="0"/>
              <a:t>neshamá yeseirah</a:t>
            </a:r>
            <a:r>
              <a:rPr lang="es-CO" sz="2400" i="1" dirty="0" smtClean="0"/>
              <a:t>, un alma adicional</a:t>
            </a:r>
            <a:r>
              <a:rPr lang="es-CO" sz="2400" dirty="0" smtClean="0"/>
              <a:t>, y el mundo trasciende más allá del ámbito de lo físico. De hecho, fue por el mérito de observar el Shabat en Mitzrayim que los Judíos fueron redimidos con el tiempo. "</a:t>
            </a:r>
            <a:endParaRPr lang="es-CO" sz="2400" i="1" dirty="0"/>
          </a:p>
        </p:txBody>
      </p:sp>
    </p:spTree>
  </p:cSld>
  <p:clrMapOvr>
    <a:masterClrMapping/>
  </p:clrMapOvr>
  <p:transition advTm="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20:15     </a:t>
            </a:r>
            <a:r>
              <a:rPr lang="es-CO" sz="2400" i="1" dirty="0" smtClean="0"/>
              <a:t>Y todo el pueblo estaba observando los truenos, y las antorchas y el sonido del shofar, y el monte que humeaba; y viéndolo el pueblo, se desplazó y se puso lejos; </a:t>
            </a:r>
            <a:r>
              <a:rPr lang="es-CO" sz="2400" b="1" i="1" dirty="0" err="1" smtClean="0"/>
              <a:t>Vekol-ha'am</a:t>
            </a:r>
            <a:r>
              <a:rPr lang="es-CO" sz="2400" b="1" i="1" dirty="0" smtClean="0"/>
              <a:t> </a:t>
            </a:r>
            <a:r>
              <a:rPr lang="es-CO" sz="2400" b="1" i="1" dirty="0" err="1" smtClean="0"/>
              <a:t>ro'im</a:t>
            </a:r>
            <a:r>
              <a:rPr lang="es-CO" sz="2400" b="1" i="1" dirty="0" smtClean="0"/>
              <a:t> et-</a:t>
            </a:r>
            <a:r>
              <a:rPr lang="es-CO" sz="2400" b="1" i="1" dirty="0" err="1" smtClean="0"/>
              <a:t>hakolot</a:t>
            </a:r>
            <a:r>
              <a:rPr lang="es-CO" sz="2400" b="1" i="1" dirty="0" smtClean="0"/>
              <a:t> ve'et-</a:t>
            </a:r>
            <a:r>
              <a:rPr lang="es-CO" sz="2400" b="1" i="1" dirty="0" err="1" smtClean="0"/>
              <a:t>halapidim</a:t>
            </a:r>
            <a:r>
              <a:rPr lang="es-CO" sz="2400" b="1" i="1" dirty="0" smtClean="0"/>
              <a:t> ve'et </a:t>
            </a:r>
            <a:r>
              <a:rPr lang="es-CO" sz="2400" b="1" i="1" dirty="0" err="1" smtClean="0"/>
              <a:t>kol</a:t>
            </a:r>
            <a:r>
              <a:rPr lang="es-CO" sz="2400" b="1" i="1" dirty="0" smtClean="0"/>
              <a:t> </a:t>
            </a:r>
            <a:r>
              <a:rPr lang="es-CO" sz="2400" b="1" i="1" dirty="0" err="1" smtClean="0"/>
              <a:t>hashofar</a:t>
            </a:r>
            <a:r>
              <a:rPr lang="es-CO" sz="2400" b="1" i="1" dirty="0" smtClean="0"/>
              <a:t> ve'et-</a:t>
            </a:r>
            <a:r>
              <a:rPr lang="es-CO" sz="2400" b="1" i="1" dirty="0" err="1" smtClean="0"/>
              <a:t>hahar</a:t>
            </a:r>
            <a:r>
              <a:rPr lang="es-CO" sz="2400" b="1" i="1" dirty="0" smtClean="0"/>
              <a:t> </a:t>
            </a:r>
            <a:r>
              <a:rPr lang="es-CO" sz="2400" b="1" i="1" dirty="0" err="1" smtClean="0"/>
              <a:t>ashen</a:t>
            </a:r>
            <a:r>
              <a:rPr lang="es-CO" sz="2400" b="1" i="1" dirty="0" smtClean="0"/>
              <a:t> </a:t>
            </a:r>
            <a:r>
              <a:rPr lang="es-CO" sz="2400" b="1" i="1" dirty="0" err="1" smtClean="0"/>
              <a:t>vayar</a:t>
            </a:r>
            <a:r>
              <a:rPr lang="es-CO" sz="2400" b="1" i="1" dirty="0" smtClean="0"/>
              <a:t> </a:t>
            </a:r>
            <a:r>
              <a:rPr lang="es-CO" sz="2400" b="1" i="1" dirty="0" err="1" smtClean="0"/>
              <a:t>ha'am</a:t>
            </a:r>
            <a:r>
              <a:rPr lang="es-CO" sz="2400" b="1" i="1" dirty="0" smtClean="0"/>
              <a:t> </a:t>
            </a:r>
            <a:r>
              <a:rPr lang="es-CO" sz="2400" b="1" i="1" dirty="0" err="1" smtClean="0"/>
              <a:t>vayanu'u</a:t>
            </a:r>
            <a:r>
              <a:rPr lang="es-CO" sz="2400" b="1" i="1" dirty="0" smtClean="0"/>
              <a:t> </a:t>
            </a:r>
            <a:r>
              <a:rPr lang="es-CO" sz="2400" b="1" i="1" dirty="0" err="1" smtClean="0"/>
              <a:t>vaya'amdú</a:t>
            </a:r>
            <a:r>
              <a:rPr lang="es-CO" sz="2400" b="1" i="1" dirty="0" smtClean="0"/>
              <a:t> </a:t>
            </a:r>
            <a:r>
              <a:rPr lang="es-CO" sz="2400" b="1" i="1" dirty="0" err="1" smtClean="0"/>
              <a:t>merajok</a:t>
            </a:r>
            <a:r>
              <a:rPr lang="es-CO" sz="2400" b="1" i="1" dirty="0" smtClean="0"/>
              <a:t>.</a:t>
            </a:r>
            <a:endParaRPr lang="es-CO" sz="2400" i="1" dirty="0" smtClean="0"/>
          </a:p>
          <a:p>
            <a:r>
              <a:rPr lang="es-CO" sz="2400" i="1" dirty="0" smtClean="0"/>
              <a:t>Se dice en el Deguel Majané </a:t>
            </a:r>
            <a:r>
              <a:rPr lang="es-CO" sz="2400" i="1" dirty="0" err="1" smtClean="0"/>
              <a:t>Efraim</a:t>
            </a:r>
            <a:r>
              <a:rPr lang="es-CO" sz="2400" i="1" dirty="0" smtClean="0"/>
              <a:t>:</a:t>
            </a:r>
          </a:p>
          <a:p>
            <a:r>
              <a:rPr lang="es-CO" sz="2400" dirty="0" smtClean="0"/>
              <a:t>Cuando se entregó la Torá en el Sinaí, la gente "vio" las voces. Experimentaron el fenómeno de kinestesia, la alteración de la percepción sensorial. Ver el sonido. Oír la imagen. </a:t>
            </a:r>
            <a:endParaRPr lang="es-CO" sz="2400" dirty="0" smtClean="0"/>
          </a:p>
        </p:txBody>
      </p:sp>
    </p:spTree>
  </p:cSld>
  <p:clrMapOvr>
    <a:masterClrMapping/>
  </p:clrMapOvr>
  <p:transition advTm="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dirty="0" smtClean="0"/>
              <a:t>Cuando se entregó la Torá en el Sinaí, Hashem irradió la luz de Su Presencia en todo el pueblo judío unido. Ellos lo percibieron como ángeles que bailaban. </a:t>
            </a:r>
          </a:p>
          <a:p>
            <a:r>
              <a:rPr lang="es-CO" sz="2400" dirty="0" smtClean="0"/>
              <a:t>Al ver ángeles bailando, comprendieron que se debía a la sublime dulzura y belleza de la Torá Sagrada. Y, por así decirlo, estiraron el cuello y pararon las orejas para oír tan fantástica melodía. </a:t>
            </a:r>
          </a:p>
          <a:p>
            <a:r>
              <a:rPr lang="es-CO" sz="2400" dirty="0" smtClean="0"/>
              <a:t>En comparación con los ángeles, ellos eran un poco "sordos" espiritualmente hablando, pues jamás habían percibido semejantes sonidos. No obstante, quisieron probar y tener por lo menos un "vistazo" de aquel sonido. </a:t>
            </a:r>
            <a:endParaRPr lang="es-CO" sz="2400" dirty="0" smtClean="0"/>
          </a:p>
        </p:txBody>
      </p:sp>
    </p:spTree>
  </p:cSld>
  <p:clrMapOvr>
    <a:masterClrMapping/>
  </p:clrMapOvr>
  <p:transition advTm="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dirty="0" smtClean="0"/>
              <a:t>Dios les abrió los ojos, y todos vieron aquella alegría increíble, y si bien no podían percibir la música con claridad, lo que sí podían era sentir la inmensa felicidad. </a:t>
            </a:r>
          </a:p>
          <a:p>
            <a:r>
              <a:rPr lang="es-CO" sz="2400" dirty="0" smtClean="0"/>
              <a:t>Por eso se apresuraron a oír la voz de la propia Torá. </a:t>
            </a:r>
          </a:p>
          <a:p>
            <a:r>
              <a:rPr lang="es-CO" sz="2400" dirty="0" smtClean="0"/>
              <a:t>Tal vez lograran alcanzar ese nivel y comprender la exquisita luz que es la Torá... </a:t>
            </a:r>
          </a:p>
          <a:p>
            <a:endParaRPr lang="es-ES" sz="2400" i="1" dirty="0" smtClean="0"/>
          </a:p>
          <a:p>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20:16</a:t>
            </a:r>
            <a:r>
              <a:rPr lang="es-CO" sz="2400" i="1" dirty="0" smtClean="0"/>
              <a:t>     y dijeron a Moisés: ¡Habla tú con nosotros, que nosotros oiremos; mas no hable Dios con nosotros, no sea que muramos! </a:t>
            </a:r>
            <a:r>
              <a:rPr lang="es-CO" sz="2400" b="1" i="1" dirty="0" err="1" smtClean="0"/>
              <a:t>Vayomrú</a:t>
            </a:r>
            <a:r>
              <a:rPr lang="es-CO" sz="2400" b="1" i="1" dirty="0" smtClean="0"/>
              <a:t> el-Moshe </a:t>
            </a:r>
            <a:r>
              <a:rPr lang="es-CO" sz="2400" b="1" i="1" dirty="0" err="1" smtClean="0"/>
              <a:t>daber-atah</a:t>
            </a:r>
            <a:r>
              <a:rPr lang="es-CO" sz="2400" b="1" i="1" dirty="0" smtClean="0"/>
              <a:t> </a:t>
            </a:r>
            <a:r>
              <a:rPr lang="es-CO" sz="2400" b="1" i="1" dirty="0" err="1" smtClean="0"/>
              <a:t>imanu</a:t>
            </a:r>
            <a:r>
              <a:rPr lang="es-CO" sz="2400" b="1" i="1" dirty="0" smtClean="0"/>
              <a:t> </a:t>
            </a:r>
            <a:r>
              <a:rPr lang="es-CO" sz="2400" b="1" i="1" dirty="0" err="1" smtClean="0"/>
              <a:t>venishma'ah</a:t>
            </a:r>
            <a:r>
              <a:rPr lang="es-CO" sz="2400" b="1" i="1" dirty="0" smtClean="0"/>
              <a:t> </a:t>
            </a:r>
            <a:r>
              <a:rPr lang="es-CO" sz="2400" b="1" i="1" dirty="0" err="1" smtClean="0"/>
              <a:t>ve'al-yedaber</a:t>
            </a:r>
            <a:r>
              <a:rPr lang="es-CO" sz="2400" b="1" i="1" dirty="0" smtClean="0"/>
              <a:t> </a:t>
            </a:r>
            <a:r>
              <a:rPr lang="es-CO" sz="2400" b="1" i="1" dirty="0" err="1" smtClean="0"/>
              <a:t>imanu</a:t>
            </a:r>
            <a:r>
              <a:rPr lang="es-CO" sz="2400" b="1" i="1" dirty="0" smtClean="0"/>
              <a:t> Elohim </a:t>
            </a:r>
            <a:r>
              <a:rPr lang="es-CO" sz="2400" b="1" i="1" dirty="0" err="1" smtClean="0"/>
              <a:t>pen-namut</a:t>
            </a:r>
            <a:r>
              <a:rPr lang="es-CO" sz="2400" b="1" i="1" dirty="0" smtClean="0"/>
              <a:t>.</a:t>
            </a:r>
            <a:endParaRPr lang="es-CO" sz="2400" i="1" dirty="0" smtClean="0"/>
          </a:p>
          <a:p>
            <a:r>
              <a:rPr lang="es-CO" sz="2400" dirty="0" smtClean="0"/>
              <a:t>Miremos lo que dice el Sefer Devari</a:t>
            </a:r>
            <a:r>
              <a:rPr lang="es-CO" sz="2400" dirty="0" smtClean="0"/>
              <a:t>m al parecer sobre el mismo evento:</a:t>
            </a:r>
          </a:p>
          <a:p>
            <a:r>
              <a:rPr lang="es-ES" sz="2400" i="1" dirty="0" smtClean="0"/>
              <a:t>Devarim 5: 19 - Estas </a:t>
            </a:r>
            <a:r>
              <a:rPr lang="es-ES" sz="2400" i="1" dirty="0" smtClean="0"/>
              <a:t>palabras habló el Eterno a toda vuestra asamblea en el monte, desde en medio del fuego, de la nube y de las tinieblas, con gran voz, sin cesar. Y las escribió sobre dos tablas de piedra y me las dio.</a:t>
            </a:r>
            <a:endParaRPr lang="es-CO"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5: 20 - Y </a:t>
            </a:r>
            <a:r>
              <a:rPr lang="es-ES" sz="2400" i="1" dirty="0" smtClean="0"/>
              <a:t>aconteció que cuando vosotros oísteis la voz desde en medio de la oscuridad, en tanto que el monte ardía en fuego, os acercasteis a mí todos los cabezas de vuestras tribus, con vuestros ancianos</a:t>
            </a:r>
            <a:r>
              <a:rPr lang="es-ES" sz="2400" i="1" dirty="0" smtClean="0"/>
              <a:t>,</a:t>
            </a:r>
          </a:p>
          <a:p>
            <a:r>
              <a:rPr lang="es-ES" sz="2400" i="1" dirty="0" smtClean="0"/>
              <a:t>5:21 - </a:t>
            </a:r>
            <a:r>
              <a:rPr lang="es-ES" sz="2400" i="1" dirty="0" smtClean="0"/>
              <a:t>y dijisteis: He aquí que el Eterno, nuestro Dios, nos ha hecho ver su gloria y su grandeza, y hemos oído su voz desde en medio del fuego. En este día vimos que Dios habla al hombre y éste sigue viviendo</a:t>
            </a:r>
            <a:r>
              <a:rPr lang="es-ES" sz="2400" i="1" dirty="0" smtClean="0"/>
              <a:t>.</a:t>
            </a:r>
          </a:p>
          <a:p>
            <a:r>
              <a:rPr lang="es-ES" sz="2400" i="1" dirty="0" smtClean="0"/>
              <a:t>5:22 - </a:t>
            </a:r>
            <a:r>
              <a:rPr lang="es-ES" sz="2400" i="1" dirty="0" smtClean="0"/>
              <a:t>Ahora pues, ¿por qué hemos de morir? pues nos consumirá este gran fuego; si continuamos oyendo la voz del Eterno, nuestro Dios, entonces moriremos.</a:t>
            </a:r>
            <a:endParaRPr lang="es-ES" sz="2400" i="1" dirty="0"/>
          </a:p>
        </p:txBody>
      </p:sp>
    </p:spTree>
  </p:cSld>
  <p:clrMapOvr>
    <a:masterClrMapping/>
  </p:clrMapOvr>
  <p:transition advTm="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Qué opina Rashí?</a:t>
            </a:r>
          </a:p>
          <a:p>
            <a:r>
              <a:rPr lang="es-ES" sz="2400" i="1" dirty="0" smtClean="0"/>
              <a:t>Dice que entre ellos no había ningún ciego, pues “todo el pueblo veía los sonidos…” Y tampoco había ningún mudo, porque “todo el pueblo respondió” Y de dónde aprendemos que no había ningún sordo? Porque el versículo declara: “Haremos y escucharemos”.</a:t>
            </a:r>
          </a:p>
          <a:p>
            <a:r>
              <a:rPr lang="es-ES" sz="2400" i="1" dirty="0" smtClean="0"/>
              <a:t>Y agrega que “veían los sonidos” ya que ellos vieron lo que era audible, lo que es imposible de ver en otro lugar.</a:t>
            </a:r>
          </a:p>
          <a:p>
            <a:r>
              <a:rPr lang="es-ES" sz="2400" i="1" dirty="0" smtClean="0"/>
              <a:t>El Gur Aryé sostiene que en la Revelación en el Sinaí todos los que tenían defectos físicos fueron curados milagrosamente debido a la perfección espiritual que hubo ya que la fuerza espiritual de la </a:t>
            </a:r>
            <a:r>
              <a:rPr lang="es-ES" sz="2400" i="1" dirty="0" err="1" smtClean="0"/>
              <a:t>Torah</a:t>
            </a:r>
            <a:r>
              <a:rPr lang="es-ES" sz="2400" i="1" dirty="0" smtClean="0"/>
              <a:t> proporciona salud.</a:t>
            </a:r>
            <a:endParaRPr lang="es-ES" sz="2400" i="1" dirty="0" smtClean="0"/>
          </a:p>
        </p:txBody>
      </p:sp>
    </p:spTree>
  </p:cSld>
  <p:clrMapOvr>
    <a:masterClrMapping/>
  </p:clrMapOvr>
  <p:transition advTm="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Rashí agrega que cuando el pueblo “veía los sonidos” se refiere a los sonidos que surgían de la boca del Todopoderoso.</a:t>
            </a:r>
          </a:p>
          <a:p>
            <a:r>
              <a:rPr lang="es-ES" sz="2400" i="1" dirty="0" smtClean="0"/>
              <a:t>Estos sonidos no deben ser confundidos con los truenos y los sonidos del shofar, sino que se refiere a los sonidos emitidos por Dios al enunciar los Diez Mandamientos</a:t>
            </a:r>
            <a:endParaRPr lang="es-ES" sz="2400" i="1" dirty="0" smtClean="0"/>
          </a:p>
          <a:p>
            <a:r>
              <a:rPr lang="es-ES" sz="2400" i="1" dirty="0" smtClean="0"/>
              <a:t>Qué dice Rambán sobre el particular?</a:t>
            </a:r>
          </a:p>
          <a:p>
            <a:r>
              <a:rPr lang="es-ES" sz="2400" i="1" dirty="0" smtClean="0"/>
              <a:t>“La opinión de los Comentaristas es que esto sucedió después de dar la Toráh.</a:t>
            </a:r>
            <a:endParaRPr lang="es-ES" sz="2400" i="1" dirty="0"/>
          </a:p>
        </p:txBody>
      </p:sp>
    </p:spTree>
  </p:cSld>
  <p:clrMapOvr>
    <a:masterClrMapping/>
  </p:clrMapOvr>
  <p:transition advTm="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“La cronología de los eventos es que en el tercer día (después que se purificaron) ellos comenzaron a prepararse para la Revelación, en la mañana sucedieron los sonidos de los truenos, y los rayos… y el sonido del shofar era muy poderoso (19:16), pero la Divina Presencia no había descendido todavía a la cumbre de la montaña, similar al episodio de </a:t>
            </a:r>
            <a:r>
              <a:rPr lang="es-ES" sz="2400" i="1" dirty="0" err="1" smtClean="0"/>
              <a:t>Elias</a:t>
            </a:r>
            <a:r>
              <a:rPr lang="es-ES" sz="2400" i="1" dirty="0" smtClean="0"/>
              <a:t> </a:t>
            </a:r>
            <a:r>
              <a:rPr lang="es-ES" sz="2400" i="1" dirty="0" smtClean="0"/>
              <a:t>(1 Melajim 19: 11-12)</a:t>
            </a:r>
          </a:p>
          <a:p>
            <a:r>
              <a:rPr lang="es-ES" sz="2400" dirty="0" err="1" smtClean="0"/>
              <a:t>Díjole</a:t>
            </a:r>
            <a:r>
              <a:rPr lang="es-ES" sz="2400" dirty="0" smtClean="0"/>
              <a:t> E</a:t>
            </a:r>
            <a:r>
              <a:rPr lang="es-ES" sz="2400" dirty="0" smtClean="0"/>
              <a:t>l Eterno: </a:t>
            </a:r>
            <a:r>
              <a:rPr lang="es-ES" sz="2400" dirty="0" smtClean="0"/>
              <a:t>“Sal afuera y ponte en el monte ante </a:t>
            </a:r>
            <a:r>
              <a:rPr lang="es-ES" sz="2400" dirty="0" smtClean="0"/>
              <a:t>El Eterno. </a:t>
            </a:r>
            <a:r>
              <a:rPr lang="es-ES" sz="2400" dirty="0" smtClean="0"/>
              <a:t>Y he aquí que va a pasar </a:t>
            </a:r>
            <a:r>
              <a:rPr lang="es-ES" sz="2400" dirty="0" smtClean="0"/>
              <a:t>El Eterno.” </a:t>
            </a:r>
            <a:r>
              <a:rPr lang="es-ES" sz="2400" dirty="0" smtClean="0"/>
              <a:t>Y delante de él pasó un viento fuerte y poderoso que rompía los montes y quebraba las peñas, pero no estaba </a:t>
            </a:r>
            <a:r>
              <a:rPr lang="es-ES" sz="2400" dirty="0" smtClean="0"/>
              <a:t>El Eterno en </a:t>
            </a:r>
            <a:r>
              <a:rPr lang="es-ES" sz="2400" dirty="0" smtClean="0"/>
              <a:t>el viento. Y vino tras el viento un terremoto, pero no estaba </a:t>
            </a:r>
            <a:r>
              <a:rPr lang="es-ES" sz="2400" dirty="0" smtClean="0"/>
              <a:t>El Eterno en </a:t>
            </a:r>
            <a:r>
              <a:rPr lang="es-ES" sz="2400" dirty="0" smtClean="0"/>
              <a:t>el terremoto.</a:t>
            </a:r>
            <a:endParaRPr lang="es-ES" sz="2400" i="1" dirty="0"/>
          </a:p>
        </p:txBody>
      </p:sp>
    </p:spTree>
  </p:cSld>
  <p:clrMapOvr>
    <a:masterClrMapping/>
  </p:clrMapOvr>
  <p:transition advTm="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dirty="0" smtClean="0"/>
              <a:t>Vino tras el terremoto un fuego, pero no estaba </a:t>
            </a:r>
            <a:r>
              <a:rPr lang="es-ES" sz="2400" dirty="0" smtClean="0"/>
              <a:t>El Eterno en </a:t>
            </a:r>
            <a:r>
              <a:rPr lang="es-ES" sz="2400" dirty="0" smtClean="0"/>
              <a:t>el fuego Tras el fuego vino un Iigero y blando susurro</a:t>
            </a:r>
            <a:r>
              <a:rPr lang="es-ES" sz="2400" dirty="0" smtClean="0"/>
              <a:t>.”</a:t>
            </a:r>
          </a:p>
          <a:p>
            <a:r>
              <a:rPr lang="es-ES" sz="2400" dirty="0" smtClean="0"/>
              <a:t>Entonces, la gente se estremeció en el campo, en el lugar donde habían acampado. Pero entonces Moisés les dio animo y los trajo cerca de Dios y ellos estuvieron en la falda de la montaña.</a:t>
            </a:r>
          </a:p>
          <a:p>
            <a:r>
              <a:rPr lang="es-ES" sz="2400" dirty="0" smtClean="0"/>
              <a:t>Y mientras estaban allí Hashem descendió a la montaña en fuego y el humo subía hasta que el corazón de los cielos , tinieblas, </a:t>
            </a:r>
            <a:r>
              <a:rPr lang="es-ES" sz="2400" dirty="0" smtClean="0"/>
              <a:t>n</a:t>
            </a:r>
            <a:r>
              <a:rPr lang="es-ES" sz="2400" dirty="0" smtClean="0"/>
              <a:t>ubes y una nube pegajosa (</a:t>
            </a:r>
            <a:r>
              <a:rPr lang="es-ES" sz="2400" dirty="0" smtClean="0"/>
              <a:t>D</a:t>
            </a:r>
            <a:r>
              <a:rPr lang="es-ES" sz="2400" dirty="0" smtClean="0"/>
              <a:t>eut. 4:11) y la montaña misma se estremeció y tembló, como cuando sucede un terremoto, llamado </a:t>
            </a:r>
            <a:r>
              <a:rPr lang="es-ES" sz="2400" b="1" i="1" dirty="0" smtClean="0"/>
              <a:t>zalzalah</a:t>
            </a:r>
            <a:r>
              <a:rPr lang="es-ES" sz="2400" dirty="0" smtClean="0"/>
              <a:t>, o aun peor.</a:t>
            </a:r>
            <a:endParaRPr lang="es-ES" sz="2400" dirty="0"/>
          </a:p>
        </p:txBody>
      </p:sp>
    </p:spTree>
  </p:cSld>
  <p:clrMapOvr>
    <a:masterClrMapping/>
  </p:clrMapOvr>
  <p:transition advTm="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20:17    </a:t>
            </a:r>
            <a:r>
              <a:rPr lang="es-CO" sz="2400" i="1" dirty="0" smtClean="0"/>
              <a:t>Y respondió Moisés al pueblo: No temáis; porque para probaros ha venido Dios, y para que su temor esté ante vosotros a fin de que no pequéis.</a:t>
            </a:r>
            <a:r>
              <a:rPr lang="es-CO" sz="2400" b="1" i="1" dirty="0" smtClean="0"/>
              <a:t> </a:t>
            </a:r>
            <a:r>
              <a:rPr lang="es-CO" sz="2400" b="1" i="1" dirty="0" err="1" smtClean="0"/>
              <a:t>Vayomer</a:t>
            </a:r>
            <a:r>
              <a:rPr lang="es-CO" sz="2400" b="1" i="1" dirty="0" smtClean="0"/>
              <a:t> Moshe el-</a:t>
            </a:r>
            <a:r>
              <a:rPr lang="es-CO" sz="2400" b="1" i="1" dirty="0" err="1" smtClean="0"/>
              <a:t>ha'am</a:t>
            </a:r>
            <a:r>
              <a:rPr lang="es-CO" sz="2400" b="1" i="1" dirty="0" smtClean="0"/>
              <a:t> al-</a:t>
            </a:r>
            <a:r>
              <a:rPr lang="es-CO" sz="2400" b="1" i="1" dirty="0" err="1" smtClean="0"/>
              <a:t>tira'u</a:t>
            </a:r>
            <a:r>
              <a:rPr lang="es-CO" sz="2400" b="1" i="1" dirty="0" smtClean="0"/>
              <a:t> </a:t>
            </a:r>
            <a:r>
              <a:rPr lang="es-CO" sz="2400" b="1" i="1" dirty="0" err="1" smtClean="0"/>
              <a:t>ki</a:t>
            </a:r>
            <a:r>
              <a:rPr lang="es-CO" sz="2400" b="1" i="1" dirty="0" smtClean="0"/>
              <a:t> </a:t>
            </a:r>
            <a:r>
              <a:rPr lang="es-CO" sz="2400" b="1" i="1" dirty="0" err="1" smtClean="0"/>
              <a:t>leva'avur</a:t>
            </a:r>
            <a:r>
              <a:rPr lang="es-CO" sz="2400" b="1" i="1" dirty="0" smtClean="0"/>
              <a:t> </a:t>
            </a:r>
            <a:r>
              <a:rPr lang="es-CO" sz="2400" b="1" i="1" dirty="0" err="1" smtClean="0"/>
              <a:t>nasot</a:t>
            </a:r>
            <a:r>
              <a:rPr lang="es-CO" sz="2400" b="1" i="1" dirty="0" smtClean="0"/>
              <a:t> </a:t>
            </a:r>
            <a:r>
              <a:rPr lang="es-CO" sz="2400" b="1" i="1" dirty="0" err="1" smtClean="0"/>
              <a:t>etjem</a:t>
            </a:r>
            <a:r>
              <a:rPr lang="es-CO" sz="2400" b="1" i="1" dirty="0" smtClean="0"/>
              <a:t> </a:t>
            </a:r>
            <a:r>
              <a:rPr lang="es-CO" sz="2400" b="1" i="1" dirty="0" err="1" smtClean="0"/>
              <a:t>ba</a:t>
            </a:r>
            <a:r>
              <a:rPr lang="es-CO" sz="2400" b="1" i="1" dirty="0" smtClean="0"/>
              <a:t> </a:t>
            </a:r>
            <a:r>
              <a:rPr lang="es-CO" sz="2400" b="1" i="1" dirty="0" err="1" smtClean="0"/>
              <a:t>ha'Elohim</a:t>
            </a:r>
            <a:r>
              <a:rPr lang="es-CO" sz="2400" b="1" i="1" dirty="0" smtClean="0"/>
              <a:t> </a:t>
            </a:r>
            <a:r>
              <a:rPr lang="es-CO" sz="2400" b="1" i="1" dirty="0" err="1" smtClean="0"/>
              <a:t>uva'avur</a:t>
            </a:r>
            <a:r>
              <a:rPr lang="es-CO" sz="2400" b="1" i="1" dirty="0" smtClean="0"/>
              <a:t> </a:t>
            </a:r>
            <a:r>
              <a:rPr lang="es-CO" sz="2400" b="1" i="1" dirty="0" err="1" smtClean="0"/>
              <a:t>tiheyéh</a:t>
            </a:r>
            <a:r>
              <a:rPr lang="es-CO" sz="2400" b="1" i="1" dirty="0" smtClean="0"/>
              <a:t> </a:t>
            </a:r>
            <a:r>
              <a:rPr lang="es-CO" sz="2400" b="1" i="1" dirty="0" err="1" smtClean="0"/>
              <a:t>yir'ato</a:t>
            </a:r>
            <a:r>
              <a:rPr lang="es-CO" sz="2400" b="1" i="1" dirty="0" smtClean="0"/>
              <a:t> al-</a:t>
            </a:r>
            <a:r>
              <a:rPr lang="es-CO" sz="2400" b="1" i="1" dirty="0" err="1" smtClean="0"/>
              <a:t>pneyjem</a:t>
            </a:r>
            <a:r>
              <a:rPr lang="es-CO" sz="2400" b="1" i="1" dirty="0" smtClean="0"/>
              <a:t> </a:t>
            </a:r>
            <a:r>
              <a:rPr lang="es-CO" sz="2400" b="1" i="1" dirty="0" err="1" smtClean="0"/>
              <a:t>levilti</a:t>
            </a:r>
            <a:r>
              <a:rPr lang="es-CO" sz="2400" b="1" i="1" dirty="0" smtClean="0"/>
              <a:t> </a:t>
            </a:r>
            <a:r>
              <a:rPr lang="es-CO" sz="2400" b="1" i="1" dirty="0" err="1" smtClean="0"/>
              <a:t>tejeta'u</a:t>
            </a:r>
            <a:r>
              <a:rPr lang="es-CO" sz="2400" b="1" i="1" dirty="0" smtClean="0"/>
              <a:t>.</a:t>
            </a:r>
            <a:endParaRPr lang="es-CO" sz="2400" i="1" dirty="0" smtClean="0"/>
          </a:p>
          <a:p>
            <a:r>
              <a:rPr lang="es-CO" sz="2400" b="1" i="1" dirty="0" smtClean="0"/>
              <a:t>20:18   </a:t>
            </a:r>
            <a:r>
              <a:rPr lang="es-CO" sz="2400" i="1" dirty="0" smtClean="0"/>
              <a:t>Y el pueblo se mantuvo a lo lejos; y Moisés penetró en las densas tinieblas en donde estaba Dios.   </a:t>
            </a:r>
            <a:r>
              <a:rPr lang="es-CO" sz="2400" b="1" i="1" dirty="0" err="1" smtClean="0"/>
              <a:t>Vaya'amod</a:t>
            </a:r>
            <a:r>
              <a:rPr lang="es-CO" sz="2400" b="1" i="1" dirty="0" smtClean="0"/>
              <a:t> </a:t>
            </a:r>
            <a:r>
              <a:rPr lang="es-CO" sz="2400" b="1" i="1" dirty="0" err="1" smtClean="0"/>
              <a:t>ha'am</a:t>
            </a:r>
            <a:r>
              <a:rPr lang="es-CO" sz="2400" b="1" i="1" dirty="0" smtClean="0"/>
              <a:t> </a:t>
            </a:r>
            <a:r>
              <a:rPr lang="es-CO" sz="2400" b="1" i="1" dirty="0" err="1" smtClean="0"/>
              <a:t>merajok</a:t>
            </a:r>
            <a:r>
              <a:rPr lang="es-CO" sz="2400" b="1" i="1" dirty="0" smtClean="0"/>
              <a:t> </a:t>
            </a:r>
            <a:r>
              <a:rPr lang="es-CO" sz="2400" b="1" i="1" dirty="0" err="1" smtClean="0"/>
              <a:t>uMoshe</a:t>
            </a:r>
            <a:r>
              <a:rPr lang="es-CO" sz="2400" b="1" i="1" dirty="0" smtClean="0"/>
              <a:t> </a:t>
            </a:r>
            <a:r>
              <a:rPr lang="es-CO" sz="2400" b="1" i="1" dirty="0" err="1" smtClean="0"/>
              <a:t>nigash</a:t>
            </a:r>
            <a:r>
              <a:rPr lang="es-CO" sz="2400" b="1" i="1" dirty="0" smtClean="0"/>
              <a:t> el-</a:t>
            </a:r>
            <a:r>
              <a:rPr lang="es-CO" sz="2400" b="1" i="1" dirty="0" err="1" smtClean="0"/>
              <a:t>ha'arafel</a:t>
            </a:r>
            <a:r>
              <a:rPr lang="es-CO" sz="2400" b="1" i="1" dirty="0" smtClean="0"/>
              <a:t> asher-sham </a:t>
            </a:r>
            <a:r>
              <a:rPr lang="es-CO" sz="2400" b="1" i="1" dirty="0" err="1" smtClean="0"/>
              <a:t>ha'Elohim</a:t>
            </a:r>
            <a:r>
              <a:rPr lang="es-CO" sz="2400" b="1" i="1" dirty="0" smtClean="0"/>
              <a:t>.</a:t>
            </a:r>
            <a:endParaRPr lang="es-CO" sz="2400" i="1" dirty="0" smtClean="0"/>
          </a:p>
          <a:p>
            <a:endParaRPr lang="es-CO" sz="2400" i="1" dirty="0"/>
          </a:p>
        </p:txBody>
      </p:sp>
    </p:spTree>
  </p:cSld>
  <p:clrMapOvr>
    <a:masterClrMapping/>
  </p:clrMapOvr>
  <p:transition advTm="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20:19    </a:t>
            </a:r>
            <a:r>
              <a:rPr lang="es-CO" sz="2400" i="1" dirty="0" smtClean="0"/>
              <a:t>Y dijo el Eterno a Moisés: Así dirás a los hijos de Israel: Vosotros habéis visto que Yo he hablado con vosotros desde el cielo. </a:t>
            </a:r>
            <a:r>
              <a:rPr lang="es-CO" sz="2400" b="1" i="1" dirty="0" err="1" smtClean="0"/>
              <a:t>Vayomer</a:t>
            </a:r>
            <a:r>
              <a:rPr lang="es-CO" sz="2400" b="1" i="1" dirty="0" smtClean="0"/>
              <a:t> Adonay el-Moshe koh tomar el-beney </a:t>
            </a:r>
            <a:r>
              <a:rPr lang="es-CO" sz="2400" b="1" i="1" dirty="0" err="1" smtClean="0"/>
              <a:t>Yisra'el</a:t>
            </a:r>
            <a:r>
              <a:rPr lang="es-CO" sz="2400" b="1" i="1" dirty="0" smtClean="0"/>
              <a:t> </a:t>
            </a:r>
            <a:r>
              <a:rPr lang="es-CO" sz="2400" b="1" i="1" dirty="0" err="1" smtClean="0"/>
              <a:t>atem</a:t>
            </a:r>
            <a:r>
              <a:rPr lang="es-CO" sz="2400" b="1" i="1" dirty="0" smtClean="0"/>
              <a:t> </a:t>
            </a:r>
            <a:r>
              <a:rPr lang="es-CO" sz="2400" b="1" i="1" dirty="0" err="1" smtClean="0"/>
              <a:t>re'item</a:t>
            </a:r>
            <a:r>
              <a:rPr lang="es-CO" sz="2400" b="1" i="1" dirty="0" smtClean="0"/>
              <a:t> </a:t>
            </a:r>
            <a:r>
              <a:rPr lang="es-CO" sz="2400" b="1" i="1" dirty="0" err="1" smtClean="0"/>
              <a:t>ki</a:t>
            </a:r>
            <a:r>
              <a:rPr lang="es-CO" sz="2400" b="1" i="1" dirty="0" smtClean="0"/>
              <a:t> min-</a:t>
            </a:r>
            <a:r>
              <a:rPr lang="es-CO" sz="2400" b="1" i="1" dirty="0" err="1" smtClean="0"/>
              <a:t>hashamáyim</a:t>
            </a:r>
            <a:r>
              <a:rPr lang="es-CO" sz="2400" b="1" i="1" dirty="0" smtClean="0"/>
              <a:t> </a:t>
            </a:r>
            <a:r>
              <a:rPr lang="es-CO" sz="2400" b="1" i="1" dirty="0" err="1" smtClean="0"/>
              <a:t>dibarti</a:t>
            </a:r>
            <a:r>
              <a:rPr lang="es-CO" sz="2400" b="1" i="1" dirty="0" smtClean="0"/>
              <a:t> </a:t>
            </a:r>
            <a:r>
              <a:rPr lang="es-CO" sz="2400" b="1" i="1" dirty="0" err="1" smtClean="0"/>
              <a:t>imajem</a:t>
            </a:r>
            <a:r>
              <a:rPr lang="es-CO" sz="2400" b="1" i="1" dirty="0" smtClean="0"/>
              <a:t>.</a:t>
            </a:r>
          </a:p>
          <a:p>
            <a:r>
              <a:rPr lang="es-CO" sz="2400" b="1" i="1" dirty="0" smtClean="0"/>
              <a:t>20:20  </a:t>
            </a:r>
            <a:r>
              <a:rPr lang="es-CO" sz="2400" i="1" dirty="0" smtClean="0"/>
              <a:t>No hagáis ante Mí dioses de plata o dioses de oro; no los haréis para vosotros. </a:t>
            </a:r>
            <a:r>
              <a:rPr lang="es-CO" sz="2400" b="1" i="1" dirty="0" smtClean="0"/>
              <a:t>Lo </a:t>
            </a:r>
            <a:r>
              <a:rPr lang="es-CO" sz="2400" b="1" i="1" dirty="0" err="1" smtClean="0"/>
              <a:t>ta'asun</a:t>
            </a:r>
            <a:r>
              <a:rPr lang="es-CO" sz="2400" b="1" i="1" dirty="0" smtClean="0"/>
              <a:t> </a:t>
            </a:r>
            <a:r>
              <a:rPr lang="es-CO" sz="2400" b="1" i="1" dirty="0" err="1" smtClean="0"/>
              <a:t>iti</a:t>
            </a:r>
            <a:r>
              <a:rPr lang="es-CO" sz="2400" b="1" i="1" dirty="0" smtClean="0"/>
              <a:t> </a:t>
            </a:r>
            <a:r>
              <a:rPr lang="es-CO" sz="2400" b="1" i="1" dirty="0" err="1" smtClean="0"/>
              <a:t>elohey</a:t>
            </a:r>
            <a:r>
              <a:rPr lang="es-CO" sz="2400" b="1" i="1" dirty="0" smtClean="0"/>
              <a:t> </a:t>
            </a:r>
            <a:r>
              <a:rPr lang="es-CO" sz="2400" b="1" i="1" dirty="0" err="1" smtClean="0"/>
              <a:t>jesef</a:t>
            </a:r>
            <a:r>
              <a:rPr lang="es-CO" sz="2400" b="1" i="1" dirty="0" smtClean="0"/>
              <a:t> </a:t>
            </a:r>
            <a:r>
              <a:rPr lang="es-CO" sz="2400" b="1" i="1" dirty="0" err="1" smtClean="0"/>
              <a:t>ve'elohey</a:t>
            </a:r>
            <a:r>
              <a:rPr lang="es-CO" sz="2400" b="1" i="1" dirty="0" smtClean="0"/>
              <a:t> </a:t>
            </a:r>
            <a:r>
              <a:rPr lang="es-CO" sz="2400" b="1" i="1" dirty="0" err="1" smtClean="0"/>
              <a:t>zahav</a:t>
            </a:r>
            <a:r>
              <a:rPr lang="es-CO" sz="2400" b="1" i="1" dirty="0" smtClean="0"/>
              <a:t> lo </a:t>
            </a:r>
            <a:r>
              <a:rPr lang="es-CO" sz="2400" b="1" i="1" dirty="0" err="1" smtClean="0"/>
              <a:t>ta'asú</a:t>
            </a:r>
            <a:r>
              <a:rPr lang="es-CO" sz="2400" b="1" i="1" dirty="0" smtClean="0"/>
              <a:t> </a:t>
            </a:r>
            <a:r>
              <a:rPr lang="es-CO" sz="2400" b="1" i="1" dirty="0" err="1" smtClean="0"/>
              <a:t>lajem</a:t>
            </a:r>
            <a:r>
              <a:rPr lang="es-CO" sz="2400" b="1" i="1" dirty="0" smtClean="0"/>
              <a:t>.</a:t>
            </a:r>
            <a:endParaRPr lang="es-CO" sz="2400" i="1" dirty="0" smtClean="0"/>
          </a:p>
          <a:p>
            <a:r>
              <a:rPr lang="es-CO" sz="2400" i="1" dirty="0" smtClean="0"/>
              <a:t>Es decir, no convertir la plata y el oro en dioses.</a:t>
            </a:r>
          </a:p>
          <a:p>
            <a:endParaRPr lang="es-CO" sz="2400" i="1" dirty="0"/>
          </a:p>
        </p:txBody>
      </p:sp>
    </p:spTree>
  </p:cSld>
  <p:clrMapOvr>
    <a:masterClrMapping/>
  </p:clrMapOvr>
  <p:transition advTm="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20:21    </a:t>
            </a:r>
            <a:r>
              <a:rPr lang="es-CO" sz="2400" i="1" dirty="0" smtClean="0"/>
              <a:t>Un altar de tierra </a:t>
            </a:r>
            <a:r>
              <a:rPr lang="es-CO" sz="2400" i="1" dirty="0" err="1" smtClean="0"/>
              <a:t>haras</a:t>
            </a:r>
            <a:r>
              <a:rPr lang="es-CO" sz="2400" i="1" dirty="0" smtClean="0"/>
              <a:t> para Mi, y junto a el degollaras tus ofrendas de </a:t>
            </a:r>
            <a:r>
              <a:rPr lang="es-CO" sz="2400" i="1" dirty="0" err="1" smtClean="0"/>
              <a:t>ascension</a:t>
            </a:r>
            <a:r>
              <a:rPr lang="es-CO" sz="2400" i="1" dirty="0" smtClean="0"/>
              <a:t> y tus ofrendas de paz, tus ovinos y tus reses. En todo lugar donde Yo [permita] que se mencione mi Nombre, </a:t>
            </a:r>
            <a:r>
              <a:rPr lang="es-CO" sz="2400" i="1" dirty="0" err="1" smtClean="0"/>
              <a:t>vendre</a:t>
            </a:r>
            <a:r>
              <a:rPr lang="es-CO" sz="2400" i="1" dirty="0" smtClean="0"/>
              <a:t> a ti y te </a:t>
            </a:r>
            <a:r>
              <a:rPr lang="es-CO" sz="2400" i="1" dirty="0" err="1" smtClean="0"/>
              <a:t>bendecire</a:t>
            </a:r>
            <a:r>
              <a:rPr lang="es-CO" sz="2400" i="1" dirty="0" smtClean="0"/>
              <a:t>. </a:t>
            </a:r>
            <a:r>
              <a:rPr lang="es-CO" sz="2400" b="1" i="1" dirty="0" err="1" smtClean="0"/>
              <a:t>Mizbaj</a:t>
            </a:r>
            <a:r>
              <a:rPr lang="es-CO" sz="2400" b="1" i="1" dirty="0" smtClean="0"/>
              <a:t> </a:t>
            </a:r>
            <a:r>
              <a:rPr lang="es-CO" sz="2400" b="1" i="1" dirty="0" err="1" smtClean="0"/>
              <a:t>adamáh</a:t>
            </a:r>
            <a:r>
              <a:rPr lang="es-CO" sz="2400" b="1" i="1" dirty="0" smtClean="0"/>
              <a:t> </a:t>
            </a:r>
            <a:r>
              <a:rPr lang="es-CO" sz="2400" b="1" i="1" dirty="0" err="1" smtClean="0"/>
              <a:t>ta'aséh-li</a:t>
            </a:r>
            <a:r>
              <a:rPr lang="es-CO" sz="2400" b="1" i="1" dirty="0" smtClean="0"/>
              <a:t> </a:t>
            </a:r>
            <a:r>
              <a:rPr lang="es-CO" sz="2400" b="1" i="1" dirty="0" err="1" smtClean="0"/>
              <a:t>vezavajta</a:t>
            </a:r>
            <a:r>
              <a:rPr lang="es-CO" sz="2400" b="1" i="1" dirty="0" smtClean="0"/>
              <a:t> </a:t>
            </a:r>
            <a:r>
              <a:rPr lang="es-CO" sz="2400" b="1" i="1" dirty="0" err="1" smtClean="0"/>
              <a:t>alav</a:t>
            </a:r>
            <a:r>
              <a:rPr lang="es-CO" sz="2400" b="1" i="1" dirty="0" smtClean="0"/>
              <a:t> et-</a:t>
            </a:r>
            <a:r>
              <a:rPr lang="es-CO" sz="2400" b="1" i="1" dirty="0" err="1" smtClean="0"/>
              <a:t>oloteyja</a:t>
            </a:r>
            <a:r>
              <a:rPr lang="es-CO" sz="2400" b="1" i="1" dirty="0" smtClean="0"/>
              <a:t> ve'et-</a:t>
            </a:r>
            <a:r>
              <a:rPr lang="es-CO" sz="2400" b="1" i="1" dirty="0" err="1" smtClean="0"/>
              <a:t>shlameyja</a:t>
            </a:r>
            <a:r>
              <a:rPr lang="es-CO" sz="2400" b="1" i="1" dirty="0" smtClean="0"/>
              <a:t> et-</a:t>
            </a:r>
            <a:r>
              <a:rPr lang="es-CO" sz="2400" b="1" i="1" dirty="0" err="1" smtClean="0"/>
              <a:t>tsonjá</a:t>
            </a:r>
            <a:r>
              <a:rPr lang="es-CO" sz="2400" b="1" i="1" dirty="0" smtClean="0"/>
              <a:t> ve'et-</a:t>
            </a:r>
            <a:r>
              <a:rPr lang="es-CO" sz="2400" b="1" i="1" dirty="0" err="1" smtClean="0"/>
              <a:t>bekareja</a:t>
            </a:r>
            <a:r>
              <a:rPr lang="es-CO" sz="2400" b="1" i="1" dirty="0" smtClean="0"/>
              <a:t> </a:t>
            </a:r>
            <a:r>
              <a:rPr lang="es-CO" sz="2400" b="1" i="1" dirty="0" err="1" smtClean="0"/>
              <a:t>bekol-hamakom</a:t>
            </a:r>
            <a:r>
              <a:rPr lang="es-CO" sz="2400" b="1" i="1" dirty="0" smtClean="0"/>
              <a:t> asher </a:t>
            </a:r>
            <a:r>
              <a:rPr lang="es-CO" sz="2400" b="1" i="1" dirty="0" err="1" smtClean="0"/>
              <a:t>azkir</a:t>
            </a:r>
            <a:r>
              <a:rPr lang="es-CO" sz="2400" b="1" i="1" dirty="0" smtClean="0"/>
              <a:t> et-</a:t>
            </a:r>
            <a:r>
              <a:rPr lang="es-CO" sz="2400" b="1" i="1" dirty="0" err="1" smtClean="0"/>
              <a:t>shmi</a:t>
            </a:r>
            <a:r>
              <a:rPr lang="es-CO" sz="2400" b="1" i="1" dirty="0" smtClean="0"/>
              <a:t> </a:t>
            </a:r>
            <a:r>
              <a:rPr lang="es-CO" sz="2400" b="1" i="1" dirty="0" err="1" smtClean="0"/>
              <a:t>avo</a:t>
            </a:r>
            <a:r>
              <a:rPr lang="es-CO" sz="2400" b="1" i="1" dirty="0" smtClean="0"/>
              <a:t> </a:t>
            </a:r>
            <a:r>
              <a:rPr lang="es-CO" sz="2400" b="1" i="1" dirty="0" err="1" smtClean="0"/>
              <a:t>eleyja</a:t>
            </a:r>
            <a:r>
              <a:rPr lang="es-CO" sz="2400" b="1" i="1" dirty="0" smtClean="0"/>
              <a:t> </a:t>
            </a:r>
            <a:r>
              <a:rPr lang="es-CO" sz="2400" b="1" i="1" dirty="0" err="1" smtClean="0"/>
              <a:t>uverajtija</a:t>
            </a:r>
            <a:r>
              <a:rPr lang="es-CO" sz="2400" b="1" i="1" dirty="0" smtClean="0"/>
              <a:t>.</a:t>
            </a:r>
            <a:endParaRPr lang="es-CO" sz="2400" i="1" dirty="0" smtClean="0"/>
          </a:p>
          <a:p>
            <a:r>
              <a:rPr lang="es-CO" sz="2400" b="1" i="1" dirty="0" smtClean="0"/>
              <a:t>20:22    </a:t>
            </a:r>
            <a:r>
              <a:rPr lang="es-CO" sz="2400" i="1" dirty="0" smtClean="0"/>
              <a:t>Y cuando hagas para Mi un altar de piedras, no lo </a:t>
            </a:r>
            <a:r>
              <a:rPr lang="es-CO" sz="2400" i="1" dirty="0" err="1" smtClean="0"/>
              <a:t>construiras</a:t>
            </a:r>
            <a:r>
              <a:rPr lang="es-CO" sz="2400" i="1" dirty="0" smtClean="0"/>
              <a:t> de </a:t>
            </a:r>
            <a:r>
              <a:rPr lang="es-CO" sz="2400" i="1" dirty="0" err="1" smtClean="0"/>
              <a:t>canteria</a:t>
            </a:r>
            <a:r>
              <a:rPr lang="es-CO" sz="2400" i="1" dirty="0" smtClean="0"/>
              <a:t>, no sea que esgrimas tu espada sobre el y lo profanes. </a:t>
            </a:r>
            <a:r>
              <a:rPr lang="es-CO" sz="2400" b="1" dirty="0" err="1" smtClean="0"/>
              <a:t>Ve'im-mizbaj</a:t>
            </a:r>
            <a:r>
              <a:rPr lang="es-CO" sz="2400" b="1" dirty="0" smtClean="0"/>
              <a:t> </a:t>
            </a:r>
            <a:r>
              <a:rPr lang="es-CO" sz="2400" b="1" dirty="0" err="1" smtClean="0"/>
              <a:t>avanim</a:t>
            </a:r>
            <a:r>
              <a:rPr lang="es-CO" sz="2400" b="1" dirty="0" smtClean="0"/>
              <a:t> ta'aseh-</a:t>
            </a:r>
            <a:r>
              <a:rPr lang="es-CO" sz="2400" b="1" dirty="0" err="1" smtClean="0"/>
              <a:t>li</a:t>
            </a:r>
            <a:r>
              <a:rPr lang="es-CO" sz="2400" b="1" dirty="0" smtClean="0"/>
              <a:t> lo-</a:t>
            </a:r>
            <a:r>
              <a:rPr lang="es-CO" sz="2400" b="1" dirty="0" err="1" smtClean="0"/>
              <a:t>tivnéh</a:t>
            </a:r>
            <a:r>
              <a:rPr lang="es-CO" sz="2400" b="1" dirty="0" smtClean="0"/>
              <a:t> </a:t>
            </a:r>
            <a:r>
              <a:rPr lang="es-CO" sz="2400" b="1" dirty="0" err="1" smtClean="0"/>
              <a:t>ethen</a:t>
            </a:r>
            <a:r>
              <a:rPr lang="es-CO" sz="2400" b="1" dirty="0" smtClean="0"/>
              <a:t> </a:t>
            </a:r>
            <a:r>
              <a:rPr lang="es-CO" sz="2400" b="1" dirty="0" err="1" smtClean="0"/>
              <a:t>gazit</a:t>
            </a:r>
            <a:r>
              <a:rPr lang="es-CO" sz="2400" b="1" dirty="0" smtClean="0"/>
              <a:t> </a:t>
            </a:r>
            <a:r>
              <a:rPr lang="es-CO" sz="2400" b="1" dirty="0" err="1" smtClean="0"/>
              <a:t>ki</a:t>
            </a:r>
            <a:r>
              <a:rPr lang="es-CO" sz="2400" b="1" dirty="0" smtClean="0"/>
              <a:t> </a:t>
            </a:r>
            <a:r>
              <a:rPr lang="es-CO" sz="2400" b="1" dirty="0" err="1" smtClean="0"/>
              <a:t>karbeja</a:t>
            </a:r>
            <a:r>
              <a:rPr lang="es-CO" sz="2400" b="1" dirty="0" smtClean="0"/>
              <a:t> </a:t>
            </a:r>
            <a:r>
              <a:rPr lang="es-CO" sz="2400" b="1" dirty="0" err="1" smtClean="0"/>
              <a:t>henafta</a:t>
            </a:r>
            <a:r>
              <a:rPr lang="es-CO" sz="2400" b="1" dirty="0" smtClean="0"/>
              <a:t> </a:t>
            </a:r>
            <a:r>
              <a:rPr lang="es-CO" sz="2400" b="1" dirty="0" err="1" smtClean="0"/>
              <a:t>aleyha</a:t>
            </a:r>
            <a:r>
              <a:rPr lang="es-CO" sz="2400" b="1" dirty="0" smtClean="0"/>
              <a:t> </a:t>
            </a:r>
            <a:r>
              <a:rPr lang="es-CO" sz="2400" b="1" dirty="0" err="1" smtClean="0"/>
              <a:t>vatejaleleha</a:t>
            </a:r>
            <a:endParaRPr lang="es-CO" sz="2400" i="1" dirty="0" smtClean="0"/>
          </a:p>
        </p:txBody>
      </p:sp>
    </p:spTree>
  </p:cSld>
  <p:clrMapOvr>
    <a:masterClrMapping/>
  </p:clrMapOvr>
  <p:transition advTm="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20:23   </a:t>
            </a:r>
            <a:r>
              <a:rPr lang="es-CO" sz="2400" i="1" dirty="0" smtClean="0"/>
              <a:t>No ascenderás en gradas a Mi altar, para que no se descubra tu desnudez sobre el. </a:t>
            </a:r>
            <a:r>
              <a:rPr lang="es-CO" sz="2400" b="1" i="1" dirty="0" smtClean="0"/>
              <a:t>Velo-</a:t>
            </a:r>
            <a:r>
              <a:rPr lang="es-CO" sz="2400" b="1" i="1" dirty="0" err="1" smtClean="0"/>
              <a:t>ta'aléh</a:t>
            </a:r>
            <a:r>
              <a:rPr lang="es-CO" sz="2400" b="1" i="1" dirty="0" smtClean="0"/>
              <a:t> </a:t>
            </a:r>
            <a:r>
              <a:rPr lang="es-CO" sz="2400" b="1" i="1" dirty="0" err="1" smtClean="0"/>
              <a:t>vema'alot</a:t>
            </a:r>
            <a:r>
              <a:rPr lang="es-CO" sz="2400" b="1" i="1" dirty="0" smtClean="0"/>
              <a:t> al-</a:t>
            </a:r>
            <a:r>
              <a:rPr lang="es-CO" sz="2400" b="1" i="1" dirty="0" err="1" smtClean="0"/>
              <a:t>mizbejí</a:t>
            </a:r>
            <a:r>
              <a:rPr lang="es-CO" sz="2400" b="1" i="1" dirty="0" smtClean="0"/>
              <a:t> asher lo-</a:t>
            </a:r>
            <a:r>
              <a:rPr lang="es-CO" sz="2400" b="1" i="1" dirty="0" err="1" smtClean="0"/>
              <a:t>tigaléh</a:t>
            </a:r>
            <a:r>
              <a:rPr lang="es-CO" sz="2400" b="1" i="1" dirty="0" smtClean="0"/>
              <a:t> </a:t>
            </a:r>
            <a:r>
              <a:rPr lang="es-CO" sz="2400" b="1" i="1" dirty="0" err="1" smtClean="0"/>
              <a:t>ervatja</a:t>
            </a:r>
            <a:r>
              <a:rPr lang="es-CO" sz="2400" b="1" i="1" dirty="0" smtClean="0"/>
              <a:t> </a:t>
            </a:r>
            <a:r>
              <a:rPr lang="es-CO" sz="2400" b="1" i="1" dirty="0" err="1" smtClean="0"/>
              <a:t>alav</a:t>
            </a:r>
            <a:r>
              <a:rPr lang="es-CO" sz="2400" b="1" i="1" dirty="0" smtClean="0"/>
              <a:t>.</a:t>
            </a:r>
            <a:endParaRPr lang="es-CO" sz="2400" i="1" dirty="0" smtClean="0"/>
          </a:p>
          <a:p>
            <a:r>
              <a:rPr lang="es-CO" sz="2400" i="1" dirty="0" smtClean="0"/>
              <a:t> </a:t>
            </a:r>
          </a:p>
          <a:p>
            <a:endParaRPr lang="es-CO" sz="2400" i="1" dirty="0"/>
          </a:p>
        </p:txBody>
      </p:sp>
    </p:spTree>
  </p:cSld>
  <p:clrMapOvr>
    <a:masterClrMapping/>
  </p:clrMapOvr>
  <p:transition advTm="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0483"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0484"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0485"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a:t>
            </a:r>
            <a:r>
              <a:rPr lang="es-CO" sz="2000" dirty="0" err="1" smtClean="0">
                <a:solidFill>
                  <a:srgbClr val="000000"/>
                </a:solidFill>
                <a:latin typeface="Calibri" pitchFamily="34" charset="0"/>
              </a:rPr>
              <a:t>Torah</a:t>
            </a:r>
            <a:r>
              <a:rPr lang="es-CO" sz="2000" dirty="0" smtClean="0">
                <a:solidFill>
                  <a:srgbClr val="000000"/>
                </a:solidFill>
                <a:latin typeface="Calibri" pitchFamily="34" charset="0"/>
              </a:rPr>
              <a:t>, Talmud, </a:t>
            </a:r>
            <a:r>
              <a:rPr lang="es-CO" sz="2000" dirty="0" err="1" smtClean="0">
                <a:solidFill>
                  <a:srgbClr val="000000"/>
                </a:solidFill>
                <a:latin typeface="Calibri" pitchFamily="34" charset="0"/>
              </a:rPr>
              <a:t>Jewish</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Concepts</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Wikipedia</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Kabbalah</a:t>
            </a:r>
            <a:r>
              <a:rPr lang="es-CO" sz="2000" dirty="0" smtClean="0">
                <a:solidFill>
                  <a:srgbClr val="000000"/>
                </a:solidFill>
                <a:latin typeface="Calibri" pitchFamily="34" charset="0"/>
              </a:rPr>
              <a:t> Online, </a:t>
            </a:r>
            <a:r>
              <a:rPr lang="es-CO" sz="2000" dirty="0" err="1" smtClean="0">
                <a:solidFill>
                  <a:srgbClr val="000000"/>
                </a:solidFill>
                <a:latin typeface="Calibri" pitchFamily="34" charset="0"/>
              </a:rPr>
              <a:t>Zohar</a:t>
            </a:r>
            <a:r>
              <a:rPr lang="es-CO" sz="2000" dirty="0" smtClean="0">
                <a:solidFill>
                  <a:srgbClr val="000000"/>
                </a:solidFill>
                <a:latin typeface="Calibri" pitchFamily="34" charset="0"/>
              </a:rPr>
              <a:t>, Rambán, Rashí, </a:t>
            </a:r>
            <a:r>
              <a:rPr lang="es-CO" sz="2000" dirty="0" err="1" smtClean="0">
                <a:solidFill>
                  <a:srgbClr val="000000"/>
                </a:solidFill>
                <a:latin typeface="Calibri" pitchFamily="34" charset="0"/>
              </a:rPr>
              <a:t>Maimonides</a:t>
            </a:r>
            <a:r>
              <a:rPr lang="es-CO" sz="2000" dirty="0" smtClean="0">
                <a:solidFill>
                  <a:srgbClr val="000000"/>
                </a:solidFill>
                <a:latin typeface="Calibri" pitchFamily="34" charset="0"/>
              </a:rPr>
              <a:t>, Bereshit con Rashí, El </a:t>
            </a:r>
            <a:r>
              <a:rPr lang="es-CO" sz="2000" dirty="0" err="1" smtClean="0">
                <a:solidFill>
                  <a:srgbClr val="000000"/>
                </a:solidFill>
                <a:latin typeface="Calibri" pitchFamily="34" charset="0"/>
              </a:rPr>
              <a:t>Jumash</a:t>
            </a:r>
            <a:r>
              <a:rPr lang="es-CO" sz="2000" dirty="0" smtClean="0">
                <a:solidFill>
                  <a:srgbClr val="000000"/>
                </a:solidFill>
                <a:latin typeface="Calibri" pitchFamily="34" charset="0"/>
              </a:rPr>
              <a:t>, </a:t>
            </a:r>
            <a:r>
              <a:rPr sz="2000" dirty="0" smtClean="0">
                <a:solidFill>
                  <a:schemeClr val="tx1"/>
                </a:solidFill>
                <a:latin typeface="Calibri" pitchFamily="34" charset="0"/>
              </a:rPr>
              <a:t>Dr. Yael Ziegler</a:t>
            </a:r>
            <a:r>
              <a:rPr lang="es-CO" sz="2000" dirty="0" smtClean="0">
                <a:solidFill>
                  <a:schemeClr val="tx1"/>
                </a:solidFill>
                <a:latin typeface="Calibri" pitchFamily="34" charset="0"/>
              </a:rPr>
              <a:t>.</a:t>
            </a:r>
            <a:endParaRPr lang="sv-SE" sz="2000" dirty="0" smtClean="0">
              <a:solidFill>
                <a:schemeClr val="tx1"/>
              </a:solidFill>
              <a:latin typeface="Calibri" pitchFamily="34" charset="0"/>
            </a:endParaRPr>
          </a:p>
          <a:p>
            <a:pPr eaLnBrk="1" hangingPunct="1">
              <a:lnSpc>
                <a:spcPct val="90000"/>
              </a:lnSpc>
              <a:spcBef>
                <a:spcPts val="500"/>
              </a:spcBef>
            </a:pPr>
            <a:r>
              <a:rPr lang="es-CO" sz="2000" dirty="0" smtClean="0">
                <a:solidFill>
                  <a:srgbClr val="000000"/>
                </a:solidFill>
                <a:latin typeface="Calibri" pitchFamily="34" charset="0"/>
              </a:rPr>
              <a:t> </a:t>
            </a:r>
            <a:endParaRPr lang="es-CO" dirty="0" smtClean="0">
              <a:latin typeface="Calibri" pitchFamily="34" charset="0"/>
            </a:endParaRP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23 </a:t>
            </a:r>
            <a:r>
              <a:rPr lang="es-CO" sz="1800" dirty="0" smtClean="0">
                <a:latin typeface="Calibri" pitchFamily="34" charset="0"/>
              </a:rPr>
              <a:t>de Adar 5777  –  </a:t>
            </a:r>
            <a:r>
              <a:rPr lang="es-CO" sz="1800" dirty="0" smtClean="0">
                <a:latin typeface="Calibri" pitchFamily="34" charset="0"/>
              </a:rPr>
              <a:t>21 </a:t>
            </a:r>
            <a:r>
              <a:rPr lang="es-CO" sz="1800" dirty="0" smtClean="0">
                <a:latin typeface="Calibri" pitchFamily="34" charset="0"/>
              </a:rPr>
              <a:t>de Marzo, 2017Monsey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112213</TotalTime>
  <Words>1928</Words>
  <Application>Microsoft Office PowerPoint</Application>
  <PresentationFormat>On-screen Show (4:3)</PresentationFormat>
  <Paragraphs>129</Paragraphs>
  <Slides>25</Slides>
  <Notes>23</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 </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Slide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3188</cp:revision>
  <dcterms:created xsi:type="dcterms:W3CDTF">2013-10-13T19:31:46Z</dcterms:created>
  <dcterms:modified xsi:type="dcterms:W3CDTF">2017-03-23T01:34:23Z</dcterms:modified>
</cp:coreProperties>
</file>