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1395" r:id="rId3"/>
    <p:sldId id="1507" r:id="rId4"/>
    <p:sldId id="1527" r:id="rId5"/>
    <p:sldId id="1529" r:id="rId6"/>
    <p:sldId id="1530" r:id="rId7"/>
    <p:sldId id="1528" r:id="rId8"/>
    <p:sldId id="1531" r:id="rId9"/>
    <p:sldId id="1532" r:id="rId10"/>
    <p:sldId id="1533" r:id="rId11"/>
    <p:sldId id="1521" r:id="rId12"/>
    <p:sldId id="1534" r:id="rId13"/>
    <p:sldId id="1520" r:id="rId14"/>
    <p:sldId id="1518" r:id="rId15"/>
    <p:sldId id="1535" r:id="rId16"/>
    <p:sldId id="1536" r:id="rId17"/>
    <p:sldId id="1519" r:id="rId18"/>
    <p:sldId id="1511" r:id="rId19"/>
    <p:sldId id="1512" r:id="rId20"/>
    <p:sldId id="1513" r:id="rId21"/>
    <p:sldId id="1514" r:id="rId22"/>
    <p:sldId id="1510" r:id="rId23"/>
    <p:sldId id="1516" r:id="rId24"/>
    <p:sldId id="1509" r:id="rId25"/>
    <p:sldId id="292"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a:srgbClr val="FF6600"/>
    <a:srgbClr val="4D4D4D"/>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61" autoAdjust="0"/>
    <p:restoredTop sz="94599" autoAdjust="0"/>
  </p:normalViewPr>
  <p:slideViewPr>
    <p:cSldViewPr>
      <p:cViewPr>
        <p:scale>
          <a:sx n="100" d="100"/>
          <a:sy n="100" d="100"/>
        </p:scale>
        <p:origin x="-78" y="444"/>
      </p:cViewPr>
      <p:guideLst>
        <p:guide orient="horz" pos="2160"/>
        <p:guide pos="2880"/>
      </p:guideLst>
    </p:cSldViewPr>
  </p:slideViewPr>
  <p:outlineViewPr>
    <p:cViewPr>
      <p:scale>
        <a:sx n="33" d="100"/>
        <a:sy n="33" d="100"/>
      </p:scale>
      <p:origin x="53" y="326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6497E951-7DF6-4984-901D-43C4828BD46D}" type="datetime1">
              <a:rPr/>
              <a:pPr>
                <a:defRPr/>
              </a:pPr>
              <a:t>11/29/2016</a:t>
            </a:fld>
            <a:endParaRPr/>
          </a:p>
        </p:txBody>
      </p:sp>
      <p:sp>
        <p:nvSpPr>
          <p:cNvPr id="21508"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8EC5B86-D5C0-43EF-A4F3-5AC14288A0DD}"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a:ln/>
        </p:spPr>
      </p:sp>
      <p:sp>
        <p:nvSpPr>
          <p:cNvPr id="225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B0853FC-C21B-4F28-BC77-4FA38CE92E43}"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a:ln/>
        </p:spPr>
      </p:sp>
      <p:sp>
        <p:nvSpPr>
          <p:cNvPr id="235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159597-2314-486E-94E3-735E83A76B1C}" type="slidenum">
              <a:rPr smtClean="0"/>
              <a:pPr>
                <a:defRPr/>
              </a:pPr>
              <a:t>24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1D1B3D1-5AC6-420C-A09A-EDF5B015A737}"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0EE43FC-6ABE-4C8A-A624-ECC03E2DCBE7}"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82D852E6-F766-4C80-ACC6-9E34422E375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213CB4C-5446-456E-B9F7-DA4263CEAD1F}"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9317012D-4A89-4BC5-A8EE-2E32A84EECEB}"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7F3B499-BD8C-4BCF-B2A1-56A60F7E95E8}"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2008FB4-5C27-4F15-B825-91155192207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6566124-FF74-429B-80EB-C7E0A1B68D0B}"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C9C304C0-9BB3-4814-B8C1-D88608E9E6C3}" type="datetime1">
              <a:rPr/>
              <a:pPr>
                <a:defRPr/>
              </a:pPr>
              <a:t>11/29/2016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CF940252-E3EA-4F55-A08B-9088ABA10E7C}"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FB76552E-A60B-4F0E-BE6C-1B85599CDF33}" type="datetime1">
              <a:rPr/>
              <a:pPr>
                <a:defRPr/>
              </a:pPr>
              <a:t>11/29/2016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92869867-7905-413E-A374-A816D6B2D920}"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AA652169-AB78-47BF-88BF-E441C19B46D1}" type="datetime1">
              <a:rPr/>
              <a:pPr>
                <a:defRPr/>
              </a:pPr>
              <a:t>11/29/2016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B9F683BC-666B-4628-9C47-D3461A73F2C9}"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BDE323-7DE0-463F-B76F-A041051CB211}"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A433C85-CACF-45CF-980F-39102E1C9C98}"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7BC5FE8-E48C-4FEA-B2CA-3695BE8B2B6B}" type="datetime1">
              <a:rPr/>
              <a:pPr>
                <a:defRPr/>
              </a:pPr>
              <a:t>11/29/2016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BA8E827-EF13-4170-9B64-0B43F085C5A0}"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569FAC0-0361-4A16-ACB2-01699D7382F5}"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6FEFBB0-B328-4D4B-BABD-AE8A07AF7A9D}"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32C723DA-AA63-462F-A1A7-48414B58D596}" type="datetime1">
              <a:rPr/>
              <a:pPr>
                <a:defRPr/>
              </a:pPr>
              <a:t>11/29/2016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C7CE22B-D726-41AA-B1B1-2925730D2766}"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FFFD175-C463-4271-A938-A8B7A73B9E71}" type="datetime1">
              <a:rPr/>
              <a:pPr>
                <a:defRPr/>
              </a:pPr>
              <a:t>11/29/2016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A97375F9-1045-48BC-BF42-C642C1281CE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r>
              <a:rPr smtClean="0">
                <a:latin typeface="Calibri" pitchFamily="34" charset="0"/>
              </a:rPr>
              <a:t> </a:t>
            </a:r>
          </a:p>
        </p:txBody>
      </p:sp>
      <p:sp>
        <p:nvSpPr>
          <p:cNvPr id="2051" name="Subtitle 10"/>
          <p:cNvSpPr txBox="1">
            <a:spLocks noGrp="1"/>
          </p:cNvSpPr>
          <p:nvPr>
            <p:ph type="subTitle" idx="1"/>
          </p:nvPr>
        </p:nvSpPr>
        <p:spPr>
          <a:xfrm>
            <a:off x="1371600" y="3886200"/>
            <a:ext cx="6400800" cy="1752600"/>
          </a:xfrm>
        </p:spPr>
        <p:txBody>
          <a:bodyPr/>
          <a:lstStyle/>
          <a:p>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2400" dirty="0">
                <a:solidFill>
                  <a:srgbClr val="000000"/>
                </a:solidFill>
                <a:latin typeface="Calibri" pitchFamily="34" charset="0"/>
              </a:rPr>
              <a:t>CLASES DE TORAH</a:t>
            </a:r>
          </a:p>
          <a:p>
            <a:pPr algn="ctr">
              <a:lnSpc>
                <a:spcPct val="90000"/>
              </a:lnSpc>
            </a:pPr>
            <a:r>
              <a:rPr lang="es-CO" sz="3200" dirty="0">
                <a:solidFill>
                  <a:srgbClr val="000000"/>
                </a:solidFill>
                <a:latin typeface="Calibri" pitchFamily="34" charset="0"/>
              </a:rPr>
              <a:t>LIBRO DE SHEMOT – EXODO </a:t>
            </a:r>
            <a:r>
              <a:rPr lang="es-CO" sz="3200" dirty="0" smtClean="0">
                <a:solidFill>
                  <a:srgbClr val="000000"/>
                </a:solidFill>
                <a:latin typeface="Calibri" pitchFamily="34" charset="0"/>
              </a:rPr>
              <a:t>#</a:t>
            </a:r>
            <a:r>
              <a:rPr lang="es-CO" sz="3200" dirty="0" smtClean="0">
                <a:solidFill>
                  <a:srgbClr val="000000"/>
                </a:solidFill>
                <a:latin typeface="Calibri" pitchFamily="34" charset="0"/>
              </a:rPr>
              <a:t>31</a:t>
            </a:r>
          </a:p>
          <a:p>
            <a:pPr algn="ctr">
              <a:lnSpc>
                <a:spcPct val="90000"/>
              </a:lnSpc>
            </a:pPr>
            <a:r>
              <a:rPr lang="es-CO" sz="3200" dirty="0" smtClean="0">
                <a:solidFill>
                  <a:srgbClr val="000000"/>
                </a:solidFill>
                <a:latin typeface="Calibri" pitchFamily="34" charset="0"/>
              </a:rPr>
              <a:t>La Servidumbre</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endParaRPr lang="es-ES" sz="2400" i="1" smtClean="0">
              <a:latin typeface="Calibri" pitchFamily="34" charset="0"/>
            </a:endParaRPr>
          </a:p>
          <a:p>
            <a:endParaRPr lang="es-CO" sz="2400" i="1" smtClean="0">
              <a:latin typeface="Calibri" pitchFamily="34" charset="0"/>
            </a:endParaRPr>
          </a:p>
        </p:txBody>
      </p:sp>
      <p:pic>
        <p:nvPicPr>
          <p:cNvPr id="3077" name="Picture 2" descr="Image result for rameses to succoth"/>
          <p:cNvPicPr>
            <a:picLocks noChangeAspect="1" noChangeArrowheads="1"/>
          </p:cNvPicPr>
          <p:nvPr/>
        </p:nvPicPr>
        <p:blipFill>
          <a:blip r:embed="rId4" cstate="print"/>
          <a:srcRect/>
          <a:stretch>
            <a:fillRect/>
          </a:stretch>
        </p:blipFill>
        <p:spPr bwMode="auto">
          <a:xfrm>
            <a:off x="533400" y="1524000"/>
            <a:ext cx="8312150" cy="40671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21:1 </a:t>
            </a:r>
            <a:r>
              <a:rPr lang="es-CO" sz="2400" i="1" dirty="0" smtClean="0"/>
              <a:t>  Y éstos son los juicios </a:t>
            </a:r>
            <a:r>
              <a:rPr lang="es-CO" sz="2400" i="1" dirty="0" smtClean="0"/>
              <a:t>(*) </a:t>
            </a:r>
            <a:r>
              <a:rPr lang="es-CO" sz="2400" i="1" dirty="0" smtClean="0"/>
              <a:t>que expondrás ante ellos: </a:t>
            </a:r>
            <a:r>
              <a:rPr lang="es-CO" sz="2400" b="1" i="1" dirty="0" err="1" smtClean="0"/>
              <a:t>Ve'eleh</a:t>
            </a:r>
            <a:r>
              <a:rPr lang="es-CO" sz="2400" b="1" i="1" dirty="0" smtClean="0"/>
              <a:t> </a:t>
            </a:r>
            <a:r>
              <a:rPr lang="es-CO" sz="2400" b="1" i="1" dirty="0" err="1" smtClean="0"/>
              <a:t>hamishpatim</a:t>
            </a:r>
            <a:r>
              <a:rPr lang="es-CO" sz="2400" b="1" i="1" dirty="0" smtClean="0"/>
              <a:t> asher </a:t>
            </a:r>
            <a:r>
              <a:rPr lang="es-CO" sz="2400" b="1" i="1" dirty="0" err="1" smtClean="0"/>
              <a:t>tasim</a:t>
            </a:r>
            <a:r>
              <a:rPr lang="es-CO" sz="2400" b="1" i="1" dirty="0" smtClean="0"/>
              <a:t> </a:t>
            </a:r>
            <a:r>
              <a:rPr lang="es-CO" sz="2400" b="1" i="1" dirty="0" err="1" smtClean="0"/>
              <a:t>lifneyhem</a:t>
            </a:r>
            <a:r>
              <a:rPr lang="es-CO" sz="2400" b="1" i="1" dirty="0" smtClean="0"/>
              <a:t>.</a:t>
            </a:r>
            <a:endParaRPr lang="es-CO" sz="2400" i="1" dirty="0" smtClean="0"/>
          </a:p>
          <a:p>
            <a:r>
              <a:rPr lang="es-CO" sz="2400" b="1" i="1" dirty="0" smtClean="0"/>
              <a:t> </a:t>
            </a:r>
            <a:r>
              <a:rPr lang="es-CO" sz="2400" i="1" dirty="0" smtClean="0"/>
              <a:t>Muchos </a:t>
            </a:r>
            <a:r>
              <a:rPr lang="es-CO" sz="2400" i="1" dirty="0" smtClean="0"/>
              <a:t>afirman que las leyes de la </a:t>
            </a:r>
            <a:r>
              <a:rPr lang="es-CO" sz="2400" i="1" dirty="0" smtClean="0"/>
              <a:t>Toráh, </a:t>
            </a:r>
            <a:r>
              <a:rPr lang="es-CO" sz="2400" i="1" dirty="0" smtClean="0"/>
              <a:t>inclusive el Decálogo, están ya dictadas por la inteligencia del hombre que es un don de Dios, sin que tengan que ser específicamente ordenadas. </a:t>
            </a:r>
            <a:endParaRPr lang="es-CO" sz="2400" i="1" dirty="0" smtClean="0"/>
          </a:p>
          <a:p>
            <a:r>
              <a:rPr lang="es-CO" sz="2400" i="1" dirty="0" smtClean="0"/>
              <a:t>Aquí </a:t>
            </a:r>
            <a:r>
              <a:rPr lang="es-CO" sz="2400" i="1" dirty="0" smtClean="0"/>
              <a:t>se nos presenta el aspecto único de la </a:t>
            </a:r>
            <a:r>
              <a:rPr lang="es-CO" sz="2400" i="1" dirty="0" smtClean="0"/>
              <a:t>Toráh </a:t>
            </a:r>
            <a:r>
              <a:rPr lang="es-CO" sz="2400" i="1" dirty="0" smtClean="0"/>
              <a:t>en relación a los códigos legales de todos los tiempos. </a:t>
            </a:r>
            <a:endParaRPr lang="es-CO" sz="2400" i="1" dirty="0" smtClean="0"/>
          </a:p>
          <a:p>
            <a:r>
              <a:rPr lang="es-CO" sz="2400" i="1" dirty="0" smtClean="0"/>
              <a:t>Reyes </a:t>
            </a:r>
            <a:r>
              <a:rPr lang="es-CO" sz="2400" i="1" dirty="0" smtClean="0"/>
              <a:t>y gobiernos condicionaban estas leyes a la responsabilidad de la sociedad, a la obediencia al Estado, a la censura de la propia conciencia humana o, para usar una expresión de Kant, al "imperativo categórico". </a:t>
            </a:r>
            <a:endParaRPr lang="es-CO" sz="2400" i="1" dirty="0" smtClean="0"/>
          </a:p>
        </p:txBody>
      </p:sp>
    </p:spTree>
  </p:cSld>
  <p:clrMapOvr>
    <a:masterClrMapping/>
  </p:clrMapOvr>
  <p:transition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21:1 </a:t>
            </a:r>
            <a:r>
              <a:rPr lang="es-CO" sz="2400" i="1" dirty="0" smtClean="0"/>
              <a:t>  Y éstos son los juicios </a:t>
            </a:r>
            <a:r>
              <a:rPr lang="es-CO" sz="2400" i="1" dirty="0" smtClean="0"/>
              <a:t>(*) </a:t>
            </a:r>
            <a:r>
              <a:rPr lang="es-CO" sz="2400" i="1" dirty="0" smtClean="0"/>
              <a:t>que expondrás ante ellos: </a:t>
            </a:r>
            <a:r>
              <a:rPr lang="es-CO" sz="2400" b="1" i="1" dirty="0" err="1" smtClean="0"/>
              <a:t>Ve'eleh</a:t>
            </a:r>
            <a:r>
              <a:rPr lang="es-CO" sz="2400" b="1" i="1" dirty="0" smtClean="0"/>
              <a:t> </a:t>
            </a:r>
            <a:r>
              <a:rPr lang="es-CO" sz="2400" b="1" i="1" dirty="0" err="1" smtClean="0"/>
              <a:t>hamishpatim</a:t>
            </a:r>
            <a:r>
              <a:rPr lang="es-CO" sz="2400" b="1" i="1" dirty="0" smtClean="0"/>
              <a:t> asher </a:t>
            </a:r>
            <a:r>
              <a:rPr lang="es-CO" sz="2400" b="1" i="1" dirty="0" err="1" smtClean="0"/>
              <a:t>tasim</a:t>
            </a:r>
            <a:r>
              <a:rPr lang="es-CO" sz="2400" b="1" i="1" dirty="0" smtClean="0"/>
              <a:t> </a:t>
            </a:r>
            <a:r>
              <a:rPr lang="es-CO" sz="2400" b="1" i="1" dirty="0" err="1" smtClean="0"/>
              <a:t>lifneyhem</a:t>
            </a:r>
            <a:r>
              <a:rPr lang="es-CO" sz="2400" b="1" i="1" dirty="0" smtClean="0"/>
              <a:t>.</a:t>
            </a:r>
            <a:endParaRPr lang="es-CO" sz="2400" i="1" dirty="0" smtClean="0"/>
          </a:p>
          <a:p>
            <a:r>
              <a:rPr lang="es-CO" sz="2400" b="1" i="1" dirty="0" smtClean="0"/>
              <a:t> </a:t>
            </a:r>
            <a:r>
              <a:rPr lang="es-CO" sz="2400" i="1" dirty="0" smtClean="0"/>
              <a:t>Mas </a:t>
            </a:r>
            <a:r>
              <a:rPr lang="es-CO" sz="2400" i="1" dirty="0" smtClean="0"/>
              <a:t>¿cuántas veces estas leyes perdían su fuerza cuando se violaba la obediencia al Estado o flaqueaba la conciencia del hombre? </a:t>
            </a:r>
            <a:endParaRPr lang="es-CO" sz="2400" i="1" dirty="0" smtClean="0"/>
          </a:p>
          <a:p>
            <a:r>
              <a:rPr lang="es-CO" sz="2400" i="1" dirty="0" smtClean="0"/>
              <a:t>Atribuyendo </a:t>
            </a:r>
            <a:r>
              <a:rPr lang="es-CO" sz="2400" i="1" dirty="0" smtClean="0"/>
              <a:t>el fundamento de estas leyes a la responsabilidad del hombre frente a Dios y no tan sólo ante su conciencia, Moisés pudo asegurar su cumplimiento total en todas las circunstancias y en todas las épocas. </a:t>
            </a:r>
            <a:endParaRPr lang="es-CO" sz="2400" i="1" dirty="0" smtClean="0"/>
          </a:p>
        </p:txBody>
      </p:sp>
    </p:spTree>
  </p:cSld>
  <p:clrMapOvr>
    <a:masterClrMapping/>
  </p:clrMapOvr>
  <p:transition advTm="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21:1 </a:t>
            </a:r>
            <a:r>
              <a:rPr lang="es-CO" sz="2400" i="1" dirty="0" smtClean="0"/>
              <a:t>  Y éstos son los juicios </a:t>
            </a:r>
            <a:r>
              <a:rPr lang="es-CO" sz="2400" i="1" dirty="0" smtClean="0"/>
              <a:t>(*) </a:t>
            </a:r>
            <a:r>
              <a:rPr lang="es-CO" sz="2400" i="1" dirty="0" smtClean="0"/>
              <a:t>que expondrás ante ellos: </a:t>
            </a:r>
            <a:r>
              <a:rPr lang="es-CO" sz="2400" b="1" i="1" dirty="0" err="1" smtClean="0"/>
              <a:t>Ve'eleh</a:t>
            </a:r>
            <a:r>
              <a:rPr lang="es-CO" sz="2400" b="1" i="1" dirty="0" smtClean="0"/>
              <a:t> </a:t>
            </a:r>
            <a:r>
              <a:rPr lang="es-CO" sz="2400" b="1" i="1" dirty="0" err="1" smtClean="0"/>
              <a:t>hamishpatim</a:t>
            </a:r>
            <a:r>
              <a:rPr lang="es-CO" sz="2400" b="1" i="1" dirty="0" smtClean="0"/>
              <a:t> asher </a:t>
            </a:r>
            <a:r>
              <a:rPr lang="es-CO" sz="2400" b="1" i="1" dirty="0" err="1" smtClean="0"/>
              <a:t>tasim</a:t>
            </a:r>
            <a:r>
              <a:rPr lang="es-CO" sz="2400" b="1" i="1" dirty="0" smtClean="0"/>
              <a:t> </a:t>
            </a:r>
            <a:r>
              <a:rPr lang="es-CO" sz="2400" b="1" i="1" dirty="0" err="1" smtClean="0"/>
              <a:t>lifneyhem</a:t>
            </a:r>
            <a:r>
              <a:rPr lang="es-CO" sz="2400" b="1" i="1" dirty="0" smtClean="0"/>
              <a:t>.</a:t>
            </a:r>
            <a:endParaRPr lang="es-CO" sz="2400" i="1" dirty="0" smtClean="0"/>
          </a:p>
          <a:p>
            <a:r>
              <a:rPr lang="es-CO" sz="2400" b="1" i="1" dirty="0" smtClean="0"/>
              <a:t> </a:t>
            </a:r>
            <a:r>
              <a:rPr lang="es-CO" sz="2400" i="1" dirty="0" smtClean="0"/>
              <a:t>La </a:t>
            </a:r>
            <a:r>
              <a:rPr lang="es-CO" sz="2400" i="1" dirty="0" smtClean="0"/>
              <a:t>transgresión de un mandamiento de la </a:t>
            </a:r>
            <a:r>
              <a:rPr lang="es-CO" sz="2400" i="1" dirty="0" smtClean="0"/>
              <a:t>Toráh </a:t>
            </a:r>
            <a:r>
              <a:rPr lang="es-CO" sz="2400" i="1" dirty="0" smtClean="0"/>
              <a:t>no es tan sólo un crimen contra la conciencia o contra el Estado, sino también un pecado religioso contra Dios, y si una persona cumple realmente los cinco primeros mandamientos, difícilmente podrá transgredir los cinco últimos. </a:t>
            </a:r>
            <a:endParaRPr lang="es-CO" sz="2400" i="1" dirty="0" smtClean="0"/>
          </a:p>
          <a:p>
            <a:r>
              <a:rPr lang="es-CO" sz="2400" i="1" dirty="0" smtClean="0"/>
              <a:t>El </a:t>
            </a:r>
            <a:r>
              <a:rPr lang="es-CO" sz="2400" i="1" dirty="0" smtClean="0"/>
              <a:t>Decálogo está compuesto de preceptos religiosos, morales y sociales, pero la </a:t>
            </a:r>
            <a:r>
              <a:rPr lang="es-CO" sz="2400" i="1" dirty="0" smtClean="0"/>
              <a:t>Toráh </a:t>
            </a:r>
            <a:r>
              <a:rPr lang="es-CO" sz="2400" i="1" dirty="0" smtClean="0"/>
              <a:t>no hace diferencia entre ellos, significando que toda transgresión a los preceptos morales y sociales se considera también un pecado religioso.</a:t>
            </a:r>
            <a:endParaRPr lang="es-ES" sz="2400" dirty="0" smtClean="0"/>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21:1 </a:t>
            </a:r>
            <a:r>
              <a:rPr lang="es-CO" sz="2400" i="1" dirty="0" smtClean="0"/>
              <a:t>  Y éstos son los juicios </a:t>
            </a:r>
            <a:r>
              <a:rPr lang="es-CO" sz="2400" i="1" dirty="0" smtClean="0"/>
              <a:t>(*) </a:t>
            </a:r>
            <a:r>
              <a:rPr lang="es-CO" sz="2400" i="1" dirty="0" smtClean="0"/>
              <a:t>que expondrás ante ellos: </a:t>
            </a:r>
            <a:r>
              <a:rPr lang="es-CO" sz="2400" b="1" i="1" dirty="0" err="1" smtClean="0"/>
              <a:t>Ve'eleh</a:t>
            </a:r>
            <a:r>
              <a:rPr lang="es-CO" sz="2400" b="1" i="1" dirty="0" smtClean="0"/>
              <a:t> </a:t>
            </a:r>
            <a:r>
              <a:rPr lang="es-CO" sz="2400" b="1" i="1" dirty="0" err="1" smtClean="0"/>
              <a:t>hamishpatim</a:t>
            </a:r>
            <a:r>
              <a:rPr lang="es-CO" sz="2400" b="1" i="1" dirty="0" smtClean="0"/>
              <a:t> asher </a:t>
            </a:r>
            <a:r>
              <a:rPr lang="es-CO" sz="2400" b="1" i="1" dirty="0" err="1" smtClean="0"/>
              <a:t>tasim</a:t>
            </a:r>
            <a:r>
              <a:rPr lang="es-CO" sz="2400" b="1" i="1" dirty="0" smtClean="0"/>
              <a:t> </a:t>
            </a:r>
            <a:r>
              <a:rPr lang="es-CO" sz="2400" b="1" i="1" dirty="0" err="1" smtClean="0"/>
              <a:t>lifneyhem</a:t>
            </a:r>
            <a:r>
              <a:rPr lang="es-CO" sz="2400" b="1" i="1" dirty="0" smtClean="0"/>
              <a:t>.</a:t>
            </a:r>
            <a:endParaRPr lang="es-CO" sz="2400" i="1" dirty="0" smtClean="0"/>
          </a:p>
          <a:p>
            <a:r>
              <a:rPr lang="es-CO" sz="2200" dirty="0" smtClean="0"/>
              <a:t>A Moisés se le dijo que enseñara no solamente las leyes,, sino además los principios y la lógica que yacía en ellas y de esa manera el pueblo las entendiera a cabalidad y las pudiera aplicar correctamente.</a:t>
            </a:r>
          </a:p>
          <a:p>
            <a:r>
              <a:rPr lang="es-CO" sz="2200" dirty="0" smtClean="0"/>
              <a:t>Al decir “ante ellos” se entiende que las disputas deben ser llevadas ante ellos, los jueces judíos, quienes decidirán de acuerdo a las leyes de la Torá.</a:t>
            </a:r>
          </a:p>
          <a:p>
            <a:r>
              <a:rPr lang="es-CO" sz="2200" dirty="0" smtClean="0"/>
              <a:t>Si ellos llevaren sus disputas a tribunales no judíos (así éstas sean las mismas) constituiría una profanación del Nombre de Hashem, pues esto indicaría que el sistema judicial de ellos es superior al de la Toráh. (Rashí)</a:t>
            </a:r>
            <a:endParaRPr lang="es-ES" sz="2200" dirty="0" smtClean="0"/>
          </a:p>
        </p:txBody>
      </p:sp>
    </p:spTree>
  </p:cSld>
  <p:clrMapOvr>
    <a:masterClrMapping/>
  </p:clrMapOvr>
  <p:transition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21:2</a:t>
            </a:r>
            <a:r>
              <a:rPr lang="es-CO" sz="2400" i="1" dirty="0" smtClean="0"/>
              <a:t>     Cuando compres un siervo hebreo </a:t>
            </a:r>
            <a:r>
              <a:rPr lang="es-CO" sz="2400" i="1" dirty="0" smtClean="0"/>
              <a:t>(*) </a:t>
            </a:r>
            <a:r>
              <a:rPr lang="es-CO" sz="2400" i="1" dirty="0" smtClean="0"/>
              <a:t>seis años te servirá, mas el séptimo saldrá libre de balde.</a:t>
            </a:r>
            <a:r>
              <a:rPr lang="es-CO" sz="2400" b="1" i="1" dirty="0" smtClean="0"/>
              <a:t> Ki </a:t>
            </a:r>
            <a:r>
              <a:rPr lang="es-CO" sz="2400" b="1" i="1" dirty="0" err="1" smtClean="0"/>
              <a:t>tikneh</a:t>
            </a:r>
            <a:r>
              <a:rPr lang="es-CO" sz="2400" b="1" i="1" dirty="0" smtClean="0"/>
              <a:t> </a:t>
            </a:r>
            <a:r>
              <a:rPr lang="es-CO" sz="2400" b="1" i="1" dirty="0" err="1" smtClean="0"/>
              <a:t>eved</a:t>
            </a:r>
            <a:r>
              <a:rPr lang="es-CO" sz="2400" b="1" i="1" dirty="0" smtClean="0"/>
              <a:t> </a:t>
            </a:r>
            <a:r>
              <a:rPr lang="es-CO" sz="2400" b="1" i="1" dirty="0" err="1" smtClean="0"/>
              <a:t>ivri</a:t>
            </a:r>
            <a:r>
              <a:rPr lang="es-CO" sz="2400" b="1" i="1" dirty="0" smtClean="0"/>
              <a:t> </a:t>
            </a:r>
            <a:r>
              <a:rPr lang="es-CO" sz="2400" b="1" i="1" dirty="0" err="1" smtClean="0"/>
              <a:t>shesh</a:t>
            </a:r>
            <a:r>
              <a:rPr lang="es-CO" sz="2400" b="1" i="1" dirty="0" smtClean="0"/>
              <a:t> </a:t>
            </a:r>
            <a:r>
              <a:rPr lang="es-CO" sz="2400" b="1" i="1" dirty="0" err="1" smtClean="0"/>
              <a:t>shanim</a:t>
            </a:r>
            <a:r>
              <a:rPr lang="es-CO" sz="2400" b="1" i="1" dirty="0" smtClean="0"/>
              <a:t> </a:t>
            </a:r>
            <a:r>
              <a:rPr lang="es-CO" sz="2400" b="1" i="1" dirty="0" err="1" smtClean="0"/>
              <a:t>ya'avod</a:t>
            </a:r>
            <a:r>
              <a:rPr lang="es-CO" sz="2400" b="1" i="1" dirty="0" smtClean="0"/>
              <a:t> </a:t>
            </a:r>
            <a:r>
              <a:rPr lang="es-CO" sz="2400" b="1" i="1" dirty="0" err="1" smtClean="0"/>
              <a:t>uvashvi'it</a:t>
            </a:r>
            <a:r>
              <a:rPr lang="es-CO" sz="2400" b="1" i="1" dirty="0" smtClean="0"/>
              <a:t> </a:t>
            </a:r>
            <a:r>
              <a:rPr lang="es-CO" sz="2400" b="1" i="1" dirty="0" err="1" smtClean="0"/>
              <a:t>yetse</a:t>
            </a:r>
            <a:r>
              <a:rPr lang="es-CO" sz="2400" b="1" i="1" dirty="0" smtClean="0"/>
              <a:t> </a:t>
            </a:r>
            <a:r>
              <a:rPr lang="es-CO" sz="2400" b="1" i="1" dirty="0" err="1" smtClean="0"/>
              <a:t>lajofshi</a:t>
            </a:r>
            <a:r>
              <a:rPr lang="es-CO" sz="2400" b="1" i="1" dirty="0" smtClean="0"/>
              <a:t> </a:t>
            </a:r>
            <a:r>
              <a:rPr lang="es-CO" sz="2400" b="1" i="1" dirty="0" err="1" smtClean="0"/>
              <a:t>jinam</a:t>
            </a:r>
            <a:r>
              <a:rPr lang="es-CO" sz="2400" b="1" i="1" dirty="0" smtClean="0"/>
              <a:t>.</a:t>
            </a:r>
          </a:p>
          <a:p>
            <a:r>
              <a:rPr lang="es-ES" sz="2400" i="1" dirty="0" smtClean="0"/>
              <a:t>La ley de la esclavitud no tiene ya aplicación entre los israelitas.</a:t>
            </a:r>
          </a:p>
          <a:p>
            <a:r>
              <a:rPr lang="es-CO" sz="2400" i="1" dirty="0" smtClean="0"/>
              <a:t>Suena extraño que las leyes de la Toráh comiencen con las servidumbre.</a:t>
            </a:r>
          </a:p>
          <a:p>
            <a:r>
              <a:rPr lang="es-CO" sz="2400" i="1" dirty="0" smtClean="0"/>
              <a:t>Rambán anota que al libertar a estos siervos se está recordando a la liberación que ellos vivieron en el cautiverio de Egipto.</a:t>
            </a:r>
            <a:endParaRPr lang="es-CO" sz="2400" i="1" dirty="0" smtClean="0"/>
          </a:p>
        </p:txBody>
      </p:sp>
    </p:spTree>
  </p:cSld>
  <p:clrMapOvr>
    <a:masterClrMapping/>
  </p:clrMapOvr>
  <p:transition advTm="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21:2</a:t>
            </a:r>
            <a:r>
              <a:rPr lang="es-CO" sz="2400" i="1" dirty="0" smtClean="0"/>
              <a:t>     Cuando compres un siervo hebreo </a:t>
            </a:r>
            <a:r>
              <a:rPr lang="es-CO" sz="2400" i="1" dirty="0" smtClean="0"/>
              <a:t>(*) </a:t>
            </a:r>
            <a:r>
              <a:rPr lang="es-CO" sz="2400" i="1" dirty="0" smtClean="0"/>
              <a:t>seis años te servirá, mas el séptimo saldrá libre de balde.</a:t>
            </a:r>
            <a:r>
              <a:rPr lang="es-CO" sz="2400" b="1" i="1" dirty="0" smtClean="0"/>
              <a:t> Ki </a:t>
            </a:r>
            <a:r>
              <a:rPr lang="es-CO" sz="2400" b="1" i="1" dirty="0" err="1" smtClean="0"/>
              <a:t>tikneh</a:t>
            </a:r>
            <a:r>
              <a:rPr lang="es-CO" sz="2400" b="1" i="1" dirty="0" smtClean="0"/>
              <a:t> </a:t>
            </a:r>
            <a:r>
              <a:rPr lang="es-CO" sz="2400" b="1" i="1" dirty="0" err="1" smtClean="0"/>
              <a:t>eved</a:t>
            </a:r>
            <a:r>
              <a:rPr lang="es-CO" sz="2400" b="1" i="1" dirty="0" smtClean="0"/>
              <a:t> </a:t>
            </a:r>
            <a:r>
              <a:rPr lang="es-CO" sz="2400" b="1" i="1" dirty="0" err="1" smtClean="0"/>
              <a:t>ivri</a:t>
            </a:r>
            <a:r>
              <a:rPr lang="es-CO" sz="2400" b="1" i="1" dirty="0" smtClean="0"/>
              <a:t> </a:t>
            </a:r>
            <a:r>
              <a:rPr lang="es-CO" sz="2400" b="1" i="1" dirty="0" err="1" smtClean="0"/>
              <a:t>shesh</a:t>
            </a:r>
            <a:r>
              <a:rPr lang="es-CO" sz="2400" b="1" i="1" dirty="0" smtClean="0"/>
              <a:t> </a:t>
            </a:r>
            <a:r>
              <a:rPr lang="es-CO" sz="2400" b="1" i="1" dirty="0" err="1" smtClean="0"/>
              <a:t>shanim</a:t>
            </a:r>
            <a:r>
              <a:rPr lang="es-CO" sz="2400" b="1" i="1" dirty="0" smtClean="0"/>
              <a:t> </a:t>
            </a:r>
            <a:r>
              <a:rPr lang="es-CO" sz="2400" b="1" i="1" dirty="0" err="1" smtClean="0"/>
              <a:t>ya'avod</a:t>
            </a:r>
            <a:r>
              <a:rPr lang="es-CO" sz="2400" b="1" i="1" dirty="0" smtClean="0"/>
              <a:t> </a:t>
            </a:r>
            <a:r>
              <a:rPr lang="es-CO" sz="2400" b="1" i="1" dirty="0" err="1" smtClean="0"/>
              <a:t>uvashvi'it</a:t>
            </a:r>
            <a:r>
              <a:rPr lang="es-CO" sz="2400" b="1" i="1" dirty="0" smtClean="0"/>
              <a:t> </a:t>
            </a:r>
            <a:r>
              <a:rPr lang="es-CO" sz="2400" b="1" i="1" dirty="0" err="1" smtClean="0"/>
              <a:t>yetse</a:t>
            </a:r>
            <a:r>
              <a:rPr lang="es-CO" sz="2400" b="1" i="1" dirty="0" smtClean="0"/>
              <a:t> </a:t>
            </a:r>
            <a:r>
              <a:rPr lang="es-CO" sz="2400" b="1" i="1" dirty="0" err="1" smtClean="0"/>
              <a:t>lajofshi</a:t>
            </a:r>
            <a:r>
              <a:rPr lang="es-CO" sz="2400" b="1" i="1" dirty="0" smtClean="0"/>
              <a:t> </a:t>
            </a:r>
            <a:r>
              <a:rPr lang="es-CO" sz="2400" b="1" i="1" dirty="0" err="1" smtClean="0"/>
              <a:t>jinam</a:t>
            </a:r>
            <a:r>
              <a:rPr lang="es-CO" sz="2400" b="1" i="1" dirty="0" smtClean="0"/>
              <a:t>.</a:t>
            </a:r>
          </a:p>
          <a:p>
            <a:r>
              <a:rPr lang="es-CO" sz="2400" i="1" dirty="0" smtClean="0"/>
              <a:t>De manera interesante vemos también como el profeta Yirmiyahu insiste en la libertad de los siervos al cabo de seis años y les advierte sobre las consecuencias por negarse a hacerlo.</a:t>
            </a:r>
          </a:p>
          <a:p>
            <a:r>
              <a:rPr lang="es-CO" sz="2400" i="1" dirty="0" smtClean="0"/>
              <a:t>Esto hace que se tenga mas respeto y consideración por el prójimo que se encuentra en desventaja.</a:t>
            </a:r>
          </a:p>
          <a:p>
            <a:r>
              <a:rPr lang="es-CO" sz="2400" i="1" dirty="0" smtClean="0"/>
              <a:t>Esto evoca también el recordatorio de la Creación.</a:t>
            </a:r>
            <a:endParaRPr lang="es-CO" sz="2400" i="1" dirty="0" smtClean="0"/>
          </a:p>
        </p:txBody>
      </p:sp>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21:2</a:t>
            </a:r>
            <a:r>
              <a:rPr lang="es-CO" sz="2400" i="1" dirty="0" smtClean="0"/>
              <a:t>     Cuando compres un siervo hebreo </a:t>
            </a:r>
            <a:r>
              <a:rPr lang="es-CO" sz="2400" i="1" dirty="0" smtClean="0"/>
              <a:t>(*) </a:t>
            </a:r>
            <a:r>
              <a:rPr lang="es-CO" sz="2400" i="1" dirty="0" smtClean="0"/>
              <a:t>seis años te servirá, mas el séptimo saldrá libre de balde.</a:t>
            </a:r>
            <a:r>
              <a:rPr lang="es-CO" sz="2400" b="1" i="1" dirty="0" smtClean="0"/>
              <a:t> Ki </a:t>
            </a:r>
            <a:r>
              <a:rPr lang="es-CO" sz="2400" b="1" i="1" dirty="0" err="1" smtClean="0"/>
              <a:t>tikneh</a:t>
            </a:r>
            <a:r>
              <a:rPr lang="es-CO" sz="2400" b="1" i="1" dirty="0" smtClean="0"/>
              <a:t> </a:t>
            </a:r>
            <a:r>
              <a:rPr lang="es-CO" sz="2400" b="1" i="1" dirty="0" err="1" smtClean="0"/>
              <a:t>eved</a:t>
            </a:r>
            <a:r>
              <a:rPr lang="es-CO" sz="2400" b="1" i="1" dirty="0" smtClean="0"/>
              <a:t> </a:t>
            </a:r>
            <a:r>
              <a:rPr lang="es-CO" sz="2400" b="1" i="1" dirty="0" err="1" smtClean="0"/>
              <a:t>ivri</a:t>
            </a:r>
            <a:r>
              <a:rPr lang="es-CO" sz="2400" b="1" i="1" dirty="0" smtClean="0"/>
              <a:t> </a:t>
            </a:r>
            <a:r>
              <a:rPr lang="es-CO" sz="2400" b="1" i="1" dirty="0" err="1" smtClean="0"/>
              <a:t>shesh</a:t>
            </a:r>
            <a:r>
              <a:rPr lang="es-CO" sz="2400" b="1" i="1" dirty="0" smtClean="0"/>
              <a:t> </a:t>
            </a:r>
            <a:r>
              <a:rPr lang="es-CO" sz="2400" b="1" i="1" dirty="0" err="1" smtClean="0"/>
              <a:t>shanim</a:t>
            </a:r>
            <a:r>
              <a:rPr lang="es-CO" sz="2400" b="1" i="1" dirty="0" smtClean="0"/>
              <a:t> </a:t>
            </a:r>
            <a:r>
              <a:rPr lang="es-CO" sz="2400" b="1" i="1" dirty="0" err="1" smtClean="0"/>
              <a:t>ya'avod</a:t>
            </a:r>
            <a:r>
              <a:rPr lang="es-CO" sz="2400" b="1" i="1" dirty="0" smtClean="0"/>
              <a:t> </a:t>
            </a:r>
            <a:r>
              <a:rPr lang="es-CO" sz="2400" b="1" i="1" dirty="0" err="1" smtClean="0"/>
              <a:t>uvashvi'it</a:t>
            </a:r>
            <a:r>
              <a:rPr lang="es-CO" sz="2400" b="1" i="1" dirty="0" smtClean="0"/>
              <a:t> </a:t>
            </a:r>
            <a:r>
              <a:rPr lang="es-CO" sz="2400" b="1" i="1" dirty="0" err="1" smtClean="0"/>
              <a:t>yetse</a:t>
            </a:r>
            <a:r>
              <a:rPr lang="es-CO" sz="2400" b="1" i="1" dirty="0" smtClean="0"/>
              <a:t> </a:t>
            </a:r>
            <a:r>
              <a:rPr lang="es-CO" sz="2400" b="1" i="1" dirty="0" err="1" smtClean="0"/>
              <a:t>lajofshi</a:t>
            </a:r>
            <a:r>
              <a:rPr lang="es-CO" sz="2400" b="1" i="1" dirty="0" smtClean="0"/>
              <a:t> </a:t>
            </a:r>
            <a:r>
              <a:rPr lang="es-CO" sz="2400" b="1" i="1" dirty="0" err="1" smtClean="0"/>
              <a:t>jinam</a:t>
            </a:r>
            <a:r>
              <a:rPr lang="es-CO" sz="2400" b="1" i="1" dirty="0" smtClean="0"/>
              <a:t>.</a:t>
            </a:r>
          </a:p>
          <a:p>
            <a:r>
              <a:rPr lang="es-CO" sz="2200" i="1" dirty="0" smtClean="0"/>
              <a:t>Entonces, de la misma manera que el Judío debe comenzar el Shabat con una actitud mental de libertad al sentir que ha cumplido con su deber durante los seis días anteriores, así mismo el dueño de un siervo debe liberarlo al comienzo del séptimo año sin tener que cobrarle nada por su libertad, así su adquisición le haya costado un dineral.</a:t>
            </a:r>
          </a:p>
          <a:p>
            <a:r>
              <a:rPr lang="es-CO" sz="2200" i="1" dirty="0" smtClean="0"/>
              <a:t>Como el verso lo implica, se debe tener las primera opción por el siervo judío ante el esclavo gentil, así le resulte mas beneficioso contratar al gentil.</a:t>
            </a:r>
            <a:endParaRPr lang="es-CO" sz="2200" i="1" dirty="0" smtClean="0"/>
          </a:p>
        </p:txBody>
      </p:sp>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21:2</a:t>
            </a:r>
            <a:r>
              <a:rPr lang="es-CO" sz="2400" i="1" dirty="0" smtClean="0"/>
              <a:t>     Cuando compres un siervo hebreo </a:t>
            </a:r>
            <a:r>
              <a:rPr lang="es-CO" sz="2400" i="1" dirty="0" smtClean="0"/>
              <a:t>(*) </a:t>
            </a:r>
            <a:r>
              <a:rPr lang="es-CO" sz="2400" i="1" dirty="0" smtClean="0"/>
              <a:t>seis años te servirá, mas el séptimo saldrá libre de balde.</a:t>
            </a:r>
            <a:r>
              <a:rPr lang="es-CO" sz="2400" b="1" i="1" dirty="0" smtClean="0"/>
              <a:t> Ki </a:t>
            </a:r>
            <a:r>
              <a:rPr lang="es-CO" sz="2400" b="1" i="1" dirty="0" err="1" smtClean="0"/>
              <a:t>tikneh</a:t>
            </a:r>
            <a:r>
              <a:rPr lang="es-CO" sz="2400" b="1" i="1" dirty="0" smtClean="0"/>
              <a:t> </a:t>
            </a:r>
            <a:r>
              <a:rPr lang="es-CO" sz="2400" b="1" i="1" dirty="0" err="1" smtClean="0"/>
              <a:t>eved</a:t>
            </a:r>
            <a:r>
              <a:rPr lang="es-CO" sz="2400" b="1" i="1" dirty="0" smtClean="0"/>
              <a:t> </a:t>
            </a:r>
            <a:r>
              <a:rPr lang="es-CO" sz="2400" b="1" i="1" dirty="0" err="1" smtClean="0"/>
              <a:t>ivri</a:t>
            </a:r>
            <a:r>
              <a:rPr lang="es-CO" sz="2400" b="1" i="1" dirty="0" smtClean="0"/>
              <a:t> </a:t>
            </a:r>
            <a:r>
              <a:rPr lang="es-CO" sz="2400" b="1" i="1" dirty="0" err="1" smtClean="0"/>
              <a:t>shesh</a:t>
            </a:r>
            <a:r>
              <a:rPr lang="es-CO" sz="2400" b="1" i="1" dirty="0" smtClean="0"/>
              <a:t> </a:t>
            </a:r>
            <a:r>
              <a:rPr lang="es-CO" sz="2400" b="1" i="1" dirty="0" err="1" smtClean="0"/>
              <a:t>shanim</a:t>
            </a:r>
            <a:r>
              <a:rPr lang="es-CO" sz="2400" b="1" i="1" dirty="0" smtClean="0"/>
              <a:t> </a:t>
            </a:r>
            <a:r>
              <a:rPr lang="es-CO" sz="2400" b="1" i="1" dirty="0" err="1" smtClean="0"/>
              <a:t>ya'avod</a:t>
            </a:r>
            <a:r>
              <a:rPr lang="es-CO" sz="2400" b="1" i="1" dirty="0" smtClean="0"/>
              <a:t> </a:t>
            </a:r>
            <a:r>
              <a:rPr lang="es-CO" sz="2400" b="1" i="1" dirty="0" err="1" smtClean="0"/>
              <a:t>uvashvi'it</a:t>
            </a:r>
            <a:r>
              <a:rPr lang="es-CO" sz="2400" b="1" i="1" dirty="0" smtClean="0"/>
              <a:t> </a:t>
            </a:r>
            <a:r>
              <a:rPr lang="es-CO" sz="2400" b="1" i="1" dirty="0" err="1" smtClean="0"/>
              <a:t>yetse</a:t>
            </a:r>
            <a:r>
              <a:rPr lang="es-CO" sz="2400" b="1" i="1" dirty="0" smtClean="0"/>
              <a:t> </a:t>
            </a:r>
            <a:r>
              <a:rPr lang="es-CO" sz="2400" b="1" i="1" dirty="0" err="1" smtClean="0"/>
              <a:t>lajofshi</a:t>
            </a:r>
            <a:r>
              <a:rPr lang="es-CO" sz="2400" b="1" i="1" dirty="0" smtClean="0"/>
              <a:t> </a:t>
            </a:r>
            <a:r>
              <a:rPr lang="es-CO" sz="2400" b="1" i="1" dirty="0" err="1" smtClean="0"/>
              <a:t>jinam</a:t>
            </a:r>
            <a:r>
              <a:rPr lang="es-CO" sz="2400" b="1" i="1" dirty="0" smtClean="0"/>
              <a:t>.</a:t>
            </a:r>
          </a:p>
          <a:p>
            <a:r>
              <a:rPr lang="es-CO" sz="2200" i="1" dirty="0" smtClean="0"/>
              <a:t>Esto enseña además, que si las circunstancias obligan al judío a venderse obligado a vender sus servicios, sus compañeros judíos tienen el deber moral de ayudarlo a salir de su aprieto financiero. (Or HaJaim)</a:t>
            </a:r>
            <a:endParaRPr lang="es-CO" sz="2200" i="1" dirty="0" smtClean="0"/>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21:3</a:t>
            </a:r>
            <a:r>
              <a:rPr lang="es-CO" sz="2400" i="1" dirty="0" smtClean="0"/>
              <a:t>     Si entró solo, solo saldrá; si tenía mujer, saldrá su mujer con él.</a:t>
            </a:r>
            <a:r>
              <a:rPr lang="es-CO" sz="2400" b="1" i="1" dirty="0" smtClean="0"/>
              <a:t> </a:t>
            </a:r>
            <a:r>
              <a:rPr lang="es-CO" sz="2400" b="1" i="1" dirty="0" err="1" smtClean="0"/>
              <a:t>Im-begapo</a:t>
            </a:r>
            <a:r>
              <a:rPr lang="es-CO" sz="2400" b="1" i="1" dirty="0" smtClean="0"/>
              <a:t> </a:t>
            </a:r>
            <a:r>
              <a:rPr lang="es-CO" sz="2400" b="1" i="1" dirty="0" err="1" smtClean="0"/>
              <a:t>yavo</a:t>
            </a:r>
            <a:r>
              <a:rPr lang="es-CO" sz="2400" b="1" i="1" dirty="0" smtClean="0"/>
              <a:t> </a:t>
            </a:r>
            <a:r>
              <a:rPr lang="es-CO" sz="2400" b="1" i="1" dirty="0" err="1" smtClean="0"/>
              <a:t>begapo</a:t>
            </a:r>
            <a:r>
              <a:rPr lang="es-CO" sz="2400" b="1" i="1" dirty="0" smtClean="0"/>
              <a:t> </a:t>
            </a:r>
            <a:r>
              <a:rPr lang="es-CO" sz="2400" b="1" i="1" dirty="0" err="1" smtClean="0"/>
              <a:t>yetse</a:t>
            </a:r>
            <a:r>
              <a:rPr lang="es-CO" sz="2400" b="1" i="1" dirty="0" smtClean="0"/>
              <a:t> </a:t>
            </a:r>
            <a:r>
              <a:rPr lang="es-CO" sz="2400" b="1" i="1" dirty="0" err="1" smtClean="0"/>
              <a:t>im</a:t>
            </a:r>
            <a:r>
              <a:rPr lang="es-CO" sz="2400" b="1" i="1" dirty="0" smtClean="0"/>
              <a:t>-ba'al </a:t>
            </a:r>
            <a:r>
              <a:rPr lang="es-CO" sz="2400" b="1" i="1" dirty="0" err="1" smtClean="0"/>
              <a:t>ishah</a:t>
            </a:r>
            <a:r>
              <a:rPr lang="es-CO" sz="2400" b="1" i="1" dirty="0" smtClean="0"/>
              <a:t> hu </a:t>
            </a:r>
            <a:r>
              <a:rPr lang="es-CO" sz="2400" b="1" i="1" dirty="0" err="1" smtClean="0"/>
              <a:t>veyatse'ah</a:t>
            </a:r>
            <a:r>
              <a:rPr lang="es-CO" sz="2400" b="1" i="1" dirty="0" smtClean="0"/>
              <a:t> </a:t>
            </a:r>
            <a:r>
              <a:rPr lang="es-CO" sz="2400" b="1" i="1" dirty="0" err="1" smtClean="0"/>
              <a:t>ishto</a:t>
            </a:r>
            <a:r>
              <a:rPr lang="es-CO" sz="2400" b="1" i="1" dirty="0" smtClean="0"/>
              <a:t> </a:t>
            </a:r>
            <a:r>
              <a:rPr lang="es-CO" sz="2400" b="1" i="1" dirty="0" err="1" smtClean="0"/>
              <a:t>imo</a:t>
            </a:r>
            <a:r>
              <a:rPr lang="es-CO" sz="2400" b="1" i="1" dirty="0" smtClean="0"/>
              <a:t>.</a:t>
            </a:r>
            <a:endParaRPr lang="es-CO" sz="2400" i="1" dirty="0" smtClean="0"/>
          </a:p>
          <a:p>
            <a:r>
              <a:rPr lang="es-ES" sz="2400" i="1" dirty="0" smtClean="0"/>
              <a:t>Quiere decir que si estaba soltero. Pero el verso siguiente parece indicar algo contrario:</a:t>
            </a:r>
          </a:p>
          <a:p>
            <a:r>
              <a:rPr lang="es-CO" sz="2400" b="1" i="1" dirty="0" smtClean="0"/>
              <a:t>21:4     </a:t>
            </a:r>
            <a:r>
              <a:rPr lang="es-CO" sz="2400" i="1" dirty="0" smtClean="0"/>
              <a:t>Si su amo le hubiere dado mujer (extranjera) y ella le hubiere parido hijos o hijas, la mujer y sus hijos serán de su amo, y él saldrá solo. </a:t>
            </a:r>
            <a:r>
              <a:rPr lang="es-CO" sz="2400" b="1" i="1" dirty="0" err="1" smtClean="0"/>
              <a:t>Im-adonav</a:t>
            </a:r>
            <a:r>
              <a:rPr lang="es-CO" sz="2400" b="1" i="1" dirty="0" smtClean="0"/>
              <a:t> </a:t>
            </a:r>
            <a:r>
              <a:rPr lang="es-CO" sz="2400" b="1" i="1" dirty="0" err="1" smtClean="0"/>
              <a:t>yiten</a:t>
            </a:r>
            <a:r>
              <a:rPr lang="es-CO" sz="2400" b="1" i="1" dirty="0" smtClean="0"/>
              <a:t>-lo </a:t>
            </a:r>
            <a:r>
              <a:rPr lang="es-CO" sz="2400" b="1" i="1" dirty="0" err="1" smtClean="0"/>
              <a:t>ishah</a:t>
            </a:r>
            <a:r>
              <a:rPr lang="es-CO" sz="2400" b="1" i="1" dirty="0" smtClean="0"/>
              <a:t> </a:t>
            </a:r>
            <a:r>
              <a:rPr lang="es-CO" sz="2400" b="1" i="1" dirty="0" err="1" smtClean="0"/>
              <a:t>veyaldah</a:t>
            </a:r>
            <a:r>
              <a:rPr lang="es-CO" sz="2400" b="1" i="1" dirty="0" smtClean="0"/>
              <a:t>-lo </a:t>
            </a:r>
            <a:r>
              <a:rPr lang="es-CO" sz="2400" b="1" i="1" dirty="0" err="1" smtClean="0"/>
              <a:t>vanim</a:t>
            </a:r>
            <a:r>
              <a:rPr lang="es-CO" sz="2400" b="1" i="1" dirty="0" smtClean="0"/>
              <a:t> o </a:t>
            </a:r>
            <a:r>
              <a:rPr lang="es-CO" sz="2400" b="1" i="1" dirty="0" err="1" smtClean="0"/>
              <a:t>vanot</a:t>
            </a:r>
            <a:r>
              <a:rPr lang="es-CO" sz="2400" b="1" i="1" dirty="0" smtClean="0"/>
              <a:t> </a:t>
            </a:r>
            <a:r>
              <a:rPr lang="es-CO" sz="2400" b="1" i="1" dirty="0" err="1" smtClean="0"/>
              <a:t>ha'ishah</a:t>
            </a:r>
            <a:r>
              <a:rPr lang="es-CO" sz="2400" b="1" i="1" dirty="0" smtClean="0"/>
              <a:t> </a:t>
            </a:r>
            <a:r>
              <a:rPr lang="es-CO" sz="2400" b="1" i="1" dirty="0" err="1" smtClean="0"/>
              <a:t>viladeyha</a:t>
            </a:r>
            <a:r>
              <a:rPr lang="es-CO" sz="2400" b="1" i="1" dirty="0" smtClean="0"/>
              <a:t> </a:t>
            </a:r>
            <a:r>
              <a:rPr lang="es-CO" sz="2400" b="1" i="1" dirty="0" err="1" smtClean="0"/>
              <a:t>tihyeh</a:t>
            </a:r>
            <a:r>
              <a:rPr lang="es-CO" sz="2400" b="1" i="1" dirty="0" smtClean="0"/>
              <a:t> </a:t>
            </a:r>
            <a:r>
              <a:rPr lang="es-CO" sz="2400" b="1" i="1" dirty="0" err="1" smtClean="0"/>
              <a:t>la'adoneyha</a:t>
            </a:r>
            <a:r>
              <a:rPr lang="es-CO" sz="2400" b="1" i="1" dirty="0" smtClean="0"/>
              <a:t> </a:t>
            </a:r>
            <a:r>
              <a:rPr lang="es-CO" sz="2400" b="1" i="1" dirty="0" err="1" smtClean="0"/>
              <a:t>vehu</a:t>
            </a:r>
            <a:r>
              <a:rPr lang="es-CO" sz="2400" b="1" i="1" dirty="0" smtClean="0"/>
              <a:t> </a:t>
            </a:r>
            <a:r>
              <a:rPr lang="es-CO" sz="2400" b="1" i="1" dirty="0" err="1" smtClean="0"/>
              <a:t>yetse</a:t>
            </a:r>
            <a:r>
              <a:rPr lang="es-CO" sz="2400" b="1" i="1" dirty="0" smtClean="0"/>
              <a:t> </a:t>
            </a:r>
            <a:r>
              <a:rPr lang="es-CO" sz="2400" b="1" i="1" dirty="0" err="1" smtClean="0"/>
              <a:t>vegapo</a:t>
            </a:r>
            <a:r>
              <a:rPr lang="es-CO" sz="2400" b="1" i="1" dirty="0" smtClean="0"/>
              <a:t>.</a:t>
            </a:r>
            <a:endParaRPr lang="es-CO"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Lo anteriormente estipulado de que el amo del siervo puede obligarlo a convivir con una sierva no judía, aplica únicamente al siervo que estaba casado.</a:t>
            </a:r>
          </a:p>
          <a:p>
            <a:r>
              <a:rPr lang="es-CO" sz="2400" dirty="0" smtClean="0"/>
              <a:t>Pero, si era soltero (solo) cuando estuvo en servidumbre entonces deberá permanecer solo, es decir, el amo no podrá forzarlo a que conviva con una esclava.</a:t>
            </a:r>
          </a:p>
          <a:p>
            <a:r>
              <a:rPr lang="es-CO" sz="2400" dirty="0" smtClean="0"/>
              <a:t>La Toráh permite convivir con una esclava </a:t>
            </a:r>
            <a:r>
              <a:rPr lang="es-CO" sz="2400" dirty="0" smtClean="0"/>
              <a:t>ú</a:t>
            </a:r>
            <a:r>
              <a:rPr lang="es-CO" sz="2400" dirty="0" smtClean="0"/>
              <a:t>nicamente si tiene el sostén de una familia judías</a:t>
            </a:r>
            <a:endParaRPr lang="es-CO" sz="2400" dirty="0" smtClean="0"/>
          </a:p>
          <a:p>
            <a:r>
              <a:rPr lang="es-ES" sz="2400" i="1" dirty="0" smtClean="0"/>
              <a:t>Cuando dice que “se irá su mujer con él” se refiere a la mujer judía con la que el siervo estaba casado antes de empezar su período de servidumbre.</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21:5     </a:t>
            </a:r>
            <a:r>
              <a:rPr lang="es-CO" sz="2400" i="1" dirty="0" smtClean="0"/>
              <a:t>Mas si el siervo persistiese en decir: "amo a mi señor y a mi mujer y a mis hijos, no saldré libre",</a:t>
            </a:r>
            <a:r>
              <a:rPr lang="es-CO" sz="2400" b="1" i="1" dirty="0" smtClean="0"/>
              <a:t> </a:t>
            </a:r>
            <a:r>
              <a:rPr lang="es-CO" sz="2400" b="1" i="1" dirty="0" err="1" smtClean="0"/>
              <a:t>Ve'im</a:t>
            </a:r>
            <a:r>
              <a:rPr lang="es-CO" sz="2400" b="1" i="1" dirty="0" smtClean="0"/>
              <a:t>-amor </a:t>
            </a:r>
            <a:r>
              <a:rPr lang="es-CO" sz="2400" b="1" i="1" dirty="0" err="1" smtClean="0"/>
              <a:t>yomar</a:t>
            </a:r>
            <a:r>
              <a:rPr lang="es-CO" sz="2400" b="1" i="1" dirty="0" smtClean="0"/>
              <a:t> </a:t>
            </a:r>
            <a:r>
              <a:rPr lang="es-CO" sz="2400" b="1" i="1" dirty="0" err="1" smtClean="0"/>
              <a:t>ha'eved</a:t>
            </a:r>
            <a:r>
              <a:rPr lang="es-CO" sz="2400" b="1" i="1" dirty="0" smtClean="0"/>
              <a:t> </a:t>
            </a:r>
            <a:r>
              <a:rPr lang="es-CO" sz="2400" b="1" i="1" dirty="0" err="1" smtClean="0"/>
              <a:t>ahavti</a:t>
            </a:r>
            <a:r>
              <a:rPr lang="es-CO" sz="2400" b="1" i="1" dirty="0" smtClean="0"/>
              <a:t> et-</a:t>
            </a:r>
            <a:r>
              <a:rPr lang="es-CO" sz="2400" b="1" i="1" dirty="0" err="1" smtClean="0"/>
              <a:t>adoni</a:t>
            </a:r>
            <a:r>
              <a:rPr lang="es-CO" sz="2400" b="1" i="1" dirty="0" smtClean="0"/>
              <a:t> et-</a:t>
            </a:r>
            <a:r>
              <a:rPr lang="es-CO" sz="2400" b="1" i="1" dirty="0" err="1" smtClean="0"/>
              <a:t>ishti</a:t>
            </a:r>
            <a:r>
              <a:rPr lang="es-CO" sz="2400" b="1" i="1" dirty="0" smtClean="0"/>
              <a:t> ve'et-</a:t>
            </a:r>
            <a:r>
              <a:rPr lang="es-CO" sz="2400" b="1" i="1" dirty="0" err="1" smtClean="0"/>
              <a:t>banay</a:t>
            </a:r>
            <a:r>
              <a:rPr lang="es-CO" sz="2400" b="1" i="1" dirty="0" smtClean="0"/>
              <a:t> lo </a:t>
            </a:r>
            <a:r>
              <a:rPr lang="es-CO" sz="2400" b="1" i="1" dirty="0" err="1" smtClean="0"/>
              <a:t>etse</a:t>
            </a:r>
            <a:r>
              <a:rPr lang="es-CO" sz="2400" b="1" i="1" dirty="0" smtClean="0"/>
              <a:t> </a:t>
            </a:r>
            <a:r>
              <a:rPr lang="es-CO" sz="2400" b="1" i="1" dirty="0" err="1" smtClean="0"/>
              <a:t>jofshi</a:t>
            </a:r>
            <a:r>
              <a:rPr lang="es-CO" sz="2400" b="1" i="1" dirty="0" smtClean="0"/>
              <a:t>.</a:t>
            </a:r>
            <a:endParaRPr lang="es-CO" sz="2400" i="1" dirty="0" smtClean="0"/>
          </a:p>
          <a:p>
            <a:r>
              <a:rPr lang="es-CO" sz="2400" b="1" i="1" dirty="0" smtClean="0"/>
              <a:t> </a:t>
            </a:r>
            <a:endParaRPr lang="es-CO" sz="2400" i="1" dirty="0" smtClean="0"/>
          </a:p>
          <a:p>
            <a:r>
              <a:rPr lang="es-CO" sz="2400" b="1" i="1" dirty="0" smtClean="0"/>
              <a:t>21:6     </a:t>
            </a:r>
            <a:r>
              <a:rPr lang="es-CO" sz="2400" i="1" dirty="0" smtClean="0"/>
              <a:t>entonces su amo le hará llegar ante los jueces, y acercándole a la puerta o la jamba, su amo le agujereará la oreja (derecha) con una lezna, y él será siervo suyo para siempre.</a:t>
            </a:r>
            <a:r>
              <a:rPr lang="es-CO" sz="2400" b="1" i="1" dirty="0" smtClean="0"/>
              <a:t> </a:t>
            </a:r>
            <a:r>
              <a:rPr lang="es-CO" sz="2400" b="1" i="1" dirty="0" err="1" smtClean="0"/>
              <a:t>Vehigisho</a:t>
            </a:r>
            <a:r>
              <a:rPr lang="es-CO" sz="2400" b="1" i="1" dirty="0" smtClean="0"/>
              <a:t> </a:t>
            </a:r>
            <a:r>
              <a:rPr lang="es-CO" sz="2400" b="1" i="1" dirty="0" err="1" smtClean="0"/>
              <a:t>adonav</a:t>
            </a:r>
            <a:r>
              <a:rPr lang="es-CO" sz="2400" b="1" i="1" dirty="0" smtClean="0"/>
              <a:t> el-</a:t>
            </a:r>
            <a:r>
              <a:rPr lang="es-CO" sz="2400" b="1" i="1" dirty="0" err="1" smtClean="0"/>
              <a:t>ha'Elohim</a:t>
            </a:r>
            <a:r>
              <a:rPr lang="es-CO" sz="2400" b="1" i="1" dirty="0" smtClean="0"/>
              <a:t> </a:t>
            </a:r>
            <a:r>
              <a:rPr lang="es-CO" sz="2400" b="1" i="1" dirty="0" err="1" smtClean="0"/>
              <a:t>vehigisho</a:t>
            </a:r>
            <a:r>
              <a:rPr lang="es-CO" sz="2400" b="1" i="1" dirty="0" smtClean="0"/>
              <a:t> el-</a:t>
            </a:r>
            <a:r>
              <a:rPr lang="es-CO" sz="2400" b="1" i="1" dirty="0" err="1" smtClean="0"/>
              <a:t>hadelet</a:t>
            </a:r>
            <a:r>
              <a:rPr lang="es-CO" sz="2400" b="1" i="1" dirty="0" smtClean="0"/>
              <a:t> o el-</a:t>
            </a:r>
            <a:r>
              <a:rPr lang="es-CO" sz="2400" b="1" i="1" dirty="0" err="1" smtClean="0"/>
              <a:t>hamezuzah</a:t>
            </a:r>
            <a:r>
              <a:rPr lang="es-CO" sz="2400" b="1" i="1" dirty="0" smtClean="0"/>
              <a:t> </a:t>
            </a:r>
            <a:r>
              <a:rPr lang="es-CO" sz="2400" b="1" i="1" dirty="0" err="1" smtClean="0"/>
              <a:t>veratsa</a:t>
            </a:r>
            <a:r>
              <a:rPr lang="es-CO" sz="2400" b="1" i="1" dirty="0" smtClean="0"/>
              <a:t> </a:t>
            </a:r>
            <a:r>
              <a:rPr lang="es-CO" sz="2400" b="1" i="1" dirty="0" err="1" smtClean="0"/>
              <a:t>adonav</a:t>
            </a:r>
            <a:r>
              <a:rPr lang="es-CO" sz="2400" b="1" i="1" dirty="0" smtClean="0"/>
              <a:t> et-</a:t>
            </a:r>
            <a:r>
              <a:rPr lang="es-CO" sz="2400" b="1" i="1" dirty="0" err="1" smtClean="0"/>
              <a:t>ozno</a:t>
            </a:r>
            <a:r>
              <a:rPr lang="es-CO" sz="2400" b="1" i="1" dirty="0" smtClean="0"/>
              <a:t> </a:t>
            </a:r>
            <a:r>
              <a:rPr lang="es-CO" sz="2400" b="1" i="1" dirty="0" err="1" smtClean="0"/>
              <a:t>bamartsea</a:t>
            </a:r>
            <a:r>
              <a:rPr lang="es-CO" sz="2400" b="1" i="1" dirty="0" smtClean="0"/>
              <a:t> </a:t>
            </a:r>
            <a:r>
              <a:rPr lang="es-CO" sz="2400" b="1" i="1" dirty="0" err="1" smtClean="0"/>
              <a:t>va'avado</a:t>
            </a:r>
            <a:r>
              <a:rPr lang="es-CO" sz="2400" b="1" i="1" dirty="0" smtClean="0"/>
              <a:t> </a:t>
            </a:r>
            <a:r>
              <a:rPr lang="es-CO" sz="2400" b="1" i="1" dirty="0" err="1" smtClean="0"/>
              <a:t>le'olam</a:t>
            </a:r>
            <a:r>
              <a:rPr lang="es-CO" sz="2400" b="1" i="1" dirty="0" smtClean="0"/>
              <a:t>.</a:t>
            </a:r>
            <a:endParaRPr lang="es-CO" sz="2400" i="1" dirty="0" smtClean="0"/>
          </a:p>
          <a:p>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El hecho de que alguien desdeñe su libertad es un acto de repudio hacia la Toráh, </a:t>
            </a:r>
            <a:r>
              <a:rPr lang="es-ES" sz="2400" dirty="0" err="1" smtClean="0"/>
              <a:t>asi</a:t>
            </a:r>
            <a:r>
              <a:rPr lang="es-ES" sz="2400" dirty="0" smtClean="0"/>
              <a:t> sea que se quiera seguir bajo la tutela de su amo.</a:t>
            </a:r>
          </a:p>
          <a:p>
            <a:r>
              <a:rPr lang="es-ES" sz="2400" dirty="0" smtClean="0"/>
              <a:t>Aquí vemos como la Toráh hace énfasis en su oreja y en un portón.</a:t>
            </a:r>
          </a:p>
          <a:p>
            <a:r>
              <a:rPr lang="es-ES" sz="2400" dirty="0" err="1" smtClean="0"/>
              <a:t>Jazal</a:t>
            </a:r>
            <a:r>
              <a:rPr lang="es-ES" sz="2400" dirty="0" smtClean="0"/>
              <a:t>, nuestros Sabios de bendita memoria, lo explican:</a:t>
            </a:r>
          </a:p>
          <a:p>
            <a:r>
              <a:rPr lang="es-ES" sz="2400" dirty="0" smtClean="0"/>
              <a:t>Dios dice: Pues </a:t>
            </a:r>
            <a:r>
              <a:rPr lang="es-ES" sz="2400" dirty="0" err="1" smtClean="0"/>
              <a:t>Mios</a:t>
            </a:r>
            <a:r>
              <a:rPr lang="es-ES" sz="2400" dirty="0" smtClean="0"/>
              <a:t> son los hijos de Israel como siervos (</a:t>
            </a:r>
            <a:r>
              <a:rPr lang="es-ES" sz="2400" dirty="0" err="1" smtClean="0"/>
              <a:t>Vayikrá</a:t>
            </a:r>
            <a:r>
              <a:rPr lang="es-ES" sz="2400" dirty="0" smtClean="0"/>
              <a:t> 25:55) y sin embargo este siervo se ha degradado hasta el punto de optar ser siervo de un siervo (Kidushin 22b)</a:t>
            </a:r>
            <a:endParaRPr lang="es-ES" sz="2400" dirty="0" smtClean="0"/>
          </a:p>
        </p:txBody>
      </p:sp>
    </p:spTree>
  </p:cSld>
  <p:clrMapOvr>
    <a:masterClrMapping/>
  </p:clrMapOvr>
  <p:transition advTm="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2. Nuestro pasaje se refiere al ladrón que fue vendido por la corte para pagar a las víctimas de su robo y que solo esa clase de siervo puede ser forzado a vivir con una sierva con el fin de procrear y aumentar la servidumbre de su amo.</a:t>
            </a:r>
          </a:p>
          <a:p>
            <a:r>
              <a:rPr lang="es-ES" sz="2400" dirty="0" smtClean="0"/>
              <a:t>3. La jamba del portón simboliza la libertad porque fue junto a ella que los judíos untaron con la sangre del cordero de Pésaj en Egipto justamente antes de ser liberados provocando de esa manera que el Ángel de la Muerte saltara esas casas y no las tocara.</a:t>
            </a:r>
            <a:endParaRPr lang="es-ES" sz="2400" dirty="0" smtClean="0"/>
          </a:p>
        </p:txBody>
      </p:sp>
    </p:spTree>
  </p:cSld>
  <p:clrMapOvr>
    <a:masterClrMapping/>
  </p:clrMapOvr>
  <p:transition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Nuestros Sabios enseñan que la oreja, o sea el elemento que sirve para poder escuchar y ellos escucharon en el Sinaí “no robar”, tenía que ser perforada con un punzón.</a:t>
            </a:r>
          </a:p>
          <a:p>
            <a:r>
              <a:rPr lang="es-ES" sz="2400" dirty="0" smtClean="0"/>
              <a:t>Y el judío que prefiere ser siervo de un ser humano en vez de mantener lealtad exclusiva a Hashem,, ha rechazado la lección impartida por la jamba del portón en Egipto. Por eso la perforación se realiza junto a la puerta. (</a:t>
            </a:r>
            <a:r>
              <a:rPr lang="es-ES" sz="2400" dirty="0" err="1" smtClean="0"/>
              <a:t>Kidusin</a:t>
            </a:r>
            <a:r>
              <a:rPr lang="es-ES" sz="2400" dirty="0" smtClean="0"/>
              <a:t> 22b)</a:t>
            </a:r>
            <a:r>
              <a:rPr lang="es-ES" sz="2400" dirty="0" smtClean="0"/>
              <a:t> </a:t>
            </a:r>
            <a:endParaRPr lang="es-ES" sz="2400" dirty="0" smtClean="0"/>
          </a:p>
        </p:txBody>
      </p:sp>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dirty="0" smtClean="0"/>
              <a:t>Dice el verso, </a:t>
            </a:r>
            <a:r>
              <a:rPr lang="es-CO" sz="2400" b="1" i="1" dirty="0" err="1" smtClean="0"/>
              <a:t>Vehigisho</a:t>
            </a:r>
            <a:r>
              <a:rPr lang="es-CO" sz="2400" b="1" i="1" dirty="0" smtClean="0"/>
              <a:t> </a:t>
            </a:r>
            <a:r>
              <a:rPr lang="es-CO" sz="2400" b="1" i="1" dirty="0" err="1" smtClean="0"/>
              <a:t>adonav</a:t>
            </a:r>
            <a:r>
              <a:rPr lang="es-CO" sz="2400" b="1" i="1" dirty="0" smtClean="0"/>
              <a:t> el-</a:t>
            </a:r>
            <a:r>
              <a:rPr lang="es-CO" sz="2400" b="1" i="1" dirty="0" err="1" smtClean="0"/>
              <a:t>ha'Elohim</a:t>
            </a:r>
            <a:r>
              <a:rPr lang="es-CO" sz="2400" b="1" i="1" dirty="0" smtClean="0"/>
              <a:t> </a:t>
            </a:r>
            <a:r>
              <a:rPr lang="es-CO" sz="2400" b="1" i="1" dirty="0" smtClean="0"/>
              <a:t>Y entonces el amo le hará llegar ante Elohim…</a:t>
            </a:r>
          </a:p>
          <a:p>
            <a:r>
              <a:rPr lang="es-CO" sz="2400" dirty="0" smtClean="0"/>
              <a:t>Aquí se la llama elohim a la corte que es una palabra que entre otras significa también Dios o dioses,, debido a que ésta hace cumplir la Ley de Dios sobre la tierra y porque la Presencia de Dios y Su influencia se posan sobre los jueces (Ibn Ezra, Rambán) </a:t>
            </a:r>
            <a:endParaRPr lang="es-ES" sz="2400" dirty="0" smtClean="0"/>
          </a:p>
          <a:p>
            <a:r>
              <a:rPr lang="es-ES" sz="2400" i="1" dirty="0" smtClean="0"/>
              <a:t>Dice “para siempre” pero solo hasta el Jubileo, 50 años cuando todo retorna a sus dueños y hay libertad. Así no hayan transcurrido seis años desde su venta.</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21:7     </a:t>
            </a:r>
            <a:r>
              <a:rPr lang="es-ES" sz="2400" i="1" dirty="0" smtClean="0"/>
              <a:t>Cuando alguno vendiere a su hija por sierva, ella no saldrá como salen los siervos. </a:t>
            </a:r>
            <a:r>
              <a:rPr lang="es-ES" sz="2400" b="1" i="1" dirty="0" err="1" smtClean="0"/>
              <a:t>Veji-yimkor</a:t>
            </a:r>
            <a:r>
              <a:rPr lang="es-ES" sz="2400" b="1" i="1" dirty="0" smtClean="0"/>
              <a:t> </a:t>
            </a:r>
            <a:r>
              <a:rPr lang="es-ES" sz="2400" b="1" i="1" dirty="0" err="1" smtClean="0"/>
              <a:t>ish</a:t>
            </a:r>
            <a:r>
              <a:rPr lang="es-ES" sz="2400" b="1" i="1" dirty="0" smtClean="0"/>
              <a:t> et-bito </a:t>
            </a:r>
            <a:r>
              <a:rPr lang="es-ES" sz="2400" b="1" i="1" dirty="0" err="1" smtClean="0"/>
              <a:t>le'amah</a:t>
            </a:r>
            <a:r>
              <a:rPr lang="es-ES" sz="2400" b="1" i="1" dirty="0" smtClean="0"/>
              <a:t> lo </a:t>
            </a:r>
            <a:r>
              <a:rPr lang="es-ES" sz="2400" b="1" i="1" dirty="0" err="1" smtClean="0"/>
              <a:t>tetse</a:t>
            </a:r>
            <a:r>
              <a:rPr lang="es-ES" sz="2400" b="1" i="1" dirty="0" smtClean="0"/>
              <a:t> </a:t>
            </a:r>
            <a:r>
              <a:rPr lang="es-ES" sz="2400" b="1" i="1" dirty="0" err="1" smtClean="0"/>
              <a:t>ketset</a:t>
            </a:r>
            <a:r>
              <a:rPr lang="es-ES" sz="2400" b="1" i="1" dirty="0" smtClean="0"/>
              <a:t> </a:t>
            </a:r>
            <a:r>
              <a:rPr lang="es-ES" sz="2400" b="1" i="1" dirty="0" err="1" smtClean="0"/>
              <a:t>ha'avadim</a:t>
            </a:r>
            <a:r>
              <a:rPr lang="es-ES" sz="2400" b="1" i="1" dirty="0" smtClean="0"/>
              <a:t>.</a:t>
            </a:r>
            <a:endParaRPr lang="es-ES" sz="2400" i="1" dirty="0" smtClean="0"/>
          </a:p>
          <a:p>
            <a:r>
              <a:rPr lang="es-ES" sz="2400" b="1" i="1" dirty="0" smtClean="0"/>
              <a:t> </a:t>
            </a:r>
            <a:endParaRPr lang="es-ES" sz="2400" i="1" dirty="0" smtClean="0"/>
          </a:p>
          <a:p>
            <a:r>
              <a:rPr lang="es-ES" sz="2400" b="1" i="1" dirty="0" smtClean="0"/>
              <a:t>21:8     </a:t>
            </a:r>
            <a:r>
              <a:rPr lang="es-ES" sz="2400" i="1" dirty="0" smtClean="0"/>
              <a:t>Si no agradare a su señor después de que la haya destinado para sí, permitirá que sea redimida; no podrá venderla a otro hombre (ni al padre de ella) después de haberse servido de ella y no haberla desposado.</a:t>
            </a:r>
            <a:r>
              <a:rPr lang="es-ES" sz="2400" b="1" i="1" dirty="0" smtClean="0"/>
              <a:t> </a:t>
            </a:r>
            <a:r>
              <a:rPr lang="es-ES" sz="2400" b="1" i="1" dirty="0" err="1" smtClean="0"/>
              <a:t>Im-ra'ah</a:t>
            </a:r>
            <a:r>
              <a:rPr lang="es-ES" sz="2400" b="1" i="1" dirty="0" smtClean="0"/>
              <a:t> </a:t>
            </a:r>
            <a:r>
              <a:rPr lang="es-ES" sz="2400" b="1" i="1" dirty="0" err="1" smtClean="0"/>
              <a:t>be'eyney</a:t>
            </a:r>
            <a:r>
              <a:rPr lang="es-ES" sz="2400" b="1" i="1" dirty="0" smtClean="0"/>
              <a:t> </a:t>
            </a:r>
            <a:r>
              <a:rPr lang="es-ES" sz="2400" b="1" i="1" dirty="0" err="1" smtClean="0"/>
              <a:t>adoneyha</a:t>
            </a:r>
            <a:r>
              <a:rPr lang="es-ES" sz="2400" b="1" i="1" dirty="0" smtClean="0"/>
              <a:t> asher-lo </a:t>
            </a:r>
            <a:r>
              <a:rPr lang="es-ES" sz="2400" b="1" i="1" dirty="0" err="1" smtClean="0"/>
              <a:t>ye'adah</a:t>
            </a:r>
            <a:r>
              <a:rPr lang="es-ES" sz="2400" b="1" i="1" dirty="0" smtClean="0"/>
              <a:t> </a:t>
            </a:r>
            <a:r>
              <a:rPr lang="es-ES" sz="2400" b="1" i="1" dirty="0" err="1" smtClean="0"/>
              <a:t>vehefdah</a:t>
            </a:r>
            <a:r>
              <a:rPr lang="es-ES" sz="2400" b="1" i="1" dirty="0" smtClean="0"/>
              <a:t> </a:t>
            </a:r>
            <a:r>
              <a:rPr lang="es-ES" sz="2400" b="1" i="1" dirty="0" err="1" smtClean="0"/>
              <a:t>le'am</a:t>
            </a:r>
            <a:r>
              <a:rPr lang="es-ES" sz="2400" b="1" i="1" dirty="0" smtClean="0"/>
              <a:t> </a:t>
            </a:r>
            <a:r>
              <a:rPr lang="es-ES" sz="2400" b="1" i="1" dirty="0" err="1" smtClean="0"/>
              <a:t>nojri</a:t>
            </a:r>
            <a:r>
              <a:rPr lang="es-ES" sz="2400" b="1" i="1" dirty="0" smtClean="0"/>
              <a:t> lo-</a:t>
            </a:r>
            <a:r>
              <a:rPr lang="es-ES" sz="2400" b="1" i="1" dirty="0" err="1" smtClean="0"/>
              <a:t>yimshol</a:t>
            </a:r>
            <a:r>
              <a:rPr lang="es-ES" sz="2400" b="1" i="1" dirty="0" smtClean="0"/>
              <a:t> </a:t>
            </a:r>
            <a:r>
              <a:rPr lang="es-ES" sz="2400" b="1" i="1" dirty="0" err="1" smtClean="0"/>
              <a:t>lemojrah</a:t>
            </a:r>
            <a:r>
              <a:rPr lang="es-ES" sz="2400" b="1" i="1" dirty="0" smtClean="0"/>
              <a:t> </a:t>
            </a:r>
            <a:r>
              <a:rPr lang="es-ES" sz="2400" b="1" i="1" dirty="0" err="1" smtClean="0"/>
              <a:t>bevigdo-vah</a:t>
            </a:r>
            <a:r>
              <a:rPr lang="es-ES" sz="2400" b="1" i="1" dirty="0" smtClean="0"/>
              <a:t>.</a:t>
            </a:r>
            <a:endParaRPr lang="es-ES" sz="2400" i="1" dirty="0" smtClean="0"/>
          </a:p>
          <a:p>
            <a:endParaRPr lang="es-ES" sz="2400" i="1" dirty="0"/>
          </a:p>
        </p:txBody>
      </p:sp>
    </p:spTree>
  </p:cSld>
  <p:clrMapOvr>
    <a:masterClrMapping/>
  </p:clrMapOvr>
  <p:transition advTm="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b="1" i="1" dirty="0" smtClean="0"/>
              <a:t>21:9</a:t>
            </a:r>
            <a:r>
              <a:rPr lang="es-CO" sz="2400" i="1" dirty="0" smtClean="0"/>
              <a:t>     Si la hubiere destinado para su hijo, la tratará como se trata a las hijas. </a:t>
            </a:r>
            <a:r>
              <a:rPr lang="es-CO" sz="2400" b="1" i="1" dirty="0" err="1" smtClean="0"/>
              <a:t>Ve'im-livno</a:t>
            </a:r>
            <a:r>
              <a:rPr lang="es-CO" sz="2400" b="1" i="1" dirty="0" smtClean="0"/>
              <a:t> </a:t>
            </a:r>
            <a:r>
              <a:rPr lang="es-CO" sz="2400" b="1" i="1" dirty="0" err="1" smtClean="0"/>
              <a:t>yi'adenah</a:t>
            </a:r>
            <a:r>
              <a:rPr lang="es-CO" sz="2400" b="1" i="1" dirty="0" smtClean="0"/>
              <a:t> </a:t>
            </a:r>
            <a:r>
              <a:rPr lang="es-CO" sz="2400" b="1" i="1" dirty="0" err="1" smtClean="0"/>
              <a:t>kemishpat</a:t>
            </a:r>
            <a:r>
              <a:rPr lang="es-CO" sz="2400" b="1" i="1" dirty="0" smtClean="0"/>
              <a:t> </a:t>
            </a:r>
            <a:r>
              <a:rPr lang="es-CO" sz="2400" b="1" i="1" dirty="0" err="1" smtClean="0"/>
              <a:t>habanot</a:t>
            </a:r>
            <a:r>
              <a:rPr lang="es-CO" sz="2400" b="1" i="1" dirty="0" smtClean="0"/>
              <a:t> </a:t>
            </a:r>
            <a:r>
              <a:rPr lang="es-CO" sz="2400" b="1" i="1" dirty="0" err="1" smtClean="0"/>
              <a:t>ya'aseh-lah</a:t>
            </a:r>
            <a:r>
              <a:rPr lang="es-CO" sz="2400" b="1" i="1" dirty="0" smtClean="0"/>
              <a:t>.</a:t>
            </a:r>
            <a:endParaRPr lang="es-CO" sz="2400" i="1" dirty="0" smtClean="0"/>
          </a:p>
          <a:p>
            <a:r>
              <a:rPr lang="es-CO" sz="2400" b="1" i="1" dirty="0" smtClean="0"/>
              <a:t> </a:t>
            </a:r>
            <a:endParaRPr lang="es-CO" sz="2400" i="1" dirty="0" smtClean="0"/>
          </a:p>
          <a:p>
            <a:r>
              <a:rPr lang="es-CO" sz="2400" b="1" i="1" dirty="0" smtClean="0"/>
              <a:t>21:10   </a:t>
            </a:r>
            <a:r>
              <a:rPr lang="es-CO" sz="2400" i="1" dirty="0" smtClean="0"/>
              <a:t>Si tomare otra mujer aparte de ella, no le disminuirá nada de su comida, ni de su vestido, ni de su derecho matrimonial.</a:t>
            </a:r>
            <a:r>
              <a:rPr lang="es-CO" sz="2400" b="1" i="1" dirty="0" smtClean="0"/>
              <a:t> </a:t>
            </a:r>
            <a:r>
              <a:rPr lang="es-CO" sz="2400" b="1" i="1" dirty="0" err="1" smtClean="0"/>
              <a:t>Im-ajeret</a:t>
            </a:r>
            <a:r>
              <a:rPr lang="es-CO" sz="2400" b="1" i="1" dirty="0" smtClean="0"/>
              <a:t> </a:t>
            </a:r>
            <a:r>
              <a:rPr lang="es-CO" sz="2400" b="1" i="1" dirty="0" err="1" smtClean="0"/>
              <a:t>yikaj</a:t>
            </a:r>
            <a:r>
              <a:rPr lang="es-CO" sz="2400" b="1" i="1" dirty="0" smtClean="0"/>
              <a:t>-lo </a:t>
            </a:r>
            <a:r>
              <a:rPr lang="es-CO" sz="2400" b="1" i="1" dirty="0" err="1" smtClean="0"/>
              <a:t>she'erah</a:t>
            </a:r>
            <a:r>
              <a:rPr lang="es-CO" sz="2400" b="1" i="1" dirty="0" smtClean="0"/>
              <a:t> </a:t>
            </a:r>
            <a:r>
              <a:rPr lang="es-CO" sz="2400" b="1" i="1" dirty="0" err="1" smtClean="0"/>
              <a:t>ksutah</a:t>
            </a:r>
            <a:r>
              <a:rPr lang="es-CO" sz="2400" b="1" i="1" dirty="0" smtClean="0"/>
              <a:t> </a:t>
            </a:r>
            <a:r>
              <a:rPr lang="es-CO" sz="2400" b="1" i="1" dirty="0" err="1" smtClean="0"/>
              <a:t>ve'onatah</a:t>
            </a:r>
            <a:r>
              <a:rPr lang="es-CO" sz="2400" b="1" i="1" dirty="0" smtClean="0"/>
              <a:t> lo </a:t>
            </a:r>
            <a:r>
              <a:rPr lang="es-CO" sz="2400" b="1" i="1" dirty="0" err="1" smtClean="0"/>
              <a:t>yigra</a:t>
            </a:r>
            <a:r>
              <a:rPr lang="es-CO" sz="2400" b="1" i="1" dirty="0" smtClean="0"/>
              <a:t>.</a:t>
            </a:r>
            <a:endParaRPr lang="es-CO" sz="2400" i="1" dirty="0" smtClean="0"/>
          </a:p>
          <a:p>
            <a:r>
              <a:rPr lang="es-CO" sz="2400" b="1" i="1" dirty="0" smtClean="0"/>
              <a:t> </a:t>
            </a:r>
            <a:endParaRPr lang="es-CO" sz="2400" i="1" dirty="0" smtClean="0"/>
          </a:p>
          <a:p>
            <a:r>
              <a:rPr lang="es-CO" sz="2400" b="1" i="1" dirty="0" smtClean="0"/>
              <a:t>21:11   </a:t>
            </a:r>
            <a:r>
              <a:rPr lang="es-CO" sz="2400" i="1" dirty="0" smtClean="0"/>
              <a:t>Mas si no quisiere hacer con ella estas tres cosas, entonces ella saldrá de balde, sin rescate.</a:t>
            </a:r>
            <a:r>
              <a:rPr lang="es-CO" sz="2400" b="1" i="1" dirty="0" smtClean="0"/>
              <a:t> </a:t>
            </a:r>
            <a:r>
              <a:rPr lang="es-CO" sz="2400" b="1" i="1" dirty="0" err="1" smtClean="0"/>
              <a:t>Ve'im-shlosh-eleh</a:t>
            </a:r>
            <a:r>
              <a:rPr lang="es-CO" sz="2400" b="1" i="1" dirty="0" smtClean="0"/>
              <a:t> lo </a:t>
            </a:r>
            <a:r>
              <a:rPr lang="es-CO" sz="2400" b="1" i="1" dirty="0" err="1" smtClean="0"/>
              <a:t>ya'aseh</a:t>
            </a:r>
            <a:r>
              <a:rPr lang="es-CO" sz="2400" b="1" i="1" dirty="0" smtClean="0"/>
              <a:t> </a:t>
            </a:r>
            <a:r>
              <a:rPr lang="es-CO" sz="2400" b="1" i="1" dirty="0" err="1" smtClean="0"/>
              <a:t>lah</a:t>
            </a:r>
            <a:r>
              <a:rPr lang="es-CO" sz="2400" b="1" i="1" dirty="0" smtClean="0"/>
              <a:t> </a:t>
            </a:r>
            <a:r>
              <a:rPr lang="es-CO" sz="2400" b="1" i="1" dirty="0" err="1" smtClean="0"/>
              <a:t>veyatse'ah</a:t>
            </a:r>
            <a:r>
              <a:rPr lang="es-CO" sz="2400" b="1" i="1" dirty="0" smtClean="0"/>
              <a:t> </a:t>
            </a:r>
            <a:r>
              <a:rPr lang="es-CO" sz="2400" b="1" i="1" dirty="0" err="1" smtClean="0"/>
              <a:t>jinam</a:t>
            </a:r>
            <a:r>
              <a:rPr lang="es-CO" sz="2400" b="1" i="1" dirty="0" smtClean="0"/>
              <a:t> </a:t>
            </a:r>
            <a:r>
              <a:rPr lang="es-CO" sz="2400" b="1" i="1" dirty="0" err="1" smtClean="0"/>
              <a:t>eyn</a:t>
            </a:r>
            <a:r>
              <a:rPr lang="es-CO" sz="2400" b="1" i="1" dirty="0" smtClean="0"/>
              <a:t> </a:t>
            </a:r>
            <a:r>
              <a:rPr lang="es-CO" sz="2400" b="1" i="1" dirty="0" err="1" smtClean="0"/>
              <a:t>kasef</a:t>
            </a:r>
            <a:r>
              <a:rPr lang="es-CO" sz="2400" b="1" i="1" dirty="0" smtClean="0"/>
              <a:t>.  **</a:t>
            </a:r>
            <a:endParaRPr lang="es-CO" sz="2400" i="1" dirty="0"/>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200" b="1" i="1" dirty="0" smtClean="0"/>
              <a:t>21:12   </a:t>
            </a:r>
            <a:r>
              <a:rPr lang="es-CO" sz="2200" i="1" dirty="0" smtClean="0"/>
              <a:t>El que hiriere a un hombre de modo que muera, será muerto irremisiblemente. </a:t>
            </a:r>
            <a:r>
              <a:rPr lang="es-CO" sz="2200" b="1" i="1" dirty="0" err="1" smtClean="0"/>
              <a:t>Makeh</a:t>
            </a:r>
            <a:r>
              <a:rPr lang="es-CO" sz="2200" b="1" i="1" dirty="0" smtClean="0"/>
              <a:t> </a:t>
            </a:r>
            <a:r>
              <a:rPr lang="es-CO" sz="2200" b="1" i="1" dirty="0" err="1" smtClean="0"/>
              <a:t>ish</a:t>
            </a:r>
            <a:r>
              <a:rPr lang="es-CO" sz="2200" b="1" i="1" dirty="0" smtClean="0"/>
              <a:t> </a:t>
            </a:r>
            <a:r>
              <a:rPr lang="es-CO" sz="2200" b="1" i="1" dirty="0" err="1" smtClean="0"/>
              <a:t>vamet</a:t>
            </a:r>
            <a:r>
              <a:rPr lang="es-CO" sz="2200" b="1" i="1" dirty="0" smtClean="0"/>
              <a:t> </a:t>
            </a:r>
            <a:r>
              <a:rPr lang="es-CO" sz="2200" b="1" i="1" dirty="0" err="1" smtClean="0"/>
              <a:t>mot</a:t>
            </a:r>
            <a:r>
              <a:rPr lang="es-CO" sz="2200" b="1" i="1" dirty="0" smtClean="0"/>
              <a:t> </a:t>
            </a:r>
            <a:r>
              <a:rPr lang="es-CO" sz="2200" b="1" i="1" dirty="0" err="1" smtClean="0"/>
              <a:t>yumat</a:t>
            </a:r>
            <a:r>
              <a:rPr lang="es-CO" sz="2200" b="1" i="1" dirty="0" smtClean="0"/>
              <a:t>.</a:t>
            </a:r>
            <a:endParaRPr lang="es-CO" sz="2200" i="1" dirty="0" smtClean="0"/>
          </a:p>
          <a:p>
            <a:r>
              <a:rPr lang="es-CO" sz="2200" b="1" i="1" dirty="0" smtClean="0"/>
              <a:t> </a:t>
            </a:r>
            <a:endParaRPr lang="es-CO" sz="2200" i="1" dirty="0" smtClean="0"/>
          </a:p>
          <a:p>
            <a:r>
              <a:rPr lang="es-CO" sz="2200" b="1" i="1" dirty="0" smtClean="0"/>
              <a:t>21:13   </a:t>
            </a:r>
            <a:r>
              <a:rPr lang="es-CO" sz="2200" i="1" dirty="0" smtClean="0"/>
              <a:t>Mas si no le armó una celada, sino que Dios designó que la persona fuese muerta por su mano, en tal caso Yo le señalaré lugar donde se refugie.</a:t>
            </a:r>
            <a:r>
              <a:rPr lang="es-CO" sz="2200" b="1" i="1" dirty="0" smtClean="0"/>
              <a:t> </a:t>
            </a:r>
            <a:r>
              <a:rPr lang="es-CO" sz="2200" b="1" i="1" dirty="0" err="1" smtClean="0"/>
              <a:t>Va'asher</a:t>
            </a:r>
            <a:r>
              <a:rPr lang="es-CO" sz="2200" b="1" i="1" dirty="0" smtClean="0"/>
              <a:t> lo </a:t>
            </a:r>
            <a:r>
              <a:rPr lang="es-CO" sz="2200" b="1" i="1" dirty="0" err="1" smtClean="0"/>
              <a:t>tsadah</a:t>
            </a:r>
            <a:r>
              <a:rPr lang="es-CO" sz="2200" b="1" i="1" dirty="0" smtClean="0"/>
              <a:t> </a:t>
            </a:r>
            <a:r>
              <a:rPr lang="es-CO" sz="2200" b="1" i="1" dirty="0" err="1" smtClean="0"/>
              <a:t>veha'Elohim</a:t>
            </a:r>
            <a:r>
              <a:rPr lang="es-CO" sz="2200" b="1" i="1" dirty="0" smtClean="0"/>
              <a:t> </a:t>
            </a:r>
            <a:r>
              <a:rPr lang="es-CO" sz="2200" b="1" i="1" dirty="0" err="1" smtClean="0"/>
              <a:t>inah</a:t>
            </a:r>
            <a:r>
              <a:rPr lang="es-CO" sz="2200" b="1" i="1" dirty="0" smtClean="0"/>
              <a:t> </a:t>
            </a:r>
            <a:r>
              <a:rPr lang="es-CO" sz="2200" b="1" i="1" dirty="0" err="1" smtClean="0"/>
              <a:t>leyado</a:t>
            </a:r>
            <a:r>
              <a:rPr lang="es-CO" sz="2200" b="1" i="1" dirty="0" smtClean="0"/>
              <a:t> </a:t>
            </a:r>
            <a:r>
              <a:rPr lang="es-CO" sz="2200" b="1" i="1" dirty="0" err="1" smtClean="0"/>
              <a:t>vesamti</a:t>
            </a:r>
            <a:r>
              <a:rPr lang="es-CO" sz="2200" b="1" i="1" dirty="0" smtClean="0"/>
              <a:t> leja </a:t>
            </a:r>
            <a:r>
              <a:rPr lang="es-CO" sz="2200" b="1" i="1" dirty="0" err="1" smtClean="0"/>
              <a:t>makom</a:t>
            </a:r>
            <a:r>
              <a:rPr lang="es-CO" sz="2200" b="1" i="1" dirty="0" smtClean="0"/>
              <a:t> asher </a:t>
            </a:r>
            <a:r>
              <a:rPr lang="es-CO" sz="2200" b="1" i="1" dirty="0" err="1" smtClean="0"/>
              <a:t>yanus</a:t>
            </a:r>
            <a:r>
              <a:rPr lang="es-CO" sz="2200" b="1" i="1" dirty="0" smtClean="0"/>
              <a:t> </a:t>
            </a:r>
            <a:r>
              <a:rPr lang="es-CO" sz="2200" b="1" i="1" dirty="0" err="1" smtClean="0"/>
              <a:t>shamah</a:t>
            </a:r>
            <a:r>
              <a:rPr lang="es-CO" sz="2200" b="1" i="1" dirty="0" smtClean="0"/>
              <a:t>.</a:t>
            </a:r>
            <a:endParaRPr lang="es-CO" sz="2200" i="1" dirty="0" smtClean="0"/>
          </a:p>
          <a:p>
            <a:r>
              <a:rPr lang="es-CO" sz="2200" b="1" i="1" dirty="0" smtClean="0"/>
              <a:t> </a:t>
            </a:r>
            <a:endParaRPr lang="es-CO" sz="2200" i="1" dirty="0" smtClean="0"/>
          </a:p>
          <a:p>
            <a:r>
              <a:rPr lang="es-CO" sz="2200" b="1" i="1" dirty="0" smtClean="0"/>
              <a:t>21:14   </a:t>
            </a:r>
            <a:r>
              <a:rPr lang="es-CO" sz="2200" i="1" dirty="0" smtClean="0"/>
              <a:t>Y cuando alguno obrare premeditadamente contra su prójimo, matándole con engaño, de </a:t>
            </a:r>
            <a:r>
              <a:rPr lang="es-CO" sz="2200" i="1" dirty="0" smtClean="0"/>
              <a:t>Mi </a:t>
            </a:r>
            <a:r>
              <a:rPr lang="es-CO" sz="2200" i="1" dirty="0" smtClean="0"/>
              <a:t>mismo altar le quitarás para que muera.</a:t>
            </a:r>
            <a:r>
              <a:rPr lang="es-CO" sz="2200" b="1" i="1" dirty="0" smtClean="0"/>
              <a:t> </a:t>
            </a:r>
            <a:r>
              <a:rPr lang="es-CO" sz="2200" b="1" i="1" dirty="0" err="1" smtClean="0"/>
              <a:t>Veji-yazid</a:t>
            </a:r>
            <a:r>
              <a:rPr lang="es-CO" sz="2200" b="1" i="1" dirty="0" smtClean="0"/>
              <a:t> </a:t>
            </a:r>
            <a:r>
              <a:rPr lang="es-CO" sz="2200" b="1" i="1" dirty="0" err="1" smtClean="0"/>
              <a:t>ish</a:t>
            </a:r>
            <a:r>
              <a:rPr lang="es-CO" sz="2200" b="1" i="1" dirty="0" smtClean="0"/>
              <a:t> al-</a:t>
            </a:r>
            <a:r>
              <a:rPr lang="es-CO" sz="2200" b="1" i="1" dirty="0" err="1" smtClean="0"/>
              <a:t>re'ehu</a:t>
            </a:r>
            <a:r>
              <a:rPr lang="es-CO" sz="2200" b="1" i="1" dirty="0" smtClean="0"/>
              <a:t> </a:t>
            </a:r>
            <a:r>
              <a:rPr lang="es-CO" sz="2200" b="1" i="1" dirty="0" err="1" smtClean="0"/>
              <a:t>lehorgo</a:t>
            </a:r>
            <a:r>
              <a:rPr lang="es-CO" sz="2200" b="1" i="1" dirty="0" smtClean="0"/>
              <a:t> </a:t>
            </a:r>
            <a:r>
              <a:rPr lang="es-CO" sz="2200" b="1" i="1" dirty="0" err="1" smtClean="0"/>
              <a:t>ve'ormah</a:t>
            </a:r>
            <a:r>
              <a:rPr lang="es-CO" sz="2200" b="1" i="1" dirty="0" smtClean="0"/>
              <a:t> </a:t>
            </a:r>
            <a:r>
              <a:rPr lang="es-CO" sz="2200" b="1" i="1" dirty="0" err="1" smtClean="0"/>
              <a:t>me'im</a:t>
            </a:r>
            <a:r>
              <a:rPr lang="es-CO" sz="2200" b="1" i="1" dirty="0" smtClean="0"/>
              <a:t> </a:t>
            </a:r>
            <a:r>
              <a:rPr lang="es-CO" sz="2200" b="1" i="1" dirty="0" err="1" smtClean="0"/>
              <a:t>mizbeji</a:t>
            </a:r>
            <a:r>
              <a:rPr lang="es-CO" sz="2200" b="1" i="1" dirty="0" smtClean="0"/>
              <a:t> </a:t>
            </a:r>
            <a:r>
              <a:rPr lang="es-CO" sz="2200" b="1" i="1" dirty="0" err="1" smtClean="0"/>
              <a:t>tikajenu</a:t>
            </a:r>
            <a:r>
              <a:rPr lang="es-CO" sz="2200" b="1" i="1" dirty="0" smtClean="0"/>
              <a:t> </a:t>
            </a:r>
            <a:r>
              <a:rPr lang="es-CO" sz="2200" b="1" i="1" dirty="0" err="1" smtClean="0"/>
              <a:t>lamut</a:t>
            </a:r>
            <a:r>
              <a:rPr lang="es-CO" sz="2200" b="1" i="1" dirty="0" smtClean="0"/>
              <a:t>.</a:t>
            </a:r>
            <a:endParaRPr lang="es-CO" sz="2200" i="1" dirty="0"/>
          </a:p>
        </p:txBody>
      </p:sp>
    </p:spTree>
  </p:cSld>
  <p:clrMapOvr>
    <a:masterClrMapping/>
  </p:clrMapOvr>
  <p:transition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CO" sz="2400" dirty="0" smtClean="0"/>
              <a:t>Asesinato y Homicidio Involuntario</a:t>
            </a:r>
          </a:p>
          <a:p>
            <a:r>
              <a:rPr lang="es-CO" sz="2400" dirty="0" smtClean="0"/>
              <a:t>Como sabemos, el asesinato lleva al asesino a que se le aplique la pena de muerte siempre y cuando haya sido premeditado, en cuyo caso está prohibido perdonar al asesino, así sea una persona distinguida y que le haya servido a la nación.</a:t>
            </a:r>
          </a:p>
          <a:p>
            <a:r>
              <a:rPr lang="es-CO" sz="2400" dirty="0" smtClean="0"/>
              <a:t>Así sea un Cohen y se ampare bajo su servicio en el altar de Dios. Debe ser retirado de ahí para que reciba el castigo adecuado.</a:t>
            </a:r>
          </a:p>
          <a:p>
            <a:r>
              <a:rPr lang="es-CO" sz="2400" dirty="0" smtClean="0"/>
              <a:t>Contrario a la persona que obró por descuido o sin intención de causar daño que es desterrado a ciudades de refugio. (Ver leyes en Bamidbar 35 y Devarim 19)</a:t>
            </a:r>
            <a:endParaRPr lang="es-CO" sz="2400" dirty="0"/>
          </a:p>
        </p:txBody>
      </p:sp>
    </p:spTree>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21:15   </a:t>
            </a:r>
            <a:r>
              <a:rPr lang="es-ES" sz="2400" i="1" dirty="0" smtClean="0"/>
              <a:t>El que hiriere a su padre o a su madre, será muerto irremisiblemente. </a:t>
            </a:r>
            <a:r>
              <a:rPr lang="es-ES" sz="2400" b="1" i="1" dirty="0" err="1" smtClean="0"/>
              <a:t>Umakeh</a:t>
            </a:r>
            <a:r>
              <a:rPr lang="es-ES" sz="2400" b="1" i="1" dirty="0" smtClean="0"/>
              <a:t> </a:t>
            </a:r>
            <a:r>
              <a:rPr lang="es-ES" sz="2400" b="1" i="1" dirty="0" err="1" smtClean="0"/>
              <a:t>aviv</a:t>
            </a:r>
            <a:r>
              <a:rPr lang="es-ES" sz="2400" b="1" i="1" dirty="0" smtClean="0"/>
              <a:t> </a:t>
            </a:r>
            <a:r>
              <a:rPr lang="es-ES" sz="2400" b="1" i="1" dirty="0" err="1" smtClean="0"/>
              <a:t>ve'imo</a:t>
            </a:r>
            <a:r>
              <a:rPr lang="es-ES" sz="2400" b="1" i="1" dirty="0" smtClean="0"/>
              <a:t> </a:t>
            </a:r>
            <a:r>
              <a:rPr lang="es-ES" sz="2400" b="1" i="1" dirty="0" err="1" smtClean="0"/>
              <a:t>mot</a:t>
            </a:r>
            <a:r>
              <a:rPr lang="es-ES" sz="2400" b="1" i="1" dirty="0" smtClean="0"/>
              <a:t> </a:t>
            </a:r>
            <a:r>
              <a:rPr lang="es-ES" sz="2400" b="1" i="1" dirty="0" err="1" smtClean="0"/>
              <a:t>yumat</a:t>
            </a:r>
            <a:r>
              <a:rPr lang="es-ES" sz="2400" b="1" i="1" dirty="0" smtClean="0"/>
              <a:t>.</a:t>
            </a:r>
          </a:p>
          <a:p>
            <a:r>
              <a:rPr lang="es-ES" sz="2400" dirty="0" smtClean="0"/>
              <a:t>Quien comete este pecado es punible con la pena de muerte si les causó una contusión, a diferencia de un ataque a otra persona que en ese caso solo paga por los daños causados y los perjuicios, si hubiere lugar; y en otros casos no paga nada, así haya causado contusión o no.</a:t>
            </a:r>
            <a:endParaRPr lang="es-ES" sz="2400" dirty="0"/>
          </a:p>
        </p:txBody>
      </p:sp>
    </p:spTree>
  </p:cSld>
  <p:clrMapOvr>
    <a:masterClrMapping/>
  </p:clrMapOvr>
  <p:transition advTm="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21:16   </a:t>
            </a:r>
            <a:r>
              <a:rPr lang="es-ES" sz="2400" i="1" dirty="0" smtClean="0"/>
              <a:t>El que robare una persona y la vendiere, y fuere hallada en su poder, será muerto irremisiblemente. </a:t>
            </a:r>
            <a:r>
              <a:rPr lang="es-ES" sz="2400" b="1" i="1" dirty="0" err="1" smtClean="0"/>
              <a:t>Vegonev</a:t>
            </a:r>
            <a:r>
              <a:rPr lang="es-ES" sz="2400" b="1" i="1" dirty="0" smtClean="0"/>
              <a:t> </a:t>
            </a:r>
            <a:r>
              <a:rPr lang="es-ES" sz="2400" b="1" i="1" dirty="0" err="1" smtClean="0"/>
              <a:t>ish</a:t>
            </a:r>
            <a:r>
              <a:rPr lang="es-ES" sz="2400" b="1" i="1" dirty="0" smtClean="0"/>
              <a:t> </a:t>
            </a:r>
            <a:r>
              <a:rPr lang="es-ES" sz="2400" b="1" i="1" dirty="0" err="1" smtClean="0"/>
              <a:t>umejaro</a:t>
            </a:r>
            <a:r>
              <a:rPr lang="es-ES" sz="2400" b="1" i="1" dirty="0" smtClean="0"/>
              <a:t> </a:t>
            </a:r>
            <a:r>
              <a:rPr lang="es-ES" sz="2400" b="1" i="1" dirty="0" err="1" smtClean="0"/>
              <a:t>venimtsa</a:t>
            </a:r>
            <a:r>
              <a:rPr lang="es-ES" sz="2400" b="1" i="1" dirty="0" smtClean="0"/>
              <a:t> </a:t>
            </a:r>
            <a:r>
              <a:rPr lang="es-ES" sz="2400" b="1" i="1" dirty="0" err="1" smtClean="0"/>
              <a:t>veyado</a:t>
            </a:r>
            <a:r>
              <a:rPr lang="es-ES" sz="2400" b="1" i="1" dirty="0" smtClean="0"/>
              <a:t> </a:t>
            </a:r>
            <a:r>
              <a:rPr lang="es-ES" sz="2400" b="1" i="1" dirty="0" err="1" smtClean="0"/>
              <a:t>mot</a:t>
            </a:r>
            <a:r>
              <a:rPr lang="es-ES" sz="2400" b="1" i="1" dirty="0" smtClean="0"/>
              <a:t> </a:t>
            </a:r>
            <a:r>
              <a:rPr lang="es-ES" sz="2400" b="1" i="1" dirty="0" err="1" smtClean="0"/>
              <a:t>yumat</a:t>
            </a:r>
            <a:r>
              <a:rPr lang="es-ES" sz="2400" b="1" i="1" dirty="0" smtClean="0"/>
              <a:t>.</a:t>
            </a:r>
          </a:p>
          <a:p>
            <a:r>
              <a:rPr lang="es-ES" sz="2400" dirty="0" smtClean="0"/>
              <a:t>Rashí comenta que los secuestradores reciben la pena de muerte solo si forzaron a la víctima a que trabajara para ellos y luego la vendieron como esclavo.</a:t>
            </a:r>
          </a:p>
          <a:p>
            <a:r>
              <a:rPr lang="es-ES" sz="2400" i="1" dirty="0" smtClean="0"/>
              <a:t>Y se descubriere en su poder.- </a:t>
            </a:r>
            <a:r>
              <a:rPr lang="es-ES" sz="2400" dirty="0" smtClean="0"/>
              <a:t>Se explica que no es posible que la victima se encontrara en poder del secuestrador porque se dijo “si la vendiere” como esclavo, por ello Rashí explica que debe haber testigos de todas las etapas del </a:t>
            </a:r>
            <a:r>
              <a:rPr lang="es-ES" sz="2400" dirty="0" err="1" smtClean="0"/>
              <a:t>crímen</a:t>
            </a:r>
            <a:r>
              <a:rPr lang="es-ES" sz="2400" dirty="0" smtClean="0"/>
              <a:t> cuando estuvo bajo el poder del criminal tanto el secuestro como la venta. **</a:t>
            </a:r>
            <a:endParaRPr lang="es-ES" sz="2400" dirty="0"/>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LIBRO DE SHEMOT - EXODO</a:t>
            </a:r>
            <a:endParaRPr smtClean="0">
              <a:latin typeface="Calibri" pitchFamily="34" charset="0"/>
            </a:endParaRPr>
          </a:p>
        </p:txBody>
      </p:sp>
      <p:sp>
        <p:nvSpPr>
          <p:cNvPr id="4100" name="Content Placeholder 2"/>
          <p:cNvSpPr txBox="1">
            <a:spLocks noGrp="1"/>
          </p:cNvSpPr>
          <p:nvPr>
            <p:ph idx="1"/>
          </p:nvPr>
        </p:nvSpPr>
        <p:spPr>
          <a:xfrm>
            <a:off x="685800" y="1371600"/>
            <a:ext cx="7772400" cy="4648200"/>
          </a:xfrm>
        </p:spPr>
        <p:txBody>
          <a:bodyPr/>
          <a:lstStyle/>
          <a:p>
            <a:r>
              <a:rPr lang="es-ES" sz="2400" b="1" i="1" dirty="0" smtClean="0"/>
              <a:t>21:17   </a:t>
            </a:r>
            <a:r>
              <a:rPr lang="es-ES" sz="2400" i="1" dirty="0" smtClean="0"/>
              <a:t>El que maldijere a su padre o a su madre, será muerto irremisiblemente.</a:t>
            </a:r>
            <a:r>
              <a:rPr lang="es-ES" sz="2400" b="1" i="1" dirty="0" smtClean="0"/>
              <a:t> </a:t>
            </a:r>
            <a:r>
              <a:rPr lang="es-ES" sz="2400" b="1" i="1" dirty="0" err="1" smtClean="0"/>
              <a:t>Umekalel</a:t>
            </a:r>
            <a:r>
              <a:rPr lang="es-ES" sz="2400" b="1" i="1" dirty="0" smtClean="0"/>
              <a:t> </a:t>
            </a:r>
            <a:r>
              <a:rPr lang="es-ES" sz="2400" b="1" i="1" dirty="0" err="1" smtClean="0"/>
              <a:t>aviv</a:t>
            </a:r>
            <a:r>
              <a:rPr lang="es-ES" sz="2400" b="1" i="1" dirty="0" smtClean="0"/>
              <a:t> </a:t>
            </a:r>
            <a:r>
              <a:rPr lang="es-ES" sz="2400" b="1" i="1" dirty="0" err="1" smtClean="0"/>
              <a:t>ve'imo</a:t>
            </a:r>
            <a:r>
              <a:rPr lang="es-ES" sz="2400" b="1" i="1" dirty="0" smtClean="0"/>
              <a:t> </a:t>
            </a:r>
            <a:r>
              <a:rPr lang="es-ES" sz="2400" b="1" i="1" dirty="0" err="1" smtClean="0"/>
              <a:t>mot</a:t>
            </a:r>
            <a:r>
              <a:rPr lang="es-ES" sz="2400" b="1" i="1" dirty="0" smtClean="0"/>
              <a:t> </a:t>
            </a:r>
            <a:r>
              <a:rPr lang="es-ES" sz="2400" b="1" i="1" dirty="0" err="1" smtClean="0"/>
              <a:t>yumat</a:t>
            </a:r>
            <a:r>
              <a:rPr lang="es-ES" sz="2400" b="1" i="1" dirty="0" smtClean="0"/>
              <a:t>.</a:t>
            </a:r>
            <a:endParaRPr lang="es-ES" sz="2400" i="1" dirty="0" smtClean="0"/>
          </a:p>
          <a:p>
            <a:r>
              <a:rPr lang="es-CO" sz="2400" i="1" dirty="0" smtClean="0"/>
              <a:t>…</a:t>
            </a:r>
            <a:endParaRPr lang="es-CO" sz="2400" i="1" dirty="0"/>
          </a:p>
        </p:txBody>
      </p:sp>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0483"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0484"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0485"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a:t>
            </a:r>
            <a:r>
              <a:rPr lang="es-CO" sz="2000" dirty="0" err="1" smtClean="0">
                <a:solidFill>
                  <a:srgbClr val="000000"/>
                </a:solidFill>
                <a:latin typeface="Calibri" pitchFamily="34" charset="0"/>
              </a:rPr>
              <a:t>Zohar</a:t>
            </a:r>
            <a:r>
              <a:rPr lang="es-CO" sz="2000" dirty="0" smtClean="0">
                <a:solidFill>
                  <a:srgbClr val="000000"/>
                </a:solidFill>
                <a:latin typeface="Calibri" pitchFamily="34" charset="0"/>
              </a:rPr>
              <a:t>,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a:t>
            </a:r>
            <a:r>
              <a:rPr lang="es-CO" sz="2000" dirty="0" err="1" smtClean="0">
                <a:solidFill>
                  <a:srgbClr val="000000"/>
                </a:solidFill>
                <a:latin typeface="Calibri" pitchFamily="34" charset="0"/>
              </a:rPr>
              <a:t>Jumash</a:t>
            </a:r>
            <a:r>
              <a:rPr lang="es-CO" sz="2000" dirty="0" smtClean="0">
                <a:solidFill>
                  <a:srgbClr val="000000"/>
                </a:solidFill>
                <a:latin typeface="Calibri" pitchFamily="34" charset="0"/>
              </a:rPr>
              <a:t>, </a:t>
            </a:r>
            <a:r>
              <a:rPr sz="2000" dirty="0" smtClean="0">
                <a:solidFill>
                  <a:schemeClr val="tx1"/>
                </a:solidFill>
                <a:latin typeface="Calibri" pitchFamily="34" charset="0"/>
              </a:rPr>
              <a:t>Dr. Yael Ziegler</a:t>
            </a:r>
            <a:r>
              <a:rPr lang="es-CO" sz="2000" dirty="0" smtClean="0">
                <a:solidFill>
                  <a:schemeClr val="tx1"/>
                </a:solidFill>
                <a:latin typeface="Calibri" pitchFamily="34" charset="0"/>
              </a:rPr>
              <a:t>.</a:t>
            </a:r>
            <a:endParaRPr lang="sv-SE" sz="2000" dirty="0" smtClean="0">
              <a:solidFill>
                <a:schemeClr val="tx1"/>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 </a:t>
            </a:r>
            <a:r>
              <a:rPr lang="es-CO" sz="1800" dirty="0" smtClean="0">
                <a:latin typeface="Calibri" pitchFamily="34" charset="0"/>
              </a:rPr>
              <a:t>de </a:t>
            </a:r>
            <a:r>
              <a:rPr lang="es-CO" sz="1800" dirty="0" smtClean="0">
                <a:latin typeface="Calibri" pitchFamily="34" charset="0"/>
              </a:rPr>
              <a:t>Nisán </a:t>
            </a:r>
            <a:r>
              <a:rPr lang="es-CO" sz="1800" dirty="0" smtClean="0">
                <a:latin typeface="Calibri" pitchFamily="34" charset="0"/>
              </a:rPr>
              <a:t>5777  –  </a:t>
            </a:r>
            <a:r>
              <a:rPr lang="es-CO" sz="1800" dirty="0" smtClean="0">
                <a:latin typeface="Calibri" pitchFamily="34" charset="0"/>
              </a:rPr>
              <a:t>28 </a:t>
            </a:r>
            <a:r>
              <a:rPr lang="es-CO" sz="1800" dirty="0" smtClean="0">
                <a:latin typeface="Calibri" pitchFamily="34" charset="0"/>
              </a:rPr>
              <a:t>de Marzo, 2017Monsey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114540</TotalTime>
  <Words>837</Words>
  <Application>Microsoft Office PowerPoint</Application>
  <PresentationFormat>On-screen Show (4:3)</PresentationFormat>
  <Paragraphs>132</Paragraphs>
  <Slides>25</Slides>
  <Notes>23</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 </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LIBRO DE SHEMOT - EXODO</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3191</cp:revision>
  <dcterms:created xsi:type="dcterms:W3CDTF">2013-10-13T19:31:46Z</dcterms:created>
  <dcterms:modified xsi:type="dcterms:W3CDTF">2017-03-29T14:44:29Z</dcterms:modified>
</cp:coreProperties>
</file>