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1395" r:id="rId3"/>
    <p:sldId id="1510" r:id="rId4"/>
    <p:sldId id="1516" r:id="rId5"/>
    <p:sldId id="1509" r:id="rId6"/>
    <p:sldId id="1532" r:id="rId7"/>
    <p:sldId id="1517" r:id="rId8"/>
    <p:sldId id="1518" r:id="rId9"/>
    <p:sldId id="1519" r:id="rId10"/>
    <p:sldId id="1520" r:id="rId11"/>
    <p:sldId id="1527" r:id="rId12"/>
    <p:sldId id="1529" r:id="rId13"/>
    <p:sldId id="1530" r:id="rId14"/>
    <p:sldId id="1531" r:id="rId15"/>
    <p:sldId id="1533" r:id="rId16"/>
    <p:sldId id="1521" r:id="rId17"/>
    <p:sldId id="29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4599" autoAdjust="0"/>
  </p:normalViewPr>
  <p:slideViewPr>
    <p:cSldViewPr>
      <p:cViewPr>
        <p:scale>
          <a:sx n="100" d="100"/>
          <a:sy n="100" d="100"/>
        </p:scale>
        <p:origin x="486" y="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#33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Defensa propia</a:t>
            </a: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     </a:t>
            </a:r>
            <a:r>
              <a:rPr lang="es-ES" sz="2400" i="1" dirty="0" smtClean="0"/>
              <a:t>Si el ladrón fuere hallado forzando una casa y fuere herido y muriese, el que lo hiera no será culpado de homicidio.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Im-bamajteret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yimatse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haganav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vehukah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vamet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eyn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damim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</a:t>
            </a:r>
            <a:endParaRPr lang="es-ES" sz="2400" i="1" dirty="0" smtClean="0"/>
          </a:p>
          <a:p>
            <a:r>
              <a:rPr lang="es-ES" sz="2400" b="1" i="1" dirty="0" smtClean="0"/>
              <a:t>22:2     </a:t>
            </a:r>
            <a:r>
              <a:rPr lang="es-ES" sz="2400" i="1" dirty="0" smtClean="0"/>
              <a:t>Mas si el sol hubiere salido sobre él, el que lo hiera y mate será culpado de homicidio, (mas si no muere), el ladrón pagará (por su robo), y si no tuviera con qué hacerlo será vendido por su hurto.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Im-zarejah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hashemesh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damim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shalem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yeshalem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im-eyn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venimkar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bignevato</a:t>
            </a:r>
            <a:r>
              <a:rPr lang="es-ES" sz="2400" b="1" i="1" dirty="0" smtClean="0"/>
              <a:t>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Esto significa "si fue claro como el sol que el ladrón no vino con intenciones de matar", como en el caso de un padre o una madre que entraran en casa de sus hijos para robar, o viceversa, pues se supone que ellos no los matarían.</a:t>
            </a:r>
          </a:p>
          <a:p>
            <a:r>
              <a:rPr lang="es-CO" sz="2400" i="1" dirty="0" smtClean="0"/>
              <a:t>** </a:t>
            </a:r>
            <a:r>
              <a:rPr lang="he-IL" sz="2400" i="1" dirty="0" smtClean="0"/>
              <a:t>הבּה להרגך השׁכם להרגוֹ </a:t>
            </a:r>
            <a:r>
              <a:rPr lang="es-CO" sz="2400" i="1" dirty="0" smtClean="0"/>
              <a:t> </a:t>
            </a:r>
          </a:p>
          <a:p>
            <a:r>
              <a:rPr lang="es-CO" sz="2400" i="1" dirty="0" smtClean="0"/>
              <a:t>Habá </a:t>
            </a:r>
            <a:r>
              <a:rPr lang="es-CO" sz="2400" i="1" dirty="0" err="1" smtClean="0"/>
              <a:t>lehargeja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hashkem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lehargó</a:t>
            </a:r>
            <a:r>
              <a:rPr lang="es-CO" sz="2400" i="1" dirty="0" smtClean="0"/>
              <a:t> – Al 	que viene a matarte, anticípate a matarlo.</a:t>
            </a:r>
          </a:p>
          <a:p>
            <a:r>
              <a:rPr lang="es-ES" sz="2400" dirty="0" smtClean="0"/>
              <a:t>Según Rashí, si brillaba el sol…</a:t>
            </a:r>
          </a:p>
          <a:p>
            <a:r>
              <a:rPr lang="es-ES" sz="2400" dirty="0" smtClean="0"/>
              <a:t>Según </a:t>
            </a:r>
            <a:r>
              <a:rPr lang="es-ES" sz="2400" dirty="0" err="1" smtClean="0"/>
              <a:t>Onkelós</a:t>
            </a:r>
            <a:r>
              <a:rPr lang="es-ES" sz="2400" dirty="0" smtClean="0"/>
              <a:t>…</a:t>
            </a:r>
            <a:endParaRPr lang="es-ES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22:3     </a:t>
            </a:r>
            <a:r>
              <a:rPr lang="es-CO" sz="2400" i="1" dirty="0" smtClean="0"/>
              <a:t>Si lo que hurtó fuere hallado vivo en su poder, buey o asno o carnero, con el doble hará restitución.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Im-himatse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timatse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veyado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hagnevah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mishor</a:t>
            </a:r>
            <a:r>
              <a:rPr lang="es-CO" sz="2400" b="1" i="1" dirty="0" smtClean="0"/>
              <a:t> ad-</a:t>
            </a:r>
            <a:r>
              <a:rPr lang="es-CO" sz="2400" b="1" i="1" dirty="0" err="1" smtClean="0"/>
              <a:t>jamor</a:t>
            </a:r>
            <a:r>
              <a:rPr lang="es-CO" sz="2400" b="1" i="1" dirty="0" smtClean="0"/>
              <a:t> ad-</a:t>
            </a:r>
            <a:r>
              <a:rPr lang="es-CO" sz="2400" b="1" i="1" dirty="0" err="1" smtClean="0"/>
              <a:t>seh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shnayim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i="1" dirty="0" smtClean="0"/>
              <a:t>El Midrash (Yalcut 343) explica que hay otra clase de robo que se considera tan grave como robar un buey, un asno o un cordero. Es el de mostrar a alguien una amistad simulada, por interés. Convidar a alguien a comer cuando se sabe de antemano que no va a aceptar; ofrecer regalos sabiendo que van a ser rehusados; hacer creer a un huésped que se sirve en la mesa un buen vino en su honor, cuando de todos modos iba a ser servido, etc.</a:t>
            </a:r>
          </a:p>
          <a:p>
            <a:r>
              <a:rPr lang="es-CO" sz="2400" i="1" dirty="0" smtClean="0"/>
              <a:t>** Que nos enseñan los versos 1 y 2?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22:4     </a:t>
            </a:r>
            <a:r>
              <a:rPr lang="es-ES" sz="2400" i="1" dirty="0" smtClean="0"/>
              <a:t>Cuando alguno dejare pastar en un campo o una viña a, su bestia, habiendo soltado a su animal, y éste haya pastado en campo ajeno, de lo mejor de su (propio) campo o de lo mejor de su (propia) viña pagará. </a:t>
            </a:r>
            <a:r>
              <a:rPr lang="es-ES" sz="2400" b="1" i="1" dirty="0" smtClean="0"/>
              <a:t>Ki </a:t>
            </a:r>
            <a:r>
              <a:rPr lang="es-ES" sz="2400" b="1" i="1" dirty="0" err="1" smtClean="0"/>
              <a:t>yav'er-ish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sadeh</a:t>
            </a:r>
            <a:r>
              <a:rPr lang="es-ES" sz="2400" b="1" i="1" dirty="0" smtClean="0"/>
              <a:t> o-</a:t>
            </a:r>
            <a:r>
              <a:rPr lang="es-ES" sz="2400" b="1" i="1" dirty="0" err="1" smtClean="0"/>
              <a:t>jerem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veshilaj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be'iroh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uvi'er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bisdeh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ajer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meytav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sadehu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umeytav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karmo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yeshalem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Responsabilidad por los daños: 2 categorías  **</a:t>
            </a:r>
          </a:p>
          <a:p>
            <a:r>
              <a:rPr lang="es-CO" sz="2400" i="1" dirty="0" smtClean="0"/>
              <a:t>1. </a:t>
            </a:r>
            <a:r>
              <a:rPr lang="es-CO" sz="2400" i="1" dirty="0" err="1" smtClean="0"/>
              <a:t>Shen</a:t>
            </a:r>
            <a:r>
              <a:rPr lang="es-CO" sz="2400" i="1" dirty="0" smtClean="0"/>
              <a:t> – diente </a:t>
            </a:r>
          </a:p>
          <a:p>
            <a:r>
              <a:rPr lang="es-CO" sz="2400" i="1" dirty="0" smtClean="0"/>
              <a:t>2. </a:t>
            </a:r>
            <a:r>
              <a:rPr lang="es-CO" sz="2400" i="1" dirty="0" err="1" smtClean="0"/>
              <a:t>Régel</a:t>
            </a:r>
            <a:r>
              <a:rPr lang="es-CO" sz="2400" i="1" dirty="0" smtClean="0"/>
              <a:t> – pata</a:t>
            </a:r>
          </a:p>
          <a:p>
            <a:r>
              <a:rPr lang="es-CO" sz="2400" i="1" dirty="0" err="1" smtClean="0"/>
              <a:t>Meitav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sadehu</a:t>
            </a:r>
            <a:r>
              <a:rPr lang="es-CO" sz="2400" i="1" dirty="0" smtClean="0"/>
              <a:t> – lo mejor de su campo</a:t>
            </a:r>
          </a:p>
          <a:p>
            <a:r>
              <a:rPr lang="es-CO" sz="2400" i="1" dirty="0" smtClean="0"/>
              <a:t>Ver Rashí * - Ver pelea de los pastores de Abraham. Gen. 13:5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22:5     </a:t>
            </a:r>
            <a:r>
              <a:rPr lang="es-CO" sz="2400" i="1" dirty="0" smtClean="0"/>
              <a:t>Cuando hubiere un fuego y, hallando espinas, se consumiere la hacina, o las </a:t>
            </a:r>
            <a:r>
              <a:rPr lang="es-CO" sz="2400" i="1" dirty="0" err="1" smtClean="0"/>
              <a:t>mieses</a:t>
            </a:r>
            <a:r>
              <a:rPr lang="es-CO" sz="2400" i="1" dirty="0" smtClean="0"/>
              <a:t>, o el campo, aquél que encendió el fuego deberá sin falta pagar.</a:t>
            </a:r>
            <a:r>
              <a:rPr lang="es-CO" sz="2400" b="1" i="1" dirty="0" smtClean="0"/>
              <a:t> Ki-</a:t>
            </a:r>
            <a:r>
              <a:rPr lang="es-CO" sz="2400" b="1" i="1" dirty="0" err="1" smtClean="0"/>
              <a:t>tetse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umatse'ah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kotsim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vene'ejal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gadish</a:t>
            </a:r>
            <a:r>
              <a:rPr lang="es-CO" sz="2400" b="1" i="1" dirty="0" smtClean="0"/>
              <a:t> o </a:t>
            </a:r>
            <a:r>
              <a:rPr lang="es-CO" sz="2400" b="1" i="1" dirty="0" err="1" smtClean="0"/>
              <a:t>hakamah</a:t>
            </a:r>
            <a:r>
              <a:rPr lang="es-CO" sz="2400" b="1" i="1" dirty="0" smtClean="0"/>
              <a:t> o </a:t>
            </a:r>
            <a:r>
              <a:rPr lang="es-CO" sz="2400" b="1" i="1" dirty="0" err="1" smtClean="0"/>
              <a:t>hasadeh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hamave'ir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habe'erah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/>
              <a:t>Todos somos responsables por los incendios que causamos</a:t>
            </a:r>
          </a:p>
          <a:p>
            <a:r>
              <a:rPr lang="es-CO" sz="2400" dirty="0" smtClean="0"/>
              <a:t>Rashí *</a:t>
            </a:r>
            <a:endParaRPr lang="es-CO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22:6     </a:t>
            </a:r>
            <a:r>
              <a:rPr lang="es-CO" sz="2400" i="1" dirty="0" smtClean="0"/>
              <a:t>Cuando un hombre diere a su prójimo dinero u objetos a guardar y fueren hurtados de la casa del tal hombre, si se hallare al ladrón pagará el doble.</a:t>
            </a:r>
            <a:r>
              <a:rPr lang="es-CO" sz="2400" b="1" i="1" dirty="0" smtClean="0"/>
              <a:t> Ki-</a:t>
            </a:r>
            <a:r>
              <a:rPr lang="es-CO" sz="2400" b="1" i="1" dirty="0" err="1" smtClean="0"/>
              <a:t>yiten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re'ehu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kesef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jelim</a:t>
            </a:r>
            <a:r>
              <a:rPr lang="es-CO" sz="2400" b="1" i="1" dirty="0" smtClean="0"/>
              <a:t> lishmor </a:t>
            </a:r>
            <a:r>
              <a:rPr lang="es-CO" sz="2400" b="1" i="1" dirty="0" err="1" smtClean="0"/>
              <a:t>vegunav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mibeyt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ha'ish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im-yimatse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haganav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shnayim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Leyes de </a:t>
            </a:r>
            <a:r>
              <a:rPr lang="es-CO" sz="2400" b="1" i="1" dirty="0" err="1" smtClean="0"/>
              <a:t>Shomrim</a:t>
            </a:r>
            <a:r>
              <a:rPr lang="es-CO" sz="2400" b="1" i="1" dirty="0" smtClean="0"/>
              <a:t> –Depositarios de bienes ajenos.</a:t>
            </a:r>
          </a:p>
          <a:p>
            <a:r>
              <a:rPr lang="es-CO" sz="2400" b="1" i="1" dirty="0" smtClean="0"/>
              <a:t>**</a:t>
            </a:r>
          </a:p>
          <a:p>
            <a:r>
              <a:rPr lang="es-CO" sz="2400" i="1" dirty="0" smtClean="0"/>
              <a:t>El que alquila un objeto se ve en el verso 14</a:t>
            </a:r>
          </a:p>
          <a:p>
            <a:r>
              <a:rPr lang="es-CO" sz="2400" i="1" dirty="0" smtClean="0"/>
              <a:t>Pagará el doble a su prójimo * Rashí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22:7     </a:t>
            </a:r>
            <a:r>
              <a:rPr lang="es-ES" sz="2400" i="1" dirty="0" smtClean="0"/>
              <a:t>Si el ladrón no fuere hallado, el dueño de la casa será presentado ante los jueces para jurar que no ha metido su mano en la propiedad de su compañero. </a:t>
            </a:r>
            <a:r>
              <a:rPr lang="es-ES" sz="2400" b="1" i="1" dirty="0" err="1" smtClean="0"/>
              <a:t>Im</a:t>
            </a:r>
            <a:r>
              <a:rPr lang="es-ES" sz="2400" b="1" i="1" dirty="0" smtClean="0"/>
              <a:t>-lo </a:t>
            </a:r>
            <a:r>
              <a:rPr lang="es-ES" sz="2400" b="1" i="1" dirty="0" err="1" smtClean="0"/>
              <a:t>yimatse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haganav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venikrav</a:t>
            </a:r>
            <a:r>
              <a:rPr lang="es-ES" sz="2400" b="1" i="1" dirty="0" smtClean="0"/>
              <a:t> ba'al-</a:t>
            </a:r>
            <a:r>
              <a:rPr lang="es-ES" sz="2400" b="1" i="1" dirty="0" err="1" smtClean="0"/>
              <a:t>habayit</a:t>
            </a:r>
            <a:r>
              <a:rPr lang="es-ES" sz="2400" b="1" i="1" dirty="0" smtClean="0"/>
              <a:t> el-</a:t>
            </a:r>
            <a:r>
              <a:rPr lang="es-ES" sz="2400" b="1" i="1" dirty="0" err="1" smtClean="0"/>
              <a:t>ha'Elohim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</a:t>
            </a:r>
            <a:r>
              <a:rPr lang="es-ES" sz="2400" b="1" i="1" dirty="0" smtClean="0"/>
              <a:t>-lo </a:t>
            </a:r>
            <a:r>
              <a:rPr lang="es-ES" sz="2400" b="1" i="1" dirty="0" err="1" smtClean="0"/>
              <a:t>shalaj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yado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bimelejet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re'ehu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A cuál dueño se refiere? **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22:8     </a:t>
            </a:r>
            <a:r>
              <a:rPr lang="es-CO" sz="2400" i="1" dirty="0" smtClean="0"/>
              <a:t>En toda cuestión de delito sobre buey, sobre asno, sobre carnero, sobre ropa o cualquier cosa perdida de que alguno dijere: "esto es mío", ante los jueces vendrá la causa de los dos; y aquél que los jueces condenaren pagará el doble a su compañero.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dvar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pesha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shor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jamor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seh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salmah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avedah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yomar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-hu </a:t>
            </a:r>
            <a:r>
              <a:rPr lang="es-CO" sz="2400" b="1" i="1" dirty="0" err="1" smtClean="0"/>
              <a:t>zeh</a:t>
            </a:r>
            <a:r>
              <a:rPr lang="es-CO" sz="2400" b="1" i="1" dirty="0" smtClean="0"/>
              <a:t> ad </a:t>
            </a:r>
            <a:r>
              <a:rPr lang="es-CO" sz="2400" b="1" i="1" dirty="0" err="1" smtClean="0"/>
              <a:t>ha'Elohim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yavo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dvar-shneyhem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yarshi'un</a:t>
            </a:r>
            <a:r>
              <a:rPr lang="es-CO" sz="2400" b="1" i="1" dirty="0" smtClean="0"/>
              <a:t> Elohim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shnayim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lere'ehu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No solamente se devuelve el objeto, sino que se paga una multa igual al valor del objeto, es decir, el doble. </a:t>
            </a:r>
          </a:p>
          <a:p>
            <a:r>
              <a:rPr lang="es-CO" sz="2400" b="1" i="1" dirty="0" smtClean="0"/>
              <a:t>* Rashí y **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22:9     </a:t>
            </a:r>
            <a:r>
              <a:rPr lang="es-CO" sz="2400" i="1" dirty="0" smtClean="0"/>
              <a:t>Cuando alguno diere a su compañero asno, o buey, o carnero, o cualquier otro animal a guardar, y éste muriese, o fuere estropeado, o fuere arrebatado sin que nadie lo viese;</a:t>
            </a:r>
            <a:r>
              <a:rPr lang="es-CO" sz="2400" b="1" i="1" dirty="0" smtClean="0"/>
              <a:t> Ki-</a:t>
            </a:r>
            <a:r>
              <a:rPr lang="es-CO" sz="2400" b="1" i="1" dirty="0" err="1" smtClean="0"/>
              <a:t>yiten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re'ehu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jamor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shor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seh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vejol-behemah</a:t>
            </a:r>
            <a:r>
              <a:rPr lang="es-CO" sz="2400" b="1" i="1" dirty="0" smtClean="0"/>
              <a:t> lishmor </a:t>
            </a:r>
            <a:r>
              <a:rPr lang="es-CO" sz="2400" b="1" i="1" dirty="0" err="1" smtClean="0"/>
              <a:t>umet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nishbar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nishba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eyn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ro'eh</a:t>
            </a:r>
            <a:r>
              <a:rPr lang="es-CO" sz="2400" b="1" i="1" dirty="0" smtClean="0"/>
              <a:t>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22:10</a:t>
            </a:r>
            <a:r>
              <a:rPr lang="es-ES" sz="2400" i="1" dirty="0" smtClean="0"/>
              <a:t>   juramento al Eterno se hará entre los dos para verificar si (el depositario) no ha extendido su mano contra la propiedad de su compañero; y aceptará el dueño (el juramento del depositario), y (éste) no pagará nada.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Shvu'at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tihyeh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beyn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shneyhem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</a:t>
            </a:r>
            <a:r>
              <a:rPr lang="es-ES" sz="2400" b="1" i="1" dirty="0" smtClean="0"/>
              <a:t>-lo </a:t>
            </a:r>
            <a:r>
              <a:rPr lang="es-ES" sz="2400" b="1" i="1" dirty="0" err="1" smtClean="0"/>
              <a:t>shalaj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yado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bimlejet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re'ehu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velakaj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be'alav</a:t>
            </a:r>
            <a:r>
              <a:rPr lang="es-ES" sz="2400" b="1" i="1" dirty="0" smtClean="0"/>
              <a:t> velo </a:t>
            </a:r>
            <a:r>
              <a:rPr lang="es-ES" sz="2400" b="1" i="1" dirty="0" err="1" smtClean="0"/>
              <a:t>yeshalem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</a:t>
            </a:r>
            <a:endParaRPr lang="es-ES" sz="2400" i="1" dirty="0" smtClean="0"/>
          </a:p>
          <a:p>
            <a:r>
              <a:rPr lang="es-ES" sz="2400" b="1" i="1" dirty="0" smtClean="0"/>
              <a:t>22:11</a:t>
            </a:r>
            <a:r>
              <a:rPr lang="es-ES" sz="2400" i="1" dirty="0" smtClean="0"/>
              <a:t>   Mas si le hubiere sido hurtado, pagará a su dueño. </a:t>
            </a:r>
            <a:r>
              <a:rPr lang="es-ES" sz="2400" b="1" i="1" dirty="0" err="1" smtClean="0"/>
              <a:t>Ve'im-ganov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yiganev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me'imo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yeshalem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live'alav</a:t>
            </a:r>
            <a:r>
              <a:rPr lang="es-ES" sz="2400" b="1" i="1" dirty="0" smtClean="0"/>
              <a:t>.</a:t>
            </a:r>
          </a:p>
          <a:p>
            <a:r>
              <a:rPr lang="es-CO" sz="2400" b="1" i="1" dirty="0" smtClean="0"/>
              <a:t>Que opina Rashí?   *</a:t>
            </a:r>
          </a:p>
          <a:p>
            <a:r>
              <a:rPr lang="es-CO" sz="2400" b="1" i="1" dirty="0" smtClean="0"/>
              <a:t>Qué se </a:t>
            </a:r>
            <a:r>
              <a:rPr lang="es-CO" sz="2400" b="1" i="1" dirty="0" err="1" smtClean="0"/>
              <a:t>conlcuye</a:t>
            </a:r>
            <a:r>
              <a:rPr lang="es-CO" sz="2400" b="1" i="1" dirty="0" smtClean="0"/>
              <a:t>?  **  El custodio remunerado</a:t>
            </a:r>
            <a:endParaRPr lang="es-CO" sz="24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22:12   </a:t>
            </a:r>
            <a:r>
              <a:rPr lang="es-ES" sz="2400" i="1" dirty="0" smtClean="0"/>
              <a:t>Si hubiere sido destrozado por fieras, tráigalo en testimonio; por lo que ha sido destrozado sin poderlo salvar, no pagará. </a:t>
            </a:r>
            <a:r>
              <a:rPr lang="es-ES" sz="2400" b="1" i="1" dirty="0" err="1" smtClean="0"/>
              <a:t>Im-tarof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yitaref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yevi'ehu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hatrefah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yeshalem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Esto entra en la categoría de accidente si es que el custodio hizo algo por oponerse a la fiera.</a:t>
            </a:r>
          </a:p>
          <a:p>
            <a:r>
              <a:rPr lang="es-ES" sz="2400" b="1" i="1" dirty="0" smtClean="0"/>
              <a:t>Aquí el custodio no jura si trae testigos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22:13   </a:t>
            </a:r>
            <a:r>
              <a:rPr lang="es-CO" sz="2400" i="1" dirty="0" smtClean="0"/>
              <a:t>Y cuando alguno pidiere (bestia) prestada a su prójimo, y ésta se estropease o muriese; si su dueño no estuviere presente, deberá pagar. </a:t>
            </a:r>
            <a:r>
              <a:rPr lang="es-CO" sz="2400" b="1" i="1" dirty="0" err="1" smtClean="0"/>
              <a:t>Veji-yish'al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re'ehu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venishbar</a:t>
            </a:r>
            <a:r>
              <a:rPr lang="es-CO" sz="2400" b="1" i="1" dirty="0" smtClean="0"/>
              <a:t> o-met </a:t>
            </a:r>
            <a:r>
              <a:rPr lang="es-CO" sz="2400" b="1" i="1" dirty="0" err="1" smtClean="0"/>
              <a:t>be'alav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eyn-imo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22:14   </a:t>
            </a:r>
            <a:r>
              <a:rPr lang="es-CO" sz="2400" i="1" dirty="0" smtClean="0"/>
              <a:t>Si estuviere presente su dueño, no pagará; si (el animal) fuere alquilado, (su pérdida) se cubrirá con (el precio) del alquiler.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Im-be'alav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imo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yeshalem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im-sajir</a:t>
            </a:r>
            <a:r>
              <a:rPr lang="es-CO" sz="2400" b="1" i="1" dirty="0" smtClean="0"/>
              <a:t> hu </a:t>
            </a:r>
            <a:r>
              <a:rPr lang="es-CO" sz="2400" b="1" i="1" dirty="0" err="1" smtClean="0"/>
              <a:t>ba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bisjaro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Si estuvieren juntos,, dueño y </a:t>
            </a:r>
            <a:r>
              <a:rPr lang="es-CO" sz="2400" i="1" dirty="0" err="1" smtClean="0"/>
              <a:t>pretatario</a:t>
            </a:r>
            <a:r>
              <a:rPr lang="es-CO" sz="2400" i="1" dirty="0" smtClean="0"/>
              <a:t>, éste no pagará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22:15   </a:t>
            </a:r>
            <a:r>
              <a:rPr lang="es-CO" sz="2400" i="1" dirty="0" smtClean="0"/>
              <a:t>Si alguno sedujere a una virgen que no estuviere comprometida (con </a:t>
            </a:r>
            <a:r>
              <a:rPr lang="es-CO" sz="2400" i="1" dirty="0" err="1" smtClean="0"/>
              <a:t>kidushín</a:t>
            </a:r>
            <a:r>
              <a:rPr lang="es-CO" sz="2400" i="1" dirty="0" smtClean="0"/>
              <a:t>) y se acostase con ella, ciertamente pagará la dote y la tomará sin tardanza por mujer.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Veji-yefateh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betulah</a:t>
            </a:r>
            <a:r>
              <a:rPr lang="es-CO" sz="2400" b="1" i="1" dirty="0" smtClean="0"/>
              <a:t> asher lo-</a:t>
            </a:r>
            <a:r>
              <a:rPr lang="es-CO" sz="2400" b="1" i="1" dirty="0" err="1" smtClean="0"/>
              <a:t>orasah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veshajav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mahor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yimeharenah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le'ishah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22:16   </a:t>
            </a:r>
            <a:r>
              <a:rPr lang="es-CO" sz="2400" i="1" dirty="0" smtClean="0"/>
              <a:t>Mas si el padre rehusare absolutamente dársela, él (le) pagará el dinero correspondiente a la dote de las vírgenes</a:t>
            </a:r>
            <a:r>
              <a:rPr lang="es-CO" sz="2400" i="1" smtClean="0"/>
              <a:t>. </a:t>
            </a:r>
            <a:r>
              <a:rPr lang="es-CO" sz="2400" b="1" i="1" smtClean="0"/>
              <a:t>Im-ma'en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yema'en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aviha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letitah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kesef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yishkol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kemohar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habetulot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La seducción- El robo del corazón **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22:17</a:t>
            </a:r>
            <a:r>
              <a:rPr lang="es-ES" sz="2400" i="1" dirty="0" smtClean="0"/>
              <a:t>   A la hechicera (o hechicero) no la dejarás vivir. </a:t>
            </a:r>
            <a:r>
              <a:rPr lang="es-ES" sz="2400" b="1" i="1" dirty="0" err="1" smtClean="0"/>
              <a:t>Mejashefah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tejayeh</a:t>
            </a:r>
            <a:r>
              <a:rPr lang="es-ES" sz="2400" b="1" i="1" dirty="0" smtClean="0"/>
              <a:t>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29 </a:t>
            </a:r>
            <a:r>
              <a:rPr lang="es-CO" sz="1800" dirty="0" smtClean="0">
                <a:latin typeface="Calibri" pitchFamily="34" charset="0"/>
              </a:rPr>
              <a:t>de Nisán 5777  </a:t>
            </a:r>
            <a:r>
              <a:rPr lang="es-CO" sz="1800" smtClean="0">
                <a:latin typeface="Calibri" pitchFamily="34" charset="0"/>
              </a:rPr>
              <a:t>–  </a:t>
            </a:r>
            <a:r>
              <a:rPr lang="es-CO" sz="1800" smtClean="0">
                <a:latin typeface="Calibri" pitchFamily="34" charset="0"/>
              </a:rPr>
              <a:t>25 </a:t>
            </a:r>
            <a:r>
              <a:rPr lang="es-CO" sz="1800" dirty="0" smtClean="0">
                <a:latin typeface="Calibri" pitchFamily="34" charset="0"/>
              </a:rPr>
              <a:t>de Abril, 2017Monsey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115198</TotalTime>
  <Words>250</Words>
  <Application>Microsoft Office PowerPoint</Application>
  <PresentationFormat>On-screen Show (4:3)</PresentationFormat>
  <Paragraphs>90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3200</cp:revision>
  <dcterms:created xsi:type="dcterms:W3CDTF">2013-10-13T19:31:46Z</dcterms:created>
  <dcterms:modified xsi:type="dcterms:W3CDTF">2017-04-26T15:50:03Z</dcterms:modified>
</cp:coreProperties>
</file>