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1395" r:id="rId3"/>
    <p:sldId id="1533" r:id="rId4"/>
    <p:sldId id="1521" r:id="rId5"/>
    <p:sldId id="1534" r:id="rId6"/>
    <p:sldId id="1535" r:id="rId7"/>
    <p:sldId id="1536" r:id="rId8"/>
    <p:sldId id="1537" r:id="rId9"/>
    <p:sldId id="1522" r:id="rId10"/>
    <p:sldId id="1538" r:id="rId11"/>
    <p:sldId id="1539" r:id="rId12"/>
    <p:sldId id="1523" r:id="rId13"/>
    <p:sldId id="1540" r:id="rId14"/>
    <p:sldId id="1541" r:id="rId15"/>
    <p:sldId id="1524" r:id="rId16"/>
    <p:sldId id="1525" r:id="rId17"/>
    <p:sldId id="1542" r:id="rId18"/>
    <p:sldId id="1526" r:id="rId19"/>
    <p:sldId id="1543" r:id="rId20"/>
    <p:sldId id="1544" r:id="rId21"/>
    <p:sldId id="1545" r:id="rId22"/>
    <p:sldId id="1546" r:id="rId23"/>
    <p:sldId id="292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00"/>
    <a:srgbClr val="FF6600"/>
    <a:srgbClr val="4D4D4D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61" autoAdjust="0"/>
    <p:restoredTop sz="94599" autoAdjust="0"/>
  </p:normalViewPr>
  <p:slideViewPr>
    <p:cSldViewPr>
      <p:cViewPr>
        <p:scale>
          <a:sx n="100" d="100"/>
          <a:sy n="100" d="100"/>
        </p:scale>
        <p:origin x="522" y="7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3" y="32674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6497E951-7DF6-4984-901D-43C4828BD46D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21508" name="Slide Image Placehold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1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88EC5B86-D5C0-43EF-A4F3-5AC14288A0DD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1pPr>
    <a:lvl2pPr marL="457200" lvl="1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2pPr>
    <a:lvl3pPr marL="914400" lvl="2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3pPr>
    <a:lvl4pPr marL="1371600" lvl="3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4pPr>
    <a:lvl5pPr marL="1828800" lvl="4" algn="l" rtl="0" eaLnBrk="0" fontAlgn="base" hangingPunct="0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0853FC-C21B-4F28-BC77-4FA38CE92E43}" type="slidenum">
              <a:rPr smtClean="0"/>
              <a:pPr>
                <a:defRPr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5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6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7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8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9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10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11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12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13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14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15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16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17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18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19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20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21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es-ES" smtClean="0">
              <a:latin typeface="Calibri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59597-2314-486E-94E3-735E83A76B1C}" type="slidenum">
              <a:rPr smtClean="0"/>
              <a:pPr>
                <a:defRPr/>
              </a:pPr>
              <a:t>22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1B3D1-5AC6-420C-A09A-EDF5B015A737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EE43FC-6ABE-4C8A-A624-ECC03E2DCBE7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852E6-F766-4C80-ACC6-9E34422E375B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3CB4C-5446-456E-B9F7-DA4263CEAD1F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7012D-4A89-4BC5-A8EE-2E32A84EECEB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F3B499-BD8C-4BCF-B2A1-56A60F7E95E8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08FB4-5C27-4F15-B825-911551922071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566124-FF74-429B-80EB-C7E0A1B68D0B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C304C0-9BB3-4814-B8C1-D88608E9E6C3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8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40252-E3EA-4F55-A08B-9088ABA10E7C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76552E-A60B-4F0E-BE6C-1B85599CDF33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869867-7905-413E-A374-A816D6B2D920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652169-AB78-47BF-88BF-E441C19B46D1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3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F683BC-666B-4628-9C47-D3461A73F2C9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BDE323-7DE0-463F-B76F-A041051CB211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433C85-CACF-45CF-980F-39102E1C9C98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BC5FE8-E48C-4FEA-B2CA-3695BE8B2B6B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A8E827-EF13-4170-9B64-0B43F085C5A0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9FAC0-0361-4A16-ACB2-01699D7382F5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EFBB0-B328-4D4B-BABD-AE8A07AF7A9D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C723DA-AA63-462F-A1A7-48414B58D596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7CE22B-D726-41AA-B1B1-2925730D2766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 txBox="1"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 txBox="1"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5FFFD175-C463-4271-A938-A8B7A73B9E71}" type="datetime1">
              <a:rPr/>
              <a:pPr>
                <a:defRPr/>
              </a:pPr>
              <a:t>11/29/2016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A97375F9-1045-48BC-BF42-C642C1281CEC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n-US" sz="4400" kern="1200">
          <a:solidFill>
            <a:srgbClr val="000000"/>
          </a:solidFill>
          <a:latin typeface="Calibri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5pPr>
      <a:lvl6pPr marL="4572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6pPr>
      <a:lvl7pPr marL="9144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7pPr>
      <a:lvl8pPr marL="13716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8pPr>
      <a:lvl9pPr marL="18288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ts val="800"/>
        </a:spcBef>
        <a:spcAft>
          <a:spcPct val="0"/>
        </a:spcAft>
        <a:buSzPct val="100000"/>
        <a:buFont typeface="Arial" charset="0"/>
        <a:buChar char="•"/>
        <a:defRPr lang="en-US" sz="3200" kern="1200">
          <a:solidFill>
            <a:srgbClr val="000000"/>
          </a:solidFill>
          <a:latin typeface="Calibri"/>
        </a:defRPr>
      </a:lvl1pPr>
      <a:lvl2pPr marL="742950" lvl="1" indent="-285750" algn="l" rtl="0" eaLnBrk="0" fontAlgn="base" hangingPunct="0">
        <a:spcBef>
          <a:spcPts val="700"/>
        </a:spcBef>
        <a:spcAft>
          <a:spcPct val="0"/>
        </a:spcAft>
        <a:buSzPct val="100000"/>
        <a:buFont typeface="Arial" charset="0"/>
        <a:buChar char="–"/>
        <a:defRPr lang="en-US" sz="2800" kern="1200">
          <a:solidFill>
            <a:srgbClr val="000000"/>
          </a:solidFill>
          <a:latin typeface="Calibri"/>
        </a:defRPr>
      </a:lvl2pPr>
      <a:lvl3pPr marL="1143000" lvl="2" indent="-228600" algn="l" rtl="0" eaLnBrk="0" fontAlgn="base" hangingPunct="0">
        <a:spcBef>
          <a:spcPts val="600"/>
        </a:spcBef>
        <a:spcAft>
          <a:spcPct val="0"/>
        </a:spcAft>
        <a:buSzPct val="100000"/>
        <a:buFont typeface="Arial" charset="0"/>
        <a:buChar char="•"/>
        <a:defRPr lang="en-US" sz="2400" kern="1200">
          <a:solidFill>
            <a:srgbClr val="000000"/>
          </a:solidFill>
          <a:latin typeface="Calibri"/>
        </a:defRPr>
      </a:lvl3pPr>
      <a:lvl4pPr marL="1600200" lvl="3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charset="0"/>
        <a:buChar char="–"/>
        <a:defRPr lang="en-US" sz="2000" kern="1200">
          <a:solidFill>
            <a:srgbClr val="000000"/>
          </a:solidFill>
          <a:latin typeface="Calibri"/>
        </a:defRPr>
      </a:lvl4pPr>
      <a:lvl5pPr marL="2057400" lvl="4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5pPr>
      <a:lvl6pPr marL="25146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6pPr>
      <a:lvl7pPr marL="29718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7pPr>
      <a:lvl8pPr marL="34290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8pPr>
      <a:lvl9pPr marL="38862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halomhaverim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smtClean="0">
                <a:latin typeface="Calibri" pitchFamily="34" charset="0"/>
              </a:rPr>
              <a:t> </a:t>
            </a:r>
          </a:p>
        </p:txBody>
      </p:sp>
      <p:sp>
        <p:nvSpPr>
          <p:cNvPr id="2051" name="Subtitle 10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smtClean="0">
              <a:latin typeface="Calibri" pitchFamily="34" charset="0"/>
            </a:endParaRPr>
          </a:p>
        </p:txBody>
      </p:sp>
      <p:pic>
        <p:nvPicPr>
          <p:cNvPr id="2052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itle 1"/>
          <p:cNvSpPr txBox="1">
            <a:spLocks noChangeArrowheads="1"/>
          </p:cNvSpPr>
          <p:nvPr/>
        </p:nvSpPr>
        <p:spPr bwMode="auto">
          <a:xfrm>
            <a:off x="685800" y="2339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>
              <a:lnSpc>
                <a:spcPct val="90000"/>
              </a:lnSpc>
            </a:pPr>
            <a:r>
              <a:rPr lang="es-CO" sz="2400" dirty="0">
                <a:solidFill>
                  <a:srgbClr val="000000"/>
                </a:solidFill>
                <a:latin typeface="Calibri" pitchFamily="34" charset="0"/>
              </a:rPr>
              <a:t>CLASES DE TORAH</a:t>
            </a:r>
          </a:p>
          <a:p>
            <a:pPr algn="ctr">
              <a:lnSpc>
                <a:spcPct val="90000"/>
              </a:lnSpc>
            </a:pPr>
            <a:r>
              <a:rPr lang="es-CO" sz="3200" dirty="0">
                <a:solidFill>
                  <a:srgbClr val="000000"/>
                </a:solidFill>
                <a:latin typeface="Calibri" pitchFamily="34" charset="0"/>
              </a:rPr>
              <a:t>LIBRO DE SHEMOT – EXODO </a:t>
            </a:r>
            <a:r>
              <a:rPr lang="es-CO" sz="3200" dirty="0" smtClean="0">
                <a:solidFill>
                  <a:srgbClr val="000000"/>
                </a:solidFill>
                <a:latin typeface="Calibri" pitchFamily="34" charset="0"/>
              </a:rPr>
              <a:t>#34</a:t>
            </a:r>
          </a:p>
          <a:p>
            <a:pPr algn="ctr">
              <a:lnSpc>
                <a:spcPct val="90000"/>
              </a:lnSpc>
            </a:pPr>
            <a:r>
              <a:rPr lang="es-CO" sz="3200" dirty="0" smtClean="0">
                <a:solidFill>
                  <a:srgbClr val="000000"/>
                </a:solidFill>
                <a:latin typeface="Calibri" pitchFamily="34" charset="0"/>
              </a:rPr>
              <a:t>Matar a los Brujos</a:t>
            </a:r>
          </a:p>
        </p:txBody>
      </p:sp>
      <p:sp>
        <p:nvSpPr>
          <p:cNvPr id="2054" name="Subtitle 2"/>
          <p:cNvSpPr txBox="1"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Ctr="1"/>
          <a:lstStyle/>
          <a:p>
            <a:pPr algn="ctr">
              <a:spcBef>
                <a:spcPts val="800"/>
              </a:spcBef>
            </a:pPr>
            <a:r>
              <a:rPr lang="es-CO" sz="3200">
                <a:solidFill>
                  <a:srgbClr val="000000"/>
                </a:solidFill>
                <a:latin typeface="Calibri" pitchFamily="34" charset="0"/>
              </a:rPr>
              <a:t>Por: Eliyahu BaYonah</a:t>
            </a:r>
          </a:p>
          <a:p>
            <a:pPr algn="ctr">
              <a:spcBef>
                <a:spcPts val="800"/>
              </a:spcBef>
            </a:pPr>
            <a:r>
              <a:rPr lang="es-CO" sz="3200">
                <a:solidFill>
                  <a:srgbClr val="000000"/>
                </a:solidFill>
                <a:latin typeface="Calibri" pitchFamily="34" charset="0"/>
              </a:rPr>
              <a:t>Director Shalom Haverim Org</a:t>
            </a:r>
          </a:p>
          <a:p>
            <a:pPr algn="ctr">
              <a:spcBef>
                <a:spcPts val="800"/>
              </a:spcBef>
            </a:pPr>
            <a:r>
              <a:rPr lang="es-CO" sz="3200">
                <a:solidFill>
                  <a:srgbClr val="000000"/>
                </a:solidFill>
                <a:latin typeface="Calibri" pitchFamily="34" charset="0"/>
              </a:rPr>
              <a:t>New York</a:t>
            </a:r>
            <a:endParaRPr lang="en-US" sz="320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spcBef>
                <a:spcPts val="800"/>
              </a:spcBef>
            </a:pPr>
            <a:endParaRPr lang="en-US" sz="320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2055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7038" y="990600"/>
            <a:ext cx="32099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72400" y="6096000"/>
            <a:ext cx="12192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3076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endParaRPr lang="es-ES" sz="2400" i="1" smtClean="0">
              <a:latin typeface="Calibri" pitchFamily="34" charset="0"/>
            </a:endParaRPr>
          </a:p>
          <a:p>
            <a:endParaRPr lang="es-CO" sz="2400" i="1" smtClean="0">
              <a:latin typeface="Calibri" pitchFamily="34" charset="0"/>
            </a:endParaRPr>
          </a:p>
        </p:txBody>
      </p:sp>
      <p:pic>
        <p:nvPicPr>
          <p:cNvPr id="3077" name="Picture 2" descr="Image result for rameses to succot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1524000"/>
            <a:ext cx="8312150" cy="406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22:15   </a:t>
            </a:r>
            <a:r>
              <a:rPr lang="es-CO" sz="2400" i="1" dirty="0" smtClean="0"/>
              <a:t>Si alguno sedujere a una virgen que no estuviere comprometida (con </a:t>
            </a:r>
            <a:r>
              <a:rPr lang="es-CO" sz="2400" i="1" dirty="0" err="1" smtClean="0"/>
              <a:t>kidushín</a:t>
            </a:r>
            <a:r>
              <a:rPr lang="es-CO" sz="2400" i="1" dirty="0" smtClean="0"/>
              <a:t>) y se acostase con ella, ciertamente pagará la dote y la tomará sin tardanza por mujer.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Veji-yefateh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ish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betulah</a:t>
            </a:r>
            <a:r>
              <a:rPr lang="es-CO" sz="2400" b="1" i="1" dirty="0" smtClean="0"/>
              <a:t> asher lo-</a:t>
            </a:r>
            <a:r>
              <a:rPr lang="es-CO" sz="2400" b="1" i="1" dirty="0" err="1" smtClean="0"/>
              <a:t>orasah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veshajav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imah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mahor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yimeharenah</a:t>
            </a:r>
            <a:r>
              <a:rPr lang="es-CO" sz="2400" b="1" i="1" dirty="0" smtClean="0"/>
              <a:t> lo </a:t>
            </a:r>
            <a:r>
              <a:rPr lang="es-CO" sz="2400" b="1" i="1" dirty="0" err="1" smtClean="0"/>
              <a:t>le'ishah</a:t>
            </a:r>
            <a:r>
              <a:rPr lang="es-CO" sz="2400" b="1" i="1" dirty="0" smtClean="0"/>
              <a:t>.</a:t>
            </a:r>
            <a:endParaRPr lang="es-CO" sz="2400" i="1" dirty="0" smtClean="0"/>
          </a:p>
          <a:p>
            <a:r>
              <a:rPr lang="es-CO" sz="2400" b="1" i="1" dirty="0" smtClean="0"/>
              <a:t> 22:16   </a:t>
            </a:r>
            <a:r>
              <a:rPr lang="es-CO" sz="2400" i="1" dirty="0" smtClean="0"/>
              <a:t>Mas si el padre rehusare absolutamente dársela, él (le) pagará el dinero correspondiente a la dote de las vírgenes. </a:t>
            </a:r>
            <a:r>
              <a:rPr lang="es-CO" sz="2400" b="1" i="1" dirty="0" err="1" smtClean="0"/>
              <a:t>Im-ma'en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yema'en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aviha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letitah</a:t>
            </a:r>
            <a:r>
              <a:rPr lang="es-CO" sz="2400" b="1" i="1" dirty="0" smtClean="0"/>
              <a:t> lo </a:t>
            </a:r>
            <a:r>
              <a:rPr lang="es-CO" sz="2400" b="1" i="1" dirty="0" err="1" smtClean="0"/>
              <a:t>kesef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yishkol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kemohar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habetulot</a:t>
            </a:r>
            <a:r>
              <a:rPr lang="es-CO" sz="2400" b="1" i="1" dirty="0" smtClean="0"/>
              <a:t>.</a:t>
            </a:r>
          </a:p>
          <a:p>
            <a:r>
              <a:rPr lang="es-CO" sz="2400" b="1" i="1" dirty="0" smtClean="0"/>
              <a:t>La seducción- El robo del corazón **</a:t>
            </a:r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/>
              <a:t>22:17</a:t>
            </a:r>
            <a:r>
              <a:rPr lang="es-ES" sz="2400" i="1" dirty="0" smtClean="0"/>
              <a:t>   A la hechicera (o hechicero) no la dejarás vivir. </a:t>
            </a:r>
            <a:r>
              <a:rPr lang="es-ES" sz="2400" b="1" i="1" dirty="0" err="1" smtClean="0"/>
              <a:t>Mejashefah</a:t>
            </a:r>
            <a:r>
              <a:rPr lang="es-ES" sz="2400" b="1" i="1" dirty="0" smtClean="0"/>
              <a:t> lo </a:t>
            </a:r>
            <a:r>
              <a:rPr lang="es-ES" sz="2400" b="1" i="1" dirty="0" err="1" smtClean="0"/>
              <a:t>tejayeh</a:t>
            </a:r>
            <a:r>
              <a:rPr lang="es-ES" sz="2400" b="1" i="1" dirty="0" smtClean="0"/>
              <a:t>.</a:t>
            </a:r>
          </a:p>
          <a:p>
            <a:r>
              <a:rPr lang="es-ES" sz="2400" dirty="0" smtClean="0"/>
              <a:t>Literalmente dice “a la </a:t>
            </a:r>
            <a:r>
              <a:rPr lang="es-ES" sz="2400" dirty="0" err="1" smtClean="0"/>
              <a:t>hechichera</a:t>
            </a:r>
            <a:r>
              <a:rPr lang="es-ES" sz="2400" dirty="0" smtClean="0"/>
              <a:t>”, femenino –</a:t>
            </a:r>
            <a:r>
              <a:rPr lang="es-ES" sz="2400" dirty="0" err="1" smtClean="0"/>
              <a:t>mejashefa</a:t>
            </a:r>
            <a:r>
              <a:rPr lang="es-ES" sz="2400" dirty="0" smtClean="0"/>
              <a:t>.</a:t>
            </a:r>
          </a:p>
          <a:p>
            <a:r>
              <a:rPr lang="es-ES" sz="2400" dirty="0" smtClean="0"/>
              <a:t>Pero en Devarim 18 dice:</a:t>
            </a:r>
          </a:p>
          <a:p>
            <a:pPr lvl="1"/>
            <a:r>
              <a:rPr lang="es-CO" sz="2400" b="1" i="1" dirty="0" smtClean="0"/>
              <a:t>Devarim 18:10</a:t>
            </a:r>
            <a:r>
              <a:rPr lang="es-CO" sz="2400" b="1" i="1" dirty="0" smtClean="0"/>
              <a:t>   No se hallará entre los tuyos quien haga pasar a su hijo o a su hija por el fuego, ni quien practique la adivinación, ni pronosticador, ni adivino, ni hechicero, </a:t>
            </a:r>
            <a:endParaRPr lang="en-US" sz="2400" b="1" i="1" dirty="0" smtClean="0"/>
          </a:p>
          <a:p>
            <a:pPr lvl="1"/>
            <a:r>
              <a:rPr lang="es-CO" sz="2400" b="1" i="1" dirty="0" smtClean="0"/>
              <a:t>Lo-</a:t>
            </a:r>
            <a:r>
              <a:rPr lang="es-CO" sz="2400" b="1" i="1" dirty="0" err="1" smtClean="0"/>
              <a:t>yimatse</a:t>
            </a:r>
            <a:r>
              <a:rPr lang="es-CO" sz="2400" b="1" i="1" dirty="0" smtClean="0"/>
              <a:t> veja </a:t>
            </a:r>
            <a:r>
              <a:rPr lang="es-CO" sz="2400" b="1" i="1" dirty="0" err="1" smtClean="0"/>
              <a:t>ma'avir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beno-uvito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ba'esh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kosem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ksamim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me'onen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umenajesh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umjashef</a:t>
            </a:r>
            <a:r>
              <a:rPr lang="es-CO" sz="2400" b="1" i="1" dirty="0" smtClean="0"/>
              <a:t>.</a:t>
            </a:r>
            <a:endParaRPr lang="en-US" sz="2400" b="1" i="1" dirty="0" smtClean="0"/>
          </a:p>
          <a:p>
            <a:pPr>
              <a:buNone/>
            </a:pPr>
            <a:endParaRPr lang="es-ES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i="1" dirty="0" smtClean="0"/>
              <a:t>Rambán explica que todos aquellos que son dignos de la pena de muerte, la Escritura dice: ‘Ciertamente será condenado a muerte’ (21:12, 15, 16, 17).</a:t>
            </a:r>
          </a:p>
          <a:p>
            <a:r>
              <a:rPr lang="es-CO" sz="2400" i="1" dirty="0" smtClean="0"/>
              <a:t>El significado de esta expresión es que la persona es responsable por su muerte y es un mandamiento positivo sobre nosotros someterlo a la muerte, como se deduce de lo que está establecido, ‘</a:t>
            </a:r>
            <a:r>
              <a:rPr lang="es-CO" sz="2400" dirty="0" err="1" smtClean="0"/>
              <a:t>Asi</a:t>
            </a:r>
            <a:r>
              <a:rPr lang="es-CO" sz="2400" dirty="0" smtClean="0"/>
              <a:t> acabaran con el mal que haya entre </a:t>
            </a:r>
            <a:r>
              <a:rPr lang="es-CO" sz="2400" dirty="0" smtClean="0"/>
              <a:t>ustedes’ (</a:t>
            </a:r>
            <a:r>
              <a:rPr lang="es-CO" sz="2400" dirty="0" err="1" smtClean="0"/>
              <a:t>Dev</a:t>
            </a:r>
            <a:r>
              <a:rPr lang="es-CO" sz="2400" dirty="0" smtClean="0"/>
              <a:t>. 13:6 y 17:7)</a:t>
            </a:r>
          </a:p>
          <a:p>
            <a:r>
              <a:rPr lang="es-CO" sz="2400" dirty="0" smtClean="0"/>
              <a:t>Aquí, sin embargo, la Escritura no dice ‘una bruja ciertamente será condenada a muerte’, porque fue más estricta con respecto a ella, ordenando un mandamiento negativo de no dejarla vivir. </a:t>
            </a:r>
            <a:endParaRPr lang="en-US" sz="2400" b="1" i="1" dirty="0" smtClean="0"/>
          </a:p>
          <a:p>
            <a:pPr>
              <a:buNone/>
            </a:pPr>
            <a:endParaRPr lang="es-ES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i="1" dirty="0" smtClean="0"/>
              <a:t>Y la razón para ser tan estricta es que ella “es profanada en nombre y grande en alboroto” y los tontos son engañados para ir tras ella.</a:t>
            </a:r>
          </a:p>
          <a:p>
            <a:r>
              <a:rPr lang="es-CO" sz="2400" b="1" i="1" dirty="0" smtClean="0"/>
              <a:t>Qué quiere decir esto?</a:t>
            </a:r>
          </a:p>
          <a:p>
            <a:r>
              <a:rPr lang="es-CO" sz="2400" dirty="0" smtClean="0"/>
              <a:t>Que un mandamiento negativo (no la dejarás vivir) es considerado mas severo que uno positivo (destruirás el mal en medio de ti) y la Toráh adiciona al mandamiento positivo uno negativo para informarnos que la bruja debe ser matada.</a:t>
            </a:r>
            <a:endParaRPr lang="en-US" sz="2400" dirty="0" smtClean="0"/>
          </a:p>
          <a:p>
            <a:pPr>
              <a:buNone/>
            </a:pPr>
            <a:endParaRPr lang="es-ES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i="1" dirty="0" smtClean="0"/>
              <a:t>Por que los tontos pueden ser engañados de ir tras ella?</a:t>
            </a:r>
          </a:p>
          <a:p>
            <a:r>
              <a:rPr lang="es-CO" sz="2400" i="1" dirty="0" smtClean="0"/>
              <a:t>Al decir que no se le deje vivir, es con el propósito de no dar lugar a la clemencia ya que algunos de estos tontos seguidores de ella sentirán compasión por ella y buscarán la manera de prevenir su ejecución.</a:t>
            </a:r>
          </a:p>
          <a:p>
            <a:r>
              <a:rPr lang="es-CO" sz="2400" i="1" dirty="0" smtClean="0"/>
              <a:t>Y de la misma manera, para todos aquellos constituyen grandes trampas para otros, tal como la Escritura dice del “incitador” –que conduce a otros a adorar a otros dioses- “No tendrás compasión ni le ocultarás” como dice mas adelante el verso 13:9 </a:t>
            </a:r>
            <a:r>
              <a:rPr lang="es-CO" sz="2400" i="1" dirty="0" err="1" smtClean="0"/>
              <a:t>Dev</a:t>
            </a:r>
            <a:r>
              <a:rPr lang="es-CO" sz="2400" i="1" dirty="0" smtClean="0"/>
              <a:t>.</a:t>
            </a:r>
            <a:endParaRPr lang="en-US" sz="2400" dirty="0" smtClean="0"/>
          </a:p>
          <a:p>
            <a:pPr>
              <a:buNone/>
            </a:pPr>
            <a:endParaRPr lang="es-ES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i="1" dirty="0" smtClean="0"/>
              <a:t>Rashí sostiene que se refiere a las mujeres porque esta es una actividad mucho mas común entre las mujeres.</a:t>
            </a:r>
          </a:p>
          <a:p>
            <a:r>
              <a:rPr lang="es-CO" sz="2400" i="1" dirty="0" smtClean="0"/>
              <a:t>El Tratado de Sanhedrín 67b dice que </a:t>
            </a:r>
            <a:r>
              <a:rPr lang="es-CO" sz="2400" b="1" i="1" dirty="0" smtClean="0"/>
              <a:t>kishuf</a:t>
            </a:r>
            <a:r>
              <a:rPr lang="es-CO" sz="2400" i="1" dirty="0" smtClean="0"/>
              <a:t> – hechizo- </a:t>
            </a:r>
            <a:r>
              <a:rPr lang="he-IL" sz="2400" i="1" dirty="0" smtClean="0"/>
              <a:t>כישוף</a:t>
            </a:r>
            <a:r>
              <a:rPr lang="es-CO" sz="2400" i="1" dirty="0" smtClean="0"/>
              <a:t> es una contracción de </a:t>
            </a:r>
            <a:r>
              <a:rPr lang="es-CO" sz="2400" b="1" i="1" dirty="0" smtClean="0"/>
              <a:t>macjishin pamalyah shel ma’alah </a:t>
            </a:r>
            <a:r>
              <a:rPr lang="es-CO" sz="2400" i="1" dirty="0" smtClean="0"/>
              <a:t>– ellos niegan el séquito Divino-.</a:t>
            </a:r>
          </a:p>
          <a:p>
            <a:r>
              <a:rPr lang="es-CO" sz="2400" i="1" dirty="0" smtClean="0"/>
              <a:t>Porque la hechicería es un intento por controlar la naturaleza a través de los poderes de la impureza y de esa manera negar el dominio de Dios sobre ella.</a:t>
            </a:r>
          </a:p>
          <a:p>
            <a:r>
              <a:rPr lang="es-CO" sz="2400" i="1" dirty="0" smtClean="0"/>
              <a:t>Su muerte debe dictarla el Bet </a:t>
            </a:r>
            <a:r>
              <a:rPr lang="es-CO" sz="2400" i="1" dirty="0" err="1" smtClean="0"/>
              <a:t>Din</a:t>
            </a:r>
            <a:r>
              <a:rPr lang="es-CO" sz="2400" i="1" dirty="0" smtClean="0"/>
              <a:t> y no interpretarse libremente.</a:t>
            </a:r>
            <a:endParaRPr lang="en-US" sz="2400" dirty="0" smtClean="0"/>
          </a:p>
          <a:p>
            <a:pPr>
              <a:buNone/>
            </a:pPr>
            <a:endParaRPr lang="es-ES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/>
              <a:t>22:18   </a:t>
            </a:r>
            <a:r>
              <a:rPr lang="es-ES" sz="2400" i="1" dirty="0" smtClean="0"/>
              <a:t>Todo aquél que efectuare coito con bestia, será muerto irremisiblemente. </a:t>
            </a:r>
            <a:r>
              <a:rPr lang="es-ES" sz="2400" b="1" i="1" dirty="0" err="1" smtClean="0"/>
              <a:t>Kol-shojev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im-behemah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mot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yumat</a:t>
            </a:r>
            <a:r>
              <a:rPr lang="es-ES" sz="2400" b="1" i="1" dirty="0" smtClean="0"/>
              <a:t>.</a:t>
            </a:r>
          </a:p>
          <a:p>
            <a:r>
              <a:rPr lang="es-CO" sz="2400" i="1" dirty="0" smtClean="0"/>
              <a:t>Su muerte será por medio de lapidación</a:t>
            </a:r>
          </a:p>
          <a:p>
            <a:r>
              <a:rPr lang="es-CO" sz="2400" i="1" dirty="0" smtClean="0"/>
              <a:t>Rashí afirma que el hombre que tiene relaciones carnales con un animal se le aplica la misma ley que a la mujer, puesto esta escrito, “su sangre será sobre ellos” (</a:t>
            </a:r>
            <a:r>
              <a:rPr lang="es-CO" sz="2400" i="1" dirty="0" err="1" smtClean="0"/>
              <a:t>Vay</a:t>
            </a:r>
            <a:r>
              <a:rPr lang="es-CO" sz="2400" i="1" dirty="0" smtClean="0"/>
              <a:t>. 20:16)</a:t>
            </a:r>
          </a:p>
          <a:p>
            <a:pPr lvl="1"/>
            <a:r>
              <a:rPr lang="es-CO" sz="2000" b="1" dirty="0" smtClean="0"/>
              <a:t>20:15   </a:t>
            </a:r>
            <a:r>
              <a:rPr lang="es-CO" sz="2000" dirty="0" smtClean="0"/>
              <a:t>Y el hombre que se ayuntare con bestia, ciertamente será muerto, y a la bestia mataréis.</a:t>
            </a:r>
            <a:r>
              <a:rPr lang="es-CO" sz="2000" b="1" dirty="0" smtClean="0"/>
              <a:t> </a:t>
            </a:r>
            <a:endParaRPr lang="en-US" sz="2000" dirty="0" smtClean="0"/>
          </a:p>
          <a:p>
            <a:pPr lvl="1"/>
            <a:r>
              <a:rPr lang="es-CO" sz="2000" b="1" dirty="0" err="1" smtClean="0"/>
              <a:t>Ve'ish</a:t>
            </a:r>
            <a:r>
              <a:rPr lang="es-CO" sz="2000" b="1" dirty="0" smtClean="0"/>
              <a:t> asher </a:t>
            </a:r>
            <a:r>
              <a:rPr lang="es-CO" sz="2000" b="1" dirty="0" err="1" smtClean="0"/>
              <a:t>yiten</a:t>
            </a:r>
            <a:r>
              <a:rPr lang="es-CO" sz="2000" b="1" dirty="0" smtClean="0"/>
              <a:t> </a:t>
            </a:r>
            <a:r>
              <a:rPr lang="es-CO" sz="2000" b="1" dirty="0" err="1" smtClean="0"/>
              <a:t>shjoveto</a:t>
            </a:r>
            <a:r>
              <a:rPr lang="es-CO" sz="2000" b="1" dirty="0" smtClean="0"/>
              <a:t> </a:t>
            </a:r>
            <a:r>
              <a:rPr lang="es-CO" sz="2000" b="1" dirty="0" err="1" smtClean="0"/>
              <a:t>bivhemah</a:t>
            </a:r>
            <a:r>
              <a:rPr lang="es-CO" sz="2000" b="1" dirty="0" smtClean="0"/>
              <a:t> </a:t>
            </a:r>
            <a:r>
              <a:rPr lang="es-CO" sz="2000" b="1" dirty="0" err="1" smtClean="0"/>
              <a:t>mot</a:t>
            </a:r>
            <a:r>
              <a:rPr lang="es-CO" sz="2000" b="1" dirty="0" smtClean="0"/>
              <a:t> </a:t>
            </a:r>
            <a:r>
              <a:rPr lang="es-CO" sz="2000" b="1" dirty="0" err="1" smtClean="0"/>
              <a:t>yumat</a:t>
            </a:r>
            <a:r>
              <a:rPr lang="es-CO" sz="2000" b="1" dirty="0" smtClean="0"/>
              <a:t> ve'et-</a:t>
            </a:r>
            <a:r>
              <a:rPr lang="es-CO" sz="2000" b="1" dirty="0" err="1" smtClean="0"/>
              <a:t>habehemah</a:t>
            </a:r>
            <a:r>
              <a:rPr lang="es-CO" sz="2000" b="1" dirty="0" smtClean="0"/>
              <a:t> </a:t>
            </a:r>
            <a:r>
              <a:rPr lang="es-CO" sz="2000" b="1" dirty="0" err="1" smtClean="0">
                <a:solidFill>
                  <a:srgbClr val="FF0000"/>
                </a:solidFill>
              </a:rPr>
              <a:t>taharogu</a:t>
            </a:r>
            <a:r>
              <a:rPr lang="es-CO" sz="2000" b="1" dirty="0" smtClean="0"/>
              <a:t>.</a:t>
            </a:r>
            <a:endParaRPr lang="en-US" sz="2000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pPr lvl="1"/>
            <a:r>
              <a:rPr lang="es-CO" sz="2000" b="1" dirty="0" smtClean="0"/>
              <a:t>Vayikrá 20:16</a:t>
            </a:r>
            <a:r>
              <a:rPr lang="es-CO" sz="2000" dirty="0" smtClean="0"/>
              <a:t>   Y si una mujer se llegare a cualquier animal para que éste tenga ayuntamiento con ella, matarás a la mujer y al animal; ciertamente serán muertos; (recaiga) su sangre sobre ellos. </a:t>
            </a:r>
            <a:endParaRPr lang="en-US" sz="2000" dirty="0" smtClean="0"/>
          </a:p>
          <a:p>
            <a:pPr lvl="1"/>
            <a:r>
              <a:rPr lang="es-CO" sz="2000" b="1" dirty="0" err="1" smtClean="0"/>
              <a:t>Ve'ishah</a:t>
            </a:r>
            <a:r>
              <a:rPr lang="es-CO" sz="2000" b="1" dirty="0" smtClean="0"/>
              <a:t> asher </a:t>
            </a:r>
            <a:r>
              <a:rPr lang="es-CO" sz="2000" b="1" dirty="0" err="1" smtClean="0"/>
              <a:t>tikrav</a:t>
            </a:r>
            <a:r>
              <a:rPr lang="es-CO" sz="2000" b="1" dirty="0" smtClean="0"/>
              <a:t> el-</a:t>
            </a:r>
            <a:r>
              <a:rPr lang="es-CO" sz="2000" b="1" dirty="0" err="1" smtClean="0"/>
              <a:t>kol</a:t>
            </a:r>
            <a:r>
              <a:rPr lang="es-CO" sz="2000" b="1" dirty="0" smtClean="0"/>
              <a:t>-</a:t>
            </a:r>
            <a:r>
              <a:rPr lang="es-CO" sz="2000" b="1" dirty="0" err="1" smtClean="0"/>
              <a:t>behemah</a:t>
            </a:r>
            <a:r>
              <a:rPr lang="es-CO" sz="2000" b="1" dirty="0" smtClean="0"/>
              <a:t> </a:t>
            </a:r>
            <a:r>
              <a:rPr lang="es-CO" sz="2000" b="1" dirty="0" err="1" smtClean="0"/>
              <a:t>leriv'ah</a:t>
            </a:r>
            <a:r>
              <a:rPr lang="es-CO" sz="2000" b="1" dirty="0" smtClean="0"/>
              <a:t> </a:t>
            </a:r>
            <a:r>
              <a:rPr lang="es-CO" sz="2000" b="1" dirty="0" err="1" smtClean="0"/>
              <a:t>otah</a:t>
            </a:r>
            <a:r>
              <a:rPr lang="es-CO" sz="2000" b="1" dirty="0" smtClean="0"/>
              <a:t> </a:t>
            </a:r>
            <a:r>
              <a:rPr lang="es-CO" sz="2000" b="1" dirty="0" err="1" smtClean="0"/>
              <a:t>veharagta</a:t>
            </a:r>
            <a:r>
              <a:rPr lang="es-CO" sz="2000" b="1" dirty="0" smtClean="0"/>
              <a:t> et-</a:t>
            </a:r>
            <a:r>
              <a:rPr lang="es-CO" sz="2000" b="1" dirty="0" err="1" smtClean="0"/>
              <a:t>ha'ishah</a:t>
            </a:r>
            <a:r>
              <a:rPr lang="es-CO" sz="2000" b="1" dirty="0" smtClean="0"/>
              <a:t> ve'et-</a:t>
            </a:r>
            <a:r>
              <a:rPr lang="es-CO" sz="2000" b="1" dirty="0" err="1" smtClean="0"/>
              <a:t>habehemah</a:t>
            </a:r>
            <a:r>
              <a:rPr lang="es-CO" sz="2000" b="1" dirty="0" smtClean="0"/>
              <a:t> </a:t>
            </a:r>
            <a:r>
              <a:rPr lang="es-CO" sz="2000" b="1" dirty="0" err="1" smtClean="0">
                <a:solidFill>
                  <a:srgbClr val="FF0000"/>
                </a:solidFill>
              </a:rPr>
              <a:t>mot</a:t>
            </a:r>
            <a:r>
              <a:rPr lang="es-CO" sz="2000" b="1" dirty="0" smtClean="0">
                <a:solidFill>
                  <a:srgbClr val="FF0000"/>
                </a:solidFill>
              </a:rPr>
              <a:t> </a:t>
            </a:r>
            <a:r>
              <a:rPr lang="es-CO" sz="2000" b="1" dirty="0" err="1" smtClean="0">
                <a:solidFill>
                  <a:srgbClr val="FF0000"/>
                </a:solidFill>
              </a:rPr>
              <a:t>yumatu</a:t>
            </a:r>
            <a:r>
              <a:rPr lang="es-CO" sz="2000" b="1" dirty="0" smtClean="0">
                <a:solidFill>
                  <a:srgbClr val="FF0000"/>
                </a:solidFill>
              </a:rPr>
              <a:t> </a:t>
            </a:r>
            <a:r>
              <a:rPr lang="es-CO" sz="2000" b="1" dirty="0" err="1" smtClean="0"/>
              <a:t>dmeyhem</a:t>
            </a:r>
            <a:r>
              <a:rPr lang="es-CO" sz="2000" b="1" dirty="0" smtClean="0"/>
              <a:t> </a:t>
            </a:r>
            <a:r>
              <a:rPr lang="es-CO" sz="2000" b="1" dirty="0" err="1" smtClean="0"/>
              <a:t>bam</a:t>
            </a:r>
            <a:r>
              <a:rPr lang="es-CO" sz="2000" b="1" dirty="0" smtClean="0"/>
              <a:t>.</a:t>
            </a:r>
            <a:endParaRPr lang="en-US" sz="2000" dirty="0" smtClean="0"/>
          </a:p>
          <a:p>
            <a:r>
              <a:rPr lang="es-CO" sz="2400" dirty="0" smtClean="0"/>
              <a:t> </a:t>
            </a:r>
            <a:r>
              <a:rPr lang="es-CO" sz="2400" dirty="0" smtClean="0"/>
              <a:t>La Toráh utiliza dos expresiones verbales diferentes para referirse a la muerte del ser humano y del animal.</a:t>
            </a:r>
          </a:p>
          <a:p>
            <a:r>
              <a:rPr lang="es-CO" sz="2400" b="1" dirty="0" smtClean="0"/>
              <a:t>Humano: ‘</a:t>
            </a:r>
            <a:r>
              <a:rPr lang="es-CO" sz="2400" b="1" dirty="0" err="1" smtClean="0"/>
              <a:t>mot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yumatu</a:t>
            </a:r>
            <a:r>
              <a:rPr lang="es-CO" sz="2400" b="1" dirty="0" smtClean="0"/>
              <a:t>’</a:t>
            </a:r>
          </a:p>
          <a:p>
            <a:r>
              <a:rPr lang="es-CO" sz="2400" b="1" dirty="0" smtClean="0"/>
              <a:t>Animal: ‘</a:t>
            </a:r>
            <a:r>
              <a:rPr lang="es-CO" sz="2400" b="1" dirty="0" err="1" smtClean="0"/>
              <a:t>taharogu</a:t>
            </a:r>
            <a:r>
              <a:rPr lang="es-CO" sz="2400" b="1" dirty="0" smtClean="0"/>
              <a:t>’</a:t>
            </a:r>
            <a:endParaRPr lang="en-US" sz="2400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dirty="0" smtClean="0"/>
              <a:t>Por qué la diferencia si se refiere al mismo acto de dar muerte?</a:t>
            </a:r>
          </a:p>
          <a:p>
            <a:r>
              <a:rPr lang="es-CO" sz="2400" dirty="0" smtClean="0"/>
              <a:t>Rashí señala que la Toráh quiere indicar que no mueren por las mismas razones.</a:t>
            </a:r>
          </a:p>
          <a:p>
            <a:r>
              <a:rPr lang="es-CO" sz="2400" dirty="0" smtClean="0"/>
              <a:t>El animal no muere por sí mismo, sino por el hecho de que fue a través de él que el ser humano sufrió una calamidad (</a:t>
            </a:r>
            <a:r>
              <a:rPr lang="es-CO" sz="2400" dirty="0" err="1" smtClean="0"/>
              <a:t>M</a:t>
            </a:r>
            <a:r>
              <a:rPr lang="es-CO" sz="2400" dirty="0" err="1" smtClean="0"/>
              <a:t>asquil</a:t>
            </a:r>
            <a:r>
              <a:rPr lang="es-CO" sz="2400" dirty="0" smtClean="0"/>
              <a:t> le David) </a:t>
            </a:r>
          </a:p>
          <a:p>
            <a:endParaRPr lang="en-US" sz="2400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/>
              <a:t>22:19   </a:t>
            </a:r>
            <a:r>
              <a:rPr lang="es-ES" sz="2400" i="1" dirty="0" smtClean="0"/>
              <a:t>Aquél que ofreciere sacrificios a los dioses será muerto; solamente podrá hacerlos al Eterno.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Zove'aj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la'Elohim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yojoram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bilti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l'Adonay</a:t>
            </a:r>
            <a:r>
              <a:rPr lang="es-ES" sz="2400" b="1" i="1" dirty="0" smtClean="0"/>
              <a:t> levado</a:t>
            </a:r>
            <a:r>
              <a:rPr lang="es-ES" sz="2400" b="1" i="1" dirty="0" smtClean="0"/>
              <a:t>.</a:t>
            </a:r>
          </a:p>
          <a:p>
            <a:r>
              <a:rPr lang="es-ES" sz="2400" dirty="0" smtClean="0"/>
              <a:t>El que traiga ofrendas a los dioses, </a:t>
            </a:r>
            <a:r>
              <a:rPr lang="es-ES" sz="2400" b="1" i="1" dirty="0" err="1" smtClean="0"/>
              <a:t>laelohim</a:t>
            </a:r>
            <a:r>
              <a:rPr lang="es-ES" sz="2400" dirty="0" smtClean="0"/>
              <a:t>, a los ídolos.</a:t>
            </a:r>
          </a:p>
          <a:p>
            <a:r>
              <a:rPr lang="es-ES" sz="2400" dirty="0" smtClean="0"/>
              <a:t>Rabí Abraham Ibn Ezra dice que de acuerdo al sentido simple, plano, la Escritura no está hablando para referirse a un israelita, sino a un extranjero, porque antes se había prohibido la adoración de falsos dioses en el Segundo Mandamiento.</a:t>
            </a:r>
          </a:p>
          <a:p>
            <a:r>
              <a:rPr lang="es-ES" sz="2400" dirty="0" smtClean="0"/>
              <a:t>Es un pecado capital adorar o traer ofrendas a toda fuerza o combinación de fuerzas, incluso a los angeles de Hashem, dice Rambán.</a:t>
            </a:r>
          </a:p>
          <a:p>
            <a:endParaRPr lang="es-ES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i="1" dirty="0" smtClean="0"/>
              <a:t>Rambán entiende que “cometer adulterio” en un sentido amplio, incluye cualquier clase de inmoralidad sexual, como la mencionada en el verso 18.</a:t>
            </a:r>
          </a:p>
          <a:p>
            <a:r>
              <a:rPr lang="es-ES" sz="2400" i="1" dirty="0" smtClean="0"/>
              <a:t>Esto hace al idólatra digno de la pena de muerte</a:t>
            </a:r>
            <a:r>
              <a:rPr lang="es-ES" sz="2400" i="1" dirty="0" smtClean="0"/>
              <a:t> porque el término “será </a:t>
            </a:r>
            <a:r>
              <a:rPr lang="es-ES" sz="2400" i="1" dirty="0" err="1" smtClean="0"/>
              <a:t>destruído</a:t>
            </a:r>
            <a:r>
              <a:rPr lang="es-ES" sz="2400" i="1" dirty="0" smtClean="0"/>
              <a:t>” </a:t>
            </a:r>
            <a:r>
              <a:rPr lang="es-ES" sz="2400" b="1" i="1" dirty="0" smtClean="0"/>
              <a:t>–</a:t>
            </a:r>
            <a:r>
              <a:rPr lang="es-ES" sz="2400" b="1" i="1" dirty="0" err="1" smtClean="0"/>
              <a:t>yohoram</a:t>
            </a:r>
            <a:r>
              <a:rPr lang="es-ES" sz="2400" b="1" i="1" dirty="0" smtClean="0"/>
              <a:t>- </a:t>
            </a:r>
            <a:r>
              <a:rPr lang="he-IL" sz="2400" dirty="0" smtClean="0"/>
              <a:t>יָֽחֳרָ֑ם</a:t>
            </a:r>
            <a:r>
              <a:rPr lang="es-CO" sz="2400" dirty="0" smtClean="0"/>
              <a:t>  significa muerte administrada por la Corte.</a:t>
            </a:r>
          </a:p>
          <a:p>
            <a:r>
              <a:rPr lang="es-CO" sz="2400" b="1" i="1" dirty="0" smtClean="0"/>
              <a:t>De manera similar encontramos en </a:t>
            </a:r>
          </a:p>
          <a:p>
            <a:pPr lvl="1"/>
            <a:r>
              <a:rPr lang="es-CO" sz="2000" b="1" dirty="0" smtClean="0"/>
              <a:t>Vayikrá 27:29</a:t>
            </a:r>
            <a:r>
              <a:rPr lang="es-CO" sz="2000" b="1" dirty="0" smtClean="0"/>
              <a:t>   </a:t>
            </a:r>
            <a:r>
              <a:rPr lang="es-CO" sz="2000" dirty="0" smtClean="0"/>
              <a:t>Cualquier consagración para pagar el rescate del avalúo de una persona condenada a muerte, no podrá ser hecha; esa persona será muerta irremisiblemente. </a:t>
            </a:r>
            <a:endParaRPr lang="en-US" sz="2000" dirty="0" smtClean="0"/>
          </a:p>
          <a:p>
            <a:pPr lvl="1"/>
            <a:r>
              <a:rPr lang="en-US" sz="2000" b="1" dirty="0" err="1" smtClean="0"/>
              <a:t>Kol-jerem</a:t>
            </a:r>
            <a:r>
              <a:rPr lang="en-US" sz="2000" b="1" dirty="0" smtClean="0"/>
              <a:t> asher </a:t>
            </a:r>
            <a:r>
              <a:rPr lang="en-US" sz="2000" b="1" dirty="0" err="1" smtClean="0"/>
              <a:t>yojoram</a:t>
            </a:r>
            <a:r>
              <a:rPr lang="en-US" sz="2000" b="1" dirty="0" smtClean="0"/>
              <a:t> min-</a:t>
            </a:r>
            <a:r>
              <a:rPr lang="en-US" sz="2000" b="1" dirty="0" err="1" smtClean="0"/>
              <a:t>ha'adam</a:t>
            </a:r>
            <a:r>
              <a:rPr lang="en-US" sz="2000" b="1" dirty="0" smtClean="0"/>
              <a:t> lo </a:t>
            </a:r>
            <a:r>
              <a:rPr lang="en-US" sz="2000" b="1" dirty="0" err="1" smtClean="0"/>
              <a:t>yipadeh</a:t>
            </a:r>
            <a:r>
              <a:rPr lang="en-US" sz="2000" b="1" dirty="0" smtClean="0"/>
              <a:t> mot </a:t>
            </a:r>
            <a:r>
              <a:rPr lang="en-US" sz="2000" b="1" dirty="0" err="1" smtClean="0"/>
              <a:t>yumat</a:t>
            </a:r>
            <a:r>
              <a:rPr lang="en-US" sz="2000" b="1" dirty="0" smtClean="0"/>
              <a:t>.</a:t>
            </a:r>
            <a:r>
              <a:rPr lang="es-ES" sz="2000" b="1" i="1" dirty="0" smtClean="0"/>
              <a:t>  </a:t>
            </a:r>
          </a:p>
          <a:p>
            <a:endParaRPr lang="es-ES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i="1" dirty="0" smtClean="0"/>
              <a:t>Rambán opina que al decir la Escritura “será destruido” en vez de “será puesto bajo pena de muerte”, porque debido a que él trajo ofrendas a “una cosa condenada”, de la misma manera será destruido.</a:t>
            </a:r>
          </a:p>
          <a:p>
            <a:r>
              <a:rPr lang="es-CO" sz="2400" i="1" dirty="0" smtClean="0"/>
              <a:t>Lo mismo es traer ofrendas que postrarse delante de ellos o realizar cualquier otra costumbre absurda delante de estos dioses como Baal Peor, la deidad moabita.</a:t>
            </a:r>
          </a:p>
          <a:p>
            <a:r>
              <a:rPr lang="es-CO" sz="2400" i="1" dirty="0" smtClean="0"/>
              <a:t>Por eso esta persona se considera Jérem. No es digna de existir. Al asignarle un rango de deidad a una creatura de Dios, el idólatra ha renunciado a su propio derecho a existir.</a:t>
            </a:r>
            <a:endParaRPr lang="es-ES" sz="2000" i="1" dirty="0" smtClean="0"/>
          </a:p>
          <a:p>
            <a:endParaRPr lang="es-ES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22:20   </a:t>
            </a:r>
            <a:r>
              <a:rPr lang="es-CO" sz="2400" i="1" dirty="0" smtClean="0"/>
              <a:t>No engañarás al extranjero ni le oprimirás; porque extranjeros fuisteis vosotros en tierra de Egipto. </a:t>
            </a:r>
            <a:r>
              <a:rPr lang="es-CO" sz="2400" b="1" i="1" dirty="0" err="1" smtClean="0"/>
              <a:t>Veger</a:t>
            </a:r>
            <a:r>
              <a:rPr lang="es-CO" sz="2400" b="1" i="1" dirty="0" smtClean="0"/>
              <a:t> lo-</a:t>
            </a:r>
            <a:r>
              <a:rPr lang="es-CO" sz="2400" b="1" i="1" dirty="0" err="1" smtClean="0"/>
              <a:t>toneh</a:t>
            </a:r>
            <a:r>
              <a:rPr lang="es-CO" sz="2400" b="1" i="1" dirty="0" smtClean="0"/>
              <a:t> velo </a:t>
            </a:r>
            <a:r>
              <a:rPr lang="es-CO" sz="2400" b="1" i="1" dirty="0" err="1" smtClean="0"/>
              <a:t>tiljatsenu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ki-gerim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heyitem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be'erets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Mitsrayim</a:t>
            </a:r>
            <a:r>
              <a:rPr lang="es-CO" sz="2400" b="1" i="1" dirty="0" smtClean="0"/>
              <a:t>.</a:t>
            </a:r>
          </a:p>
          <a:p>
            <a:r>
              <a:rPr lang="es-CO" sz="2400" i="1" dirty="0" smtClean="0"/>
              <a:t>Este verso se puede entender con relación a los “conversos” al judaísmo, así como a los extranjeros o forasteros, que podrían ser los mismos judíos cuando llegan a una nueva localidad y se sienten incómodos a lo desconocido.</a:t>
            </a:r>
          </a:p>
          <a:p>
            <a:r>
              <a:rPr lang="es-CO" sz="2400" i="1" dirty="0" smtClean="0"/>
              <a:t>Ohr HaJaim advierte que puede presentarse la tendencia de que se humille al converso porque no tiene el abolengo de Abraham.</a:t>
            </a:r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b="1" i="1" dirty="0" smtClean="0"/>
              <a:t>22:21</a:t>
            </a:r>
            <a:r>
              <a:rPr lang="es-CO" sz="2400" i="1" dirty="0" smtClean="0"/>
              <a:t>   A ninguna viuda ni huérfano afligiréis. </a:t>
            </a:r>
            <a:r>
              <a:rPr lang="es-CO" sz="2400" b="1" i="1" dirty="0" err="1" smtClean="0"/>
              <a:t>Kol-almanah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veyatom</a:t>
            </a:r>
            <a:r>
              <a:rPr lang="es-CO" sz="2400" b="1" i="1" dirty="0" smtClean="0"/>
              <a:t> lo </a:t>
            </a:r>
            <a:r>
              <a:rPr lang="es-CO" sz="2400" b="1" i="1" dirty="0" err="1" smtClean="0"/>
              <a:t>te'anun</a:t>
            </a:r>
            <a:r>
              <a:rPr lang="es-CO" sz="2400" b="1" i="1" dirty="0" smtClean="0"/>
              <a:t>.</a:t>
            </a:r>
            <a:endParaRPr lang="es-CO" sz="2400" i="1" dirty="0" smtClean="0"/>
          </a:p>
          <a:p>
            <a:r>
              <a:rPr lang="es-CO" sz="2400" b="1" i="1" dirty="0" smtClean="0"/>
              <a:t> </a:t>
            </a:r>
            <a:endParaRPr lang="es-CO" sz="2400" i="1" dirty="0" smtClean="0"/>
          </a:p>
          <a:p>
            <a:r>
              <a:rPr lang="es-CO" sz="2400" b="1" i="1" dirty="0" smtClean="0"/>
              <a:t>22:22</a:t>
            </a:r>
            <a:r>
              <a:rPr lang="es-CO" sz="2400" i="1" dirty="0" smtClean="0"/>
              <a:t>   Si los afligiereis y ellos clamaren a Mí, Yo ciertamente oiré su clamor; </a:t>
            </a:r>
            <a:r>
              <a:rPr lang="es-CO" sz="2400" b="1" i="1" dirty="0" err="1" smtClean="0"/>
              <a:t>Im-aneh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te'aneh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oto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ki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im-tsa'ok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yits'ak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elay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shamoa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eshma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tsa'akato</a:t>
            </a:r>
            <a:r>
              <a:rPr lang="es-CO" sz="2400" b="1" i="1" dirty="0" smtClean="0"/>
              <a:t>.</a:t>
            </a:r>
          </a:p>
          <a:p>
            <a:r>
              <a:rPr lang="es-CO" sz="2400" b="1" i="1" dirty="0" smtClean="0"/>
              <a:t>22:23   </a:t>
            </a:r>
            <a:r>
              <a:rPr lang="es-CO" sz="2400" i="1" dirty="0" smtClean="0"/>
              <a:t>y se encenderá mi ira y os mataré a espada; y vuestras mujeres serán viudas y huérfanos vuestros hijos.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Vejarah</a:t>
            </a:r>
            <a:r>
              <a:rPr lang="es-CO" sz="2400" b="1" i="1" dirty="0" smtClean="0"/>
              <a:t> api </a:t>
            </a:r>
            <a:r>
              <a:rPr lang="es-CO" sz="2400" b="1" i="1" dirty="0" err="1" smtClean="0"/>
              <a:t>veharagti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etjem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bejarev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vehayu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nesheyjem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almanot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uvneyjem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yetomim</a:t>
            </a:r>
            <a:r>
              <a:rPr lang="es-CO" sz="2400" b="1" i="1" dirty="0" smtClean="0"/>
              <a:t>.</a:t>
            </a:r>
            <a:endParaRPr lang="es-CO" sz="2400" i="1" dirty="0" smtClean="0"/>
          </a:p>
          <a:p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i="1" dirty="0" smtClean="0"/>
              <a:t>De acuerdo a Rashí a</a:t>
            </a:r>
            <a:r>
              <a:rPr lang="es-CO" sz="2400" i="1" dirty="0" smtClean="0"/>
              <a:t>quí la Toráh no nos dice qué le sucederá a la persona que fuere afligida y clamare al Eterno.</a:t>
            </a:r>
          </a:p>
          <a:p>
            <a:r>
              <a:rPr lang="es-CO" sz="2400" i="1" dirty="0" smtClean="0"/>
              <a:t>Lo que trasciende en esto es que aquel que se aproveche a maltratar a un huérfano o a una viuda, se expone a recibir una represalia muy grande de parte del “Padre de los huérfanos y Justiciero de las viudas”.</a:t>
            </a:r>
          </a:p>
          <a:p>
            <a:r>
              <a:rPr lang="es-CO" sz="2400" i="1" dirty="0" smtClean="0"/>
              <a:t>Al estar en plural el verso anterior (23) y pasar a singular (24) –si te atreves a afligirlo- implica que aún si un miembro de la comunidad permite que uno de sus miembros maltrate a un huérfano o una viuda, toda la comunidad se hace merecedora del castigo Divino.</a:t>
            </a:r>
            <a:endParaRPr lang="es-CO" sz="2400" i="1" dirty="0" smtClean="0"/>
          </a:p>
          <a:p>
            <a:endParaRPr lang="es-CO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/>
              <a:t>22:24   </a:t>
            </a:r>
            <a:r>
              <a:rPr lang="es-ES" sz="2400" i="1" dirty="0" smtClean="0"/>
              <a:t>Deberás prestar dinero al pobre de entre mi pueblo que habita contigo, y no te portarás con él como acreedor y no le impondrás usura. </a:t>
            </a:r>
            <a:r>
              <a:rPr lang="es-ES" sz="2400" b="1" i="1" dirty="0" err="1" smtClean="0"/>
              <a:t>Im-kesef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talveh</a:t>
            </a:r>
            <a:r>
              <a:rPr lang="es-ES" sz="2400" b="1" i="1" dirty="0" smtClean="0"/>
              <a:t> et-</a:t>
            </a:r>
            <a:r>
              <a:rPr lang="es-ES" sz="2400" b="1" i="1" dirty="0" err="1" smtClean="0"/>
              <a:t>ami</a:t>
            </a:r>
            <a:r>
              <a:rPr lang="es-ES" sz="2400" b="1" i="1" dirty="0" smtClean="0"/>
              <a:t> et-</a:t>
            </a:r>
            <a:r>
              <a:rPr lang="es-ES" sz="2400" b="1" i="1" dirty="0" err="1" smtClean="0"/>
              <a:t>he'ani</a:t>
            </a:r>
            <a:r>
              <a:rPr lang="es-ES" sz="2400" b="1" i="1" dirty="0" smtClean="0"/>
              <a:t> imaj lo-</a:t>
            </a:r>
            <a:r>
              <a:rPr lang="es-ES" sz="2400" b="1" i="1" dirty="0" err="1" smtClean="0"/>
              <a:t>tihyeh</a:t>
            </a:r>
            <a:r>
              <a:rPr lang="es-ES" sz="2400" b="1" i="1" dirty="0" smtClean="0"/>
              <a:t> lo </a:t>
            </a:r>
            <a:r>
              <a:rPr lang="es-ES" sz="2400" b="1" i="1" dirty="0" err="1" smtClean="0"/>
              <a:t>kenoshe</a:t>
            </a:r>
            <a:r>
              <a:rPr lang="es-ES" sz="2400" b="1" i="1" dirty="0" smtClean="0"/>
              <a:t> lo-</a:t>
            </a:r>
            <a:r>
              <a:rPr lang="es-ES" sz="2400" b="1" i="1" dirty="0" err="1" smtClean="0"/>
              <a:t>tesimun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alav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neshej</a:t>
            </a:r>
            <a:r>
              <a:rPr lang="es-ES" sz="2400" b="1" i="1" dirty="0" smtClean="0"/>
              <a:t>.</a:t>
            </a:r>
            <a:endParaRPr lang="es-ES" sz="2400" i="1" dirty="0" smtClean="0"/>
          </a:p>
          <a:p>
            <a:r>
              <a:rPr lang="es-CO" sz="2400" i="1" dirty="0" smtClean="0"/>
              <a:t>Havdalá.- </a:t>
            </a:r>
          </a:p>
          <a:p>
            <a:r>
              <a:rPr lang="es-CO" sz="2400" b="1" i="1" dirty="0" err="1" smtClean="0"/>
              <a:t>Yiftaj</a:t>
            </a:r>
            <a:r>
              <a:rPr lang="es-CO" sz="2400" b="1" i="1" dirty="0" smtClean="0"/>
              <a:t> Adonai </a:t>
            </a:r>
            <a:r>
              <a:rPr lang="es-CO" sz="2400" b="1" i="1" dirty="0" err="1" smtClean="0"/>
              <a:t>lejá</a:t>
            </a:r>
            <a:r>
              <a:rPr lang="es-CO" sz="2400" b="1" i="1" dirty="0" smtClean="0"/>
              <a:t> et-</a:t>
            </a:r>
            <a:r>
              <a:rPr lang="es-CO" sz="2400" b="1" i="1" dirty="0" err="1" smtClean="0"/>
              <a:t>otsaró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hatob</a:t>
            </a:r>
            <a:r>
              <a:rPr lang="es-CO" sz="2400" b="1" i="1" dirty="0" smtClean="0"/>
              <a:t> et-</a:t>
            </a:r>
            <a:r>
              <a:rPr lang="es-CO" sz="2400" b="1" i="1" dirty="0" err="1" smtClean="0"/>
              <a:t>hashamáyim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latet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metar</a:t>
            </a:r>
            <a:r>
              <a:rPr lang="es-CO" sz="2400" b="1" i="1" dirty="0" smtClean="0"/>
              <a:t> – </a:t>
            </a:r>
            <a:r>
              <a:rPr lang="es-CO" sz="2400" b="1" i="1" dirty="0" err="1" smtClean="0"/>
              <a:t>artseja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be’itó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ulbarej</a:t>
            </a:r>
            <a:r>
              <a:rPr lang="es-CO" sz="2400" b="1" i="1" dirty="0" smtClean="0"/>
              <a:t> et </a:t>
            </a:r>
            <a:r>
              <a:rPr lang="es-CO" sz="2400" b="1" i="1" dirty="0" err="1" smtClean="0"/>
              <a:t>kol-ma’asé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yadeja</a:t>
            </a:r>
            <a:r>
              <a:rPr lang="es-CO" sz="2400" b="1" i="1" dirty="0" smtClean="0"/>
              <a:t> , </a:t>
            </a:r>
            <a:r>
              <a:rPr lang="es-CO" sz="2400" b="1" i="1" dirty="0" err="1" smtClean="0"/>
              <a:t>vehilvita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goyim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rabim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veatá</a:t>
            </a:r>
            <a:r>
              <a:rPr lang="es-CO" sz="2400" b="1" i="1" dirty="0" smtClean="0"/>
              <a:t> lo </a:t>
            </a:r>
            <a:r>
              <a:rPr lang="es-CO" sz="2400" b="1" i="1" dirty="0" err="1" smtClean="0"/>
              <a:t>tilvé</a:t>
            </a:r>
            <a:r>
              <a:rPr lang="es-CO" sz="2400" b="1" i="1" dirty="0" smtClean="0"/>
              <a:t>.</a:t>
            </a:r>
          </a:p>
          <a:p>
            <a:r>
              <a:rPr lang="es-CO" sz="2400" i="1" dirty="0" smtClean="0"/>
              <a:t>El Eterno te abrirá Su buena cámara del tesoro –los cielos para concederte la lluvia para tu tierra en su momento propicio y para bendecir toda obra de tus manos; podrás prestar a muchos </a:t>
            </a:r>
            <a:r>
              <a:rPr lang="es-CO" sz="2400" i="1" dirty="0" smtClean="0"/>
              <a:t>pueblos, </a:t>
            </a:r>
            <a:r>
              <a:rPr lang="es-CO" sz="2400" i="1" dirty="0" smtClean="0"/>
              <a:t>pero tú no tomarás prestado de ellos.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CO" sz="2400" i="1" dirty="0" smtClean="0"/>
              <a:t>La </a:t>
            </a:r>
            <a:r>
              <a:rPr lang="es-CO" sz="2400" i="1" dirty="0" smtClean="0"/>
              <a:t>T</a:t>
            </a:r>
            <a:r>
              <a:rPr lang="es-CO" sz="2400" i="1" dirty="0" smtClean="0"/>
              <a:t>oráh nos ordena prestar dinero a nuestros compañeros judíos sin cobrar intereses, considerándose esto como un “derecho de alquiler” por usar el dinero que Hashem nos ha permitido manejar.</a:t>
            </a:r>
          </a:p>
          <a:p>
            <a:r>
              <a:rPr lang="es-CO" sz="2400" i="1" dirty="0" smtClean="0"/>
              <a:t>Así la Toráh nos garantice el derecho de pedir un objeto como garantía del préstamo, si este objeto lo necesita el prestatario se le debe devolver.</a:t>
            </a:r>
          </a:p>
          <a:p>
            <a:r>
              <a:rPr lang="es-CO" sz="2400" i="1" dirty="0" smtClean="0"/>
              <a:t>Lo que busca con esto la Toráh es elevarnos a usar Tzedaká y a no avergonzar al compañero que pueda estar atravesando una situación difícil pasajera y de esa manera pueda recobrar su estabilidad financiera.</a:t>
            </a:r>
            <a:endParaRPr lang="es-CO" sz="2400" i="1" dirty="0" smtClean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/>
              <a:t>22:25   </a:t>
            </a:r>
            <a:r>
              <a:rPr lang="es-ES" sz="2400" i="1" dirty="0" smtClean="0"/>
              <a:t>Si tomares en prenda el vestido de tu prójimo, se lo devolverás antes de ponerse el sol,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Im-javol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tajbol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salmat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re'eja</a:t>
            </a:r>
            <a:r>
              <a:rPr lang="es-ES" sz="2400" b="1" i="1" dirty="0" smtClean="0"/>
              <a:t> ad-</a:t>
            </a:r>
            <a:r>
              <a:rPr lang="es-ES" sz="2400" b="1" i="1" dirty="0" err="1" smtClean="0"/>
              <a:t>bo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hashemesh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teshivenu</a:t>
            </a:r>
            <a:r>
              <a:rPr lang="es-ES" sz="2400" b="1" i="1" dirty="0" smtClean="0"/>
              <a:t> lo</a:t>
            </a:r>
            <a:r>
              <a:rPr lang="es-ES" sz="2400" b="1" i="1" dirty="0" smtClean="0"/>
              <a:t>.</a:t>
            </a:r>
          </a:p>
          <a:p>
            <a:r>
              <a:rPr lang="es-CO" sz="2400" b="1" i="1" dirty="0" smtClean="0"/>
              <a:t>22:26</a:t>
            </a:r>
            <a:r>
              <a:rPr lang="es-CO" sz="2400" i="1" dirty="0" smtClean="0"/>
              <a:t>   porque ese es su único abrigo, es su vestido para sus carnes; ¿en que habrá de dormir? Y sucederá que, cuando el clame a Mí, Yo oiré, porque soy misericordioso. </a:t>
            </a:r>
            <a:r>
              <a:rPr lang="es-CO" sz="2400" b="1" i="1" dirty="0" smtClean="0"/>
              <a:t>Ki hi </a:t>
            </a:r>
            <a:r>
              <a:rPr lang="es-CO" sz="2400" b="1" i="1" dirty="0" err="1" smtClean="0"/>
              <a:t>jesutoh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levadah</a:t>
            </a:r>
            <a:r>
              <a:rPr lang="es-CO" sz="2400" b="1" i="1" dirty="0" smtClean="0"/>
              <a:t> hi </a:t>
            </a:r>
            <a:r>
              <a:rPr lang="es-CO" sz="2400" b="1" i="1" dirty="0" err="1" smtClean="0"/>
              <a:t>simlato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le'oro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bameh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yishkav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vehayah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ki-yits'ak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elay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veshamati</a:t>
            </a:r>
            <a:r>
              <a:rPr lang="es-CO" sz="2400" b="1" i="1" dirty="0" smtClean="0"/>
              <a:t> </a:t>
            </a:r>
            <a:r>
              <a:rPr lang="es-CO" sz="2400" b="1" i="1" dirty="0" err="1" smtClean="0"/>
              <a:t>ki-janun</a:t>
            </a:r>
            <a:r>
              <a:rPr lang="es-CO" sz="2400" b="1" i="1" dirty="0" smtClean="0"/>
              <a:t> ani.</a:t>
            </a:r>
            <a:endParaRPr lang="es-CO" sz="2400" i="1" dirty="0" smtClean="0"/>
          </a:p>
          <a:p>
            <a:r>
              <a:rPr lang="es-ES" sz="2400" i="1" dirty="0" smtClean="0"/>
              <a:t>Esto tiene que ver con los comentarios anteriores. **</a:t>
            </a:r>
            <a:endParaRPr lang="es-ES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/>
              <a:t>22:27</a:t>
            </a:r>
            <a:r>
              <a:rPr lang="es-ES" sz="2400" i="1" dirty="0" smtClean="0"/>
              <a:t>   No injuriarás a los jueces ni maldecirás al príncipe de tu pueblo. </a:t>
            </a:r>
            <a:r>
              <a:rPr lang="es-ES" sz="2400" b="1" i="1" dirty="0" smtClean="0"/>
              <a:t>Elohim lo </a:t>
            </a:r>
            <a:r>
              <a:rPr lang="es-ES" sz="2400" b="1" i="1" dirty="0" err="1" smtClean="0"/>
              <a:t>tekalel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venasi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ve'ameja</a:t>
            </a:r>
            <a:r>
              <a:rPr lang="es-ES" sz="2400" b="1" i="1" dirty="0" smtClean="0"/>
              <a:t> lo </a:t>
            </a:r>
            <a:r>
              <a:rPr lang="es-ES" sz="2400" b="1" i="1" dirty="0" err="1" smtClean="0"/>
              <a:t>ta'or</a:t>
            </a:r>
            <a:r>
              <a:rPr lang="es-ES" sz="2400" b="1" i="1" dirty="0" smtClean="0"/>
              <a:t>.</a:t>
            </a:r>
          </a:p>
          <a:p>
            <a:r>
              <a:rPr lang="es-ES" sz="2400" dirty="0" smtClean="0"/>
              <a:t>Aquí de nuevo la palabra Elohim, pero se refiere a los jueces y no a dioses.</a:t>
            </a:r>
          </a:p>
          <a:p>
            <a:r>
              <a:rPr lang="es-ES" sz="2400" dirty="0" smtClean="0"/>
              <a:t>Pero también nuestros Sabios consideran que se refiere también a Dios quien vela también porque los jueces hagan justicia.</a:t>
            </a:r>
            <a:endParaRPr lang="es-ES" sz="2400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7297738" cy="445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s-CO" smtClean="0">
                <a:latin typeface="Calibri" pitchFamily="34" charset="0"/>
              </a:rPr>
              <a:t>LIBRO DE SHEMOT - EXODO</a:t>
            </a:r>
            <a:endParaRPr smtClean="0">
              <a:latin typeface="Calibri" pitchFamily="34" charset="0"/>
            </a:endParaRPr>
          </a:p>
        </p:txBody>
      </p:sp>
      <p:sp>
        <p:nvSpPr>
          <p:cNvPr id="4100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r>
              <a:rPr lang="es-ES" sz="2400" b="1" i="1" dirty="0" smtClean="0"/>
              <a:t>22:28   </a:t>
            </a:r>
            <a:r>
              <a:rPr lang="es-ES" sz="2400" i="1" dirty="0" smtClean="0"/>
              <a:t>Tu obligación de ofrendar las primicias y tu contribución (al sacerdote) darás a su debido tiempo; el primogénito de tus hijos me darás. </a:t>
            </a:r>
            <a:r>
              <a:rPr lang="es-ES" sz="2400" b="1" i="1" dirty="0" err="1" smtClean="0"/>
              <a:t>Mele'atja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vedim'aja</a:t>
            </a:r>
            <a:r>
              <a:rPr lang="es-ES" sz="2400" b="1" i="1" dirty="0" smtClean="0"/>
              <a:t> lo </a:t>
            </a:r>
            <a:r>
              <a:rPr lang="es-ES" sz="2400" b="1" i="1" dirty="0" err="1" smtClean="0"/>
              <a:t>te'ajer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bejor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baneyja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titen-li</a:t>
            </a:r>
            <a:r>
              <a:rPr lang="es-ES" sz="2400" b="1" i="1" dirty="0" smtClean="0"/>
              <a:t>.</a:t>
            </a:r>
            <a:endParaRPr lang="es-ES" sz="2400" i="1" dirty="0" smtClean="0"/>
          </a:p>
          <a:p>
            <a:r>
              <a:rPr lang="es-ES" sz="2400" b="1" i="1" dirty="0" smtClean="0"/>
              <a:t> </a:t>
            </a:r>
            <a:r>
              <a:rPr lang="es-ES" sz="2400" b="1" i="1" dirty="0" smtClean="0"/>
              <a:t>22:29</a:t>
            </a:r>
            <a:r>
              <a:rPr lang="es-ES" sz="2400" b="1" i="1" dirty="0" smtClean="0"/>
              <a:t>   </a:t>
            </a:r>
            <a:r>
              <a:rPr lang="es-ES" sz="2400" i="1" dirty="0" smtClean="0"/>
              <a:t>De igual manera harás con tu buey y con tu carnero. Siete días estará la cría con su madre, mas el octavo día me la darás. </a:t>
            </a:r>
            <a:r>
              <a:rPr lang="es-ES" sz="2400" b="1" i="1" dirty="0" smtClean="0"/>
              <a:t>Ken-ta'aseh </a:t>
            </a:r>
            <a:r>
              <a:rPr lang="es-ES" sz="2400" b="1" i="1" dirty="0" err="1" smtClean="0"/>
              <a:t>leshorja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letsoneja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shiv'at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yamim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yihyeh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im-imo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bayom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hashmini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titno-li</a:t>
            </a:r>
            <a:r>
              <a:rPr lang="es-ES" sz="2400" b="1" i="1" dirty="0" smtClean="0"/>
              <a:t>.</a:t>
            </a:r>
            <a:endParaRPr lang="es-ES" sz="2400" i="1" dirty="0" smtClean="0"/>
          </a:p>
          <a:p>
            <a:r>
              <a:rPr lang="es-ES" sz="2400" b="1" i="1" dirty="0" smtClean="0"/>
              <a:t> </a:t>
            </a:r>
            <a:r>
              <a:rPr lang="es-ES" sz="2400" b="1" i="1" dirty="0" smtClean="0"/>
              <a:t>22:30</a:t>
            </a:r>
            <a:r>
              <a:rPr lang="es-ES" sz="2400" b="1" i="1" dirty="0" smtClean="0"/>
              <a:t>   </a:t>
            </a:r>
            <a:r>
              <a:rPr lang="es-ES" sz="2400" i="1" dirty="0" smtClean="0"/>
              <a:t>Y hombres de santidad seréis para Mí; y carne destrozada por las fieras) en el campo (o en cualquier lugar), a los perros la echareis.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Ve'anshey-kodesh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tihyun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li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uvasar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basadeh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trefah</a:t>
            </a:r>
            <a:r>
              <a:rPr lang="es-ES" sz="2400" b="1" i="1" dirty="0" smtClean="0"/>
              <a:t> lo </a:t>
            </a:r>
            <a:r>
              <a:rPr lang="es-ES" sz="2400" b="1" i="1" dirty="0" err="1" smtClean="0"/>
              <a:t>tojelu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lakelev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tashlijun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oto</a:t>
            </a:r>
            <a:r>
              <a:rPr lang="es-ES" sz="2400" b="1" i="1" dirty="0" smtClean="0"/>
              <a:t>. **</a:t>
            </a:r>
            <a:endParaRPr lang="es-ES" sz="2400" i="1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</p:spPr>
        <p:txBody>
          <a:bodyPr/>
          <a:lstStyle/>
          <a:p>
            <a:pPr eaLnBrk="1" hangingPunct="1"/>
            <a:endParaRPr smtClean="0">
              <a:latin typeface="Calibri" pitchFamily="34" charset="0"/>
            </a:endParaRPr>
          </a:p>
        </p:txBody>
      </p:sp>
      <p:pic>
        <p:nvPicPr>
          <p:cNvPr id="20483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988" y="1447800"/>
            <a:ext cx="7796212" cy="475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7038" y="457200"/>
            <a:ext cx="32099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Subtitle 2"/>
          <p:cNvSpPr txBox="1">
            <a:spLocks noGrp="1"/>
          </p:cNvSpPr>
          <p:nvPr>
            <p:ph type="subTitle" idx="1"/>
          </p:nvPr>
        </p:nvSpPr>
        <p:spPr>
          <a:xfrm>
            <a:off x="609600" y="1981200"/>
            <a:ext cx="7924800" cy="4419600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Fuentes: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Torah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Talmud,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Jewish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Concepts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Wikipedia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Kabbalah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 Online,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Zohar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Rambán, Rashí,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Maimonides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Bereshit con Rashí, El </a:t>
            </a:r>
            <a:r>
              <a:rPr lang="es-CO" sz="2000" dirty="0" err="1" smtClean="0">
                <a:solidFill>
                  <a:srgbClr val="000000"/>
                </a:solidFill>
                <a:latin typeface="Calibri" pitchFamily="34" charset="0"/>
              </a:rPr>
              <a:t>Jumash</a:t>
            </a: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, </a:t>
            </a:r>
            <a:r>
              <a:rPr sz="2000" dirty="0" smtClean="0">
                <a:solidFill>
                  <a:schemeClr val="tx1"/>
                </a:solidFill>
                <a:latin typeface="Calibri" pitchFamily="34" charset="0"/>
              </a:rPr>
              <a:t>Dr. Yael Ziegler</a:t>
            </a:r>
            <a:r>
              <a:rPr lang="es-CO" sz="2000" dirty="0" smtClean="0">
                <a:solidFill>
                  <a:schemeClr val="tx1"/>
                </a:solidFill>
                <a:latin typeface="Calibri" pitchFamily="34" charset="0"/>
              </a:rPr>
              <a:t>.</a:t>
            </a:r>
            <a:endParaRPr lang="sv-SE" sz="2000" dirty="0" smtClean="0">
              <a:solidFill>
                <a:schemeClr val="tx1"/>
              </a:solidFill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endParaRPr lang="es-CO" dirty="0" smtClean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Derechos Reservados Shalom Haverim Org</a:t>
            </a: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  <a:hlinkClick r:id="rId4"/>
              </a:rPr>
              <a:t>http://www.shalomhaverim.org</a:t>
            </a:r>
            <a:endParaRPr lang="es-CO" dirty="0" smtClean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Director: -</a:t>
            </a:r>
          </a:p>
          <a:p>
            <a:pPr eaLnBrk="1" hangingPunct="1">
              <a:lnSpc>
                <a:spcPct val="90000"/>
              </a:lnSpc>
            </a:pPr>
            <a:r>
              <a:rPr lang="es-CO" dirty="0" smtClean="0">
                <a:latin typeface="Calibri" pitchFamily="34" charset="0"/>
              </a:rPr>
              <a:t>ELIYAHU BAYONA BEN YOSEF</a:t>
            </a:r>
          </a:p>
          <a:p>
            <a:pPr eaLnBrk="1" hangingPunct="1">
              <a:lnSpc>
                <a:spcPct val="90000"/>
              </a:lnSpc>
              <a:spcBef>
                <a:spcPts val="400"/>
              </a:spcBef>
            </a:pPr>
            <a:r>
              <a:rPr lang="es-CO" sz="1800" dirty="0" smtClean="0">
                <a:latin typeface="Calibri" pitchFamily="34" charset="0"/>
              </a:rPr>
              <a:t>6 de </a:t>
            </a:r>
            <a:r>
              <a:rPr lang="es-CO" sz="1800" dirty="0" err="1" smtClean="0">
                <a:latin typeface="Calibri" pitchFamily="34" charset="0"/>
              </a:rPr>
              <a:t>Iyar</a:t>
            </a:r>
            <a:r>
              <a:rPr lang="es-CO" sz="1800" dirty="0" smtClean="0">
                <a:latin typeface="Calibri" pitchFamily="34" charset="0"/>
              </a:rPr>
              <a:t> 5777  –  2 </a:t>
            </a:r>
            <a:r>
              <a:rPr lang="es-CO" sz="1800" smtClean="0">
                <a:latin typeface="Calibri" pitchFamily="34" charset="0"/>
              </a:rPr>
              <a:t>de Mayo, </a:t>
            </a:r>
            <a:r>
              <a:rPr lang="es-CO" sz="1800" dirty="0" smtClean="0">
                <a:latin typeface="Calibri" pitchFamily="34" charset="0"/>
              </a:rPr>
              <a:t>2017Monsey New York</a:t>
            </a:r>
            <a:endParaRPr sz="1800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116643</TotalTime>
  <Words>1069</Words>
  <Application>Microsoft Office PowerPoint</Application>
  <PresentationFormat>On-screen Show (4:3)</PresentationFormat>
  <Paragraphs>128</Paragraphs>
  <Slides>23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 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LIBRO DE SHEMOT - EXODO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ELIAS</dc:creator>
  <cp:lastModifiedBy>ELIYAHU</cp:lastModifiedBy>
  <cp:revision>3207</cp:revision>
  <dcterms:created xsi:type="dcterms:W3CDTF">2013-10-13T19:31:46Z</dcterms:created>
  <dcterms:modified xsi:type="dcterms:W3CDTF">2017-05-02T23:10:04Z</dcterms:modified>
</cp:coreProperties>
</file>