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1395" r:id="rId3"/>
    <p:sldId id="1546" r:id="rId4"/>
    <p:sldId id="1565" r:id="rId5"/>
    <p:sldId id="1566" r:id="rId6"/>
    <p:sldId id="1567" r:id="rId7"/>
    <p:sldId id="1568" r:id="rId8"/>
    <p:sldId id="1547" r:id="rId9"/>
    <p:sldId id="1548" r:id="rId10"/>
    <p:sldId id="1549" r:id="rId11"/>
    <p:sldId id="1550" r:id="rId12"/>
    <p:sldId id="1569" r:id="rId13"/>
    <p:sldId id="1570" r:id="rId14"/>
    <p:sldId id="1551" r:id="rId15"/>
    <p:sldId id="1571" r:id="rId16"/>
    <p:sldId id="29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6600"/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1" autoAdjust="0"/>
    <p:restoredTop sz="94599" autoAdjust="0"/>
  </p:normalViewPr>
  <p:slideViewPr>
    <p:cSldViewPr>
      <p:cViewPr>
        <p:scale>
          <a:sx n="100" d="100"/>
          <a:sy n="100" d="100"/>
        </p:scale>
        <p:origin x="12" y="6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326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6497E951-7DF6-4984-901D-43C4828BD46D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21508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88EC5B86-D5C0-43EF-A4F3-5AC14288A0D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0853FC-C21B-4F28-BC77-4FA38CE92E43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B3D1-5AC6-420C-A09A-EDF5B015A737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E43FC-6ABE-4C8A-A624-ECC03E2DCBE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852E6-F766-4C80-ACC6-9E34422E375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3CB4C-5446-456E-B9F7-DA4263CEAD1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7012D-4A89-4BC5-A8EE-2E32A84EECE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B499-BD8C-4BCF-B2A1-56A60F7E95E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08FB4-5C27-4F15-B825-9115519220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66124-FF74-429B-80EB-C7E0A1B68D0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04C0-9BB3-4814-B8C1-D88608E9E6C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40252-E3EA-4F55-A08B-9088ABA10E7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6552E-A60B-4F0E-BE6C-1B85599CDF3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69867-7905-413E-A374-A816D6B2D92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52169-AB78-47BF-88BF-E441C19B46D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683BC-666B-4628-9C47-D3461A73F2C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DE323-7DE0-463F-B76F-A041051CB21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33C85-CACF-45CF-980F-39102E1C9C9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C5FE8-E48C-4FEA-B2CA-3695BE8B2B6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E827-EF13-4170-9B64-0B43F085C5A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FAC0-0361-4A16-ACB2-01699D7382F5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FBB0-B328-4D4B-BABD-AE8A07AF7A9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23DA-AA63-462F-A1A7-48414B58D596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CE22B-D726-41AA-B1B1-2925730D276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FFFD175-C463-4271-A938-A8B7A73B9E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97375F9-1045-48BC-BF42-C642C1281CE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2400" dirty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LIBRO DE SHEMOT – EXODO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#35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Favorecer siempre al pobre?</a:t>
            </a: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endParaRPr lang="es-ES" sz="2400" i="1" smtClean="0">
              <a:latin typeface="Calibri" pitchFamily="34" charset="0"/>
            </a:endParaRPr>
          </a:p>
          <a:p>
            <a:endParaRPr lang="es-CO" sz="2400" i="1" smtClean="0">
              <a:latin typeface="Calibri" pitchFamily="34" charset="0"/>
            </a:endParaRPr>
          </a:p>
        </p:txBody>
      </p:sp>
      <p:pic>
        <p:nvPicPr>
          <p:cNvPr id="3077" name="Picture 2" descr="Image result for rameses to succot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524000"/>
            <a:ext cx="831215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22:28   </a:t>
            </a:r>
            <a:r>
              <a:rPr lang="es-ES" sz="2400" i="1" dirty="0" smtClean="0"/>
              <a:t>Tu obligación de ofrendar las primicias y tu contribución (al sacerdote) darás a su debido tiempo; el primogénito de tus hijos me darás. </a:t>
            </a:r>
            <a:r>
              <a:rPr lang="es-ES" sz="2400" b="1" i="1" dirty="0" err="1" smtClean="0"/>
              <a:t>Mele'atja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vedim'aja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te'ajer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bejor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baneyja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titen-li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b="1" i="1" dirty="0" smtClean="0"/>
              <a:t> 22:29   </a:t>
            </a:r>
            <a:r>
              <a:rPr lang="es-ES" sz="2400" i="1" dirty="0" smtClean="0"/>
              <a:t>De igual manera harás con tu buey y con tu carnero. Siete días estará la cría con su madre, mas el octavo día me la darás. </a:t>
            </a:r>
            <a:r>
              <a:rPr lang="es-ES" sz="2400" b="1" i="1" dirty="0" smtClean="0"/>
              <a:t>Ken-ta'aseh </a:t>
            </a:r>
            <a:r>
              <a:rPr lang="es-ES" sz="2400" b="1" i="1" dirty="0" err="1" smtClean="0"/>
              <a:t>leshorja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letsoneja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shiv'at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yamim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yihyeh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im-imo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hashmini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titno-li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b="1" i="1" dirty="0" smtClean="0"/>
              <a:t> 22:30   </a:t>
            </a:r>
            <a:r>
              <a:rPr lang="es-ES" sz="2400" i="1" dirty="0" smtClean="0"/>
              <a:t>Y hombres de santidad seréis para Mí; y carne destrozada por las fieras) en el campo (o en cualquier lugar), a los perros la echareis.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Ve'anshey-kodesh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tihyun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uvasar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basadeh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trefah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tojelu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lakelev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tashlijun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oto</a:t>
            </a:r>
            <a:r>
              <a:rPr lang="es-ES" sz="2400" b="1" i="1" dirty="0" smtClean="0"/>
              <a:t>. **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 22:30   </a:t>
            </a:r>
            <a:r>
              <a:rPr lang="es-ES" sz="2400" i="1" dirty="0" smtClean="0"/>
              <a:t>Y hombres de santidad seréis para Mí; y carne destrozada por las fieras) en el campo (o en cualquier lugar), a los perros la echareis.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Ve'anshey-kodesh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tihyun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uvasar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basadeh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trefah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tojelu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lakelev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tashlijun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oto</a:t>
            </a:r>
            <a:r>
              <a:rPr lang="es-ES" sz="2400" b="1" i="1" dirty="0" smtClean="0"/>
              <a:t>. **</a:t>
            </a:r>
          </a:p>
          <a:p>
            <a:r>
              <a:rPr lang="es-ES" sz="2400" b="1" i="1" dirty="0" smtClean="0"/>
              <a:t>Comenta Rambán que la explicación de este verso es que hasta ahora la Escritura ha mencionado las ordenanzas (leyes civiles) y ha prohibido cosas indecorosas, y ahora, cuando comienza con prohibir ciertos alimentos, abre diciendo: “Gente de santidad serán usted para Mi”.</a:t>
            </a:r>
          </a:p>
          <a:p>
            <a:r>
              <a:rPr lang="es-ES" sz="2400" b="1" i="1" dirty="0" smtClean="0"/>
              <a:t>Desde una perspectiva física vemos que es apropiado para una persona comer lo que pueda para poder vivir.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Y las prohibiciones dietéticas (de la Toráh) no son mas que la purificación para el alma que debe ser sostenida solo por cosas “puras” que no engendran grosor y aspereza (insensibilidad)  del alma.</a:t>
            </a:r>
          </a:p>
          <a:p>
            <a:r>
              <a:rPr lang="es-ES" sz="2400" b="1" i="1" dirty="0" smtClean="0"/>
              <a:t>Lo que significa, Yo, Dios deseo que tu seas gente de santidad y así seas para Mi, y seas apropiado para aferrarte a Mi, porque Yo soy santo.</a:t>
            </a:r>
          </a:p>
          <a:p>
            <a:r>
              <a:rPr lang="es-ES" sz="2400" b="1" i="1" dirty="0" smtClean="0"/>
              <a:t>Por lo tanto, no contaminen sus almas comiendo cosas abominables. Y de manera similar la Escritura dice: 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200" b="1" dirty="0" smtClean="0"/>
              <a:t>Vayikrá 11:43</a:t>
            </a:r>
            <a:r>
              <a:rPr lang="es-CO" sz="2200" dirty="0" smtClean="0"/>
              <a:t>   No hagan abominables sus almas con ninguna clase de animalejos que andan arrastrándose, ni se contaminen por medio de ellas pues se volverán impuros por medio de ellas; </a:t>
            </a:r>
            <a:endParaRPr lang="en-US" sz="2200" dirty="0" smtClean="0"/>
          </a:p>
          <a:p>
            <a:r>
              <a:rPr lang="es-CO" sz="2200" b="1" dirty="0" smtClean="0"/>
              <a:t>Al-</a:t>
            </a:r>
            <a:r>
              <a:rPr lang="es-CO" sz="2200" b="1" dirty="0" err="1" smtClean="0"/>
              <a:t>teshaktsu</a:t>
            </a:r>
            <a:r>
              <a:rPr lang="es-CO" sz="2200" b="1" dirty="0" smtClean="0"/>
              <a:t> et-</a:t>
            </a:r>
            <a:r>
              <a:rPr lang="es-CO" sz="2200" b="1" dirty="0" err="1" smtClean="0"/>
              <a:t>nafshoteyjem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bejol-hasherets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hashorets</a:t>
            </a:r>
            <a:r>
              <a:rPr lang="es-CO" sz="2200" b="1" dirty="0" smtClean="0"/>
              <a:t> velo </a:t>
            </a:r>
            <a:r>
              <a:rPr lang="es-CO" sz="2200" b="1" dirty="0" err="1" smtClean="0"/>
              <a:t>titam'u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bahem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venitmetem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bam</a:t>
            </a:r>
            <a:r>
              <a:rPr lang="es-CO" sz="2200" b="1" dirty="0" smtClean="0"/>
              <a:t>.</a:t>
            </a:r>
            <a:endParaRPr lang="en-US" sz="2200" dirty="0" smtClean="0"/>
          </a:p>
          <a:p>
            <a:r>
              <a:rPr lang="es-CO" sz="2200" b="1" dirty="0" smtClean="0"/>
              <a:t> 11:44   </a:t>
            </a:r>
            <a:r>
              <a:rPr lang="es-CO" sz="2200" dirty="0" smtClean="0"/>
              <a:t>porque Yo soy el Eterno, el Dios de ustedes; santifíquense y </a:t>
            </a:r>
            <a:r>
              <a:rPr lang="es-CO" sz="2200" dirty="0" err="1" smtClean="0"/>
              <a:t>seran</a:t>
            </a:r>
            <a:r>
              <a:rPr lang="es-CO" sz="2200" dirty="0" smtClean="0"/>
              <a:t> santos, porque Yo soy Santo; y no deberán contaminar sus almas con ninguna clase de animalejos que andan arrastrándose sobre la tierra.</a:t>
            </a:r>
            <a:r>
              <a:rPr lang="es-CO" sz="2200" b="1" dirty="0" smtClean="0"/>
              <a:t> </a:t>
            </a:r>
            <a:endParaRPr lang="en-US" sz="2200" dirty="0" smtClean="0"/>
          </a:p>
          <a:p>
            <a:r>
              <a:rPr lang="es-CO" sz="2200" b="1" dirty="0" smtClean="0"/>
              <a:t>Ki ani Adonay </a:t>
            </a:r>
            <a:r>
              <a:rPr lang="es-CO" sz="2200" b="1" dirty="0" err="1" smtClean="0"/>
              <a:t>Eloheyjem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vehitkadishtem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veheyitem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kedoshim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ki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kadosh</a:t>
            </a:r>
            <a:r>
              <a:rPr lang="es-CO" sz="2200" b="1" dirty="0" smtClean="0"/>
              <a:t> ani velo </a:t>
            </a:r>
            <a:r>
              <a:rPr lang="es-CO" sz="2200" b="1" dirty="0" err="1" smtClean="0"/>
              <a:t>tetame'u</a:t>
            </a:r>
            <a:r>
              <a:rPr lang="es-CO" sz="2200" b="1" dirty="0" smtClean="0"/>
              <a:t> et-</a:t>
            </a:r>
            <a:r>
              <a:rPr lang="es-CO" sz="2200" b="1" dirty="0" err="1" smtClean="0"/>
              <a:t>nafshoteyjem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bejol-hasherets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haromes</a:t>
            </a:r>
            <a:r>
              <a:rPr lang="es-CO" sz="2200" b="1" dirty="0" smtClean="0"/>
              <a:t> al </a:t>
            </a:r>
            <a:r>
              <a:rPr lang="es-CO" sz="2200" b="1" dirty="0" err="1" smtClean="0"/>
              <a:t>ha'arets</a:t>
            </a:r>
            <a:r>
              <a:rPr lang="es-CO" sz="2200" b="1" dirty="0" smtClean="0"/>
              <a:t>.</a:t>
            </a:r>
            <a:endParaRPr lang="en-US" sz="22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200" dirty="0" smtClean="0"/>
              <a:t>Ahora bien, las alimañas traen abominación para el alma y mientras que el animal desgarrado no es abominable hay santidad al refrenarse de comerla.</a:t>
            </a:r>
          </a:p>
          <a:p>
            <a:r>
              <a:rPr lang="es-ES" sz="2200" dirty="0" smtClean="0"/>
              <a:t>Es decir, si bien no de forma proactiva destruye el alma si uno come, se aumenta la santidad de su alma, absteniéndose de comer. </a:t>
            </a:r>
          </a:p>
          <a:p>
            <a:r>
              <a:rPr lang="es-ES" sz="2200" dirty="0" smtClean="0"/>
              <a:t>Por lo tanto, la Escritura nos dice: "Si deseáis ser santos, no comáis un" animal desgarrado ", y mucho menos todos los otros alimentos abominables que realmente contaminan el alma.</a:t>
            </a:r>
            <a:endParaRPr lang="en-US" sz="22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23:1     </a:t>
            </a:r>
            <a:r>
              <a:rPr lang="es-CO" sz="2400" i="1" dirty="0" smtClean="0"/>
              <a:t>No darás oído a la maledicencia. No acompañarás al malvado para servir de testigo falso. </a:t>
            </a:r>
            <a:r>
              <a:rPr lang="es-CO" sz="2400" b="1" i="1" dirty="0" smtClean="0"/>
              <a:t>Lo </a:t>
            </a:r>
            <a:r>
              <a:rPr lang="es-CO" sz="2400" b="1" i="1" dirty="0" err="1" smtClean="0"/>
              <a:t>tisa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shema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shav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tashet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yadja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im-rasha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lihyot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jamas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Proferir un reporte falso</a:t>
            </a:r>
          </a:p>
          <a:p>
            <a:r>
              <a:rPr lang="es-CO" sz="2400" i="1" dirty="0" smtClean="0"/>
              <a:t>Se prohíbe originar una calumnia.</a:t>
            </a:r>
          </a:p>
          <a:p>
            <a:r>
              <a:rPr lang="es-CO" sz="2400" i="1" dirty="0" smtClean="0"/>
              <a:t>Nuestros Jajamim explican que es una advertencia para no escuchar una calumnia o juntarse con otros para diseminarla.</a:t>
            </a:r>
          </a:p>
          <a:p>
            <a:r>
              <a:rPr lang="es-CO" sz="2400" i="1" dirty="0" smtClean="0"/>
              <a:t>No se debe ir a un juicio cuando no se </a:t>
            </a:r>
            <a:r>
              <a:rPr lang="es-CO" sz="2400" i="1" dirty="0" err="1" smtClean="0"/>
              <a:t>estcompletamente</a:t>
            </a:r>
            <a:r>
              <a:rPr lang="es-CO" sz="2400" i="1" dirty="0" smtClean="0"/>
              <a:t> seguro de la evidencia.</a:t>
            </a:r>
          </a:p>
          <a:p>
            <a:r>
              <a:rPr lang="es-CO" sz="2400" i="1" dirty="0" err="1" smtClean="0"/>
              <a:t>Rasha</a:t>
            </a:r>
            <a:r>
              <a:rPr lang="es-CO" sz="2400" i="1" dirty="0" smtClean="0"/>
              <a:t> – Ra – mal 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23:2     </a:t>
            </a:r>
            <a:r>
              <a:rPr lang="es-ES" sz="2400" i="1" dirty="0" smtClean="0"/>
              <a:t>No seguirás a la mayoría para condenar a alguien injustamente, ni te desviarás de la decisión del juez supremo; mas te inclinarás a la mayoría (cuando sea justa la condena).</a:t>
            </a:r>
            <a:r>
              <a:rPr lang="es-ES" sz="2400" b="1" i="1" dirty="0" smtClean="0"/>
              <a:t> Lo-</a:t>
            </a:r>
            <a:r>
              <a:rPr lang="es-ES" sz="2400" b="1" i="1" dirty="0" err="1" smtClean="0"/>
              <a:t>tihyeh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ajarey-rabim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lera'ot</a:t>
            </a:r>
            <a:r>
              <a:rPr lang="es-ES" sz="2400" b="1" i="1" dirty="0" smtClean="0"/>
              <a:t> velo-</a:t>
            </a:r>
            <a:r>
              <a:rPr lang="es-ES" sz="2400" b="1" i="1" dirty="0" err="1" smtClean="0"/>
              <a:t>ta'aneh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riv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lintot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ajarey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rabim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lehatot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i="1" dirty="0" smtClean="0"/>
              <a:t>Este verso es otra advertencia para no seguir a las mayorías que se enceguecen para cometer propósitos malignos, pero también indica inclinarse a la mayoría cuando la condena que se de sea justa y correcta, pero si la decisión es injusta debe entender que “Uno con Dios y lo Justo,, son la verdadera mayoría”. </a:t>
            </a:r>
          </a:p>
          <a:p>
            <a:r>
              <a:rPr lang="es-CO" sz="2400" i="1" dirty="0" smtClean="0"/>
              <a:t>** Los sabios </a:t>
            </a:r>
            <a:r>
              <a:rPr lang="es-CO" sz="2400" i="1" smtClean="0"/>
              <a:t>derivan…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23:3</a:t>
            </a:r>
            <a:r>
              <a:rPr lang="es-ES" sz="2400" i="1" dirty="0" smtClean="0"/>
              <a:t>     Y al pobre no favorecerás (por el hecho de ser pobre) en su pleito. </a:t>
            </a:r>
            <a:r>
              <a:rPr lang="es-ES" sz="2400" b="1" i="1" dirty="0" err="1" smtClean="0"/>
              <a:t>Vedal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tehedar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berivo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i="1" dirty="0" smtClean="0"/>
              <a:t>No se debe tener falsa simpatía o antipatía por el rico y el poderoso.</a:t>
            </a:r>
          </a:p>
          <a:p>
            <a:r>
              <a:rPr lang="es-CO" sz="2400" i="1" dirty="0" smtClean="0"/>
              <a:t>La Toráh nos insiste en la estricta imparcialidad.</a:t>
            </a:r>
          </a:p>
          <a:p>
            <a:r>
              <a:rPr lang="es-CO" sz="2400" i="1" dirty="0" smtClean="0"/>
              <a:t>Si el asunto en disputa es cuestión de dinero entre un rico y un pobre, el juez no debe dar un veredicto equivocado favoreciendo al pobre hombre con el argumento de que el rico no va a perder gran cosa de su </a:t>
            </a:r>
            <a:r>
              <a:rPr lang="es-CO" sz="2400" i="1" dirty="0" err="1" smtClean="0"/>
              <a:t>pecunio</a:t>
            </a:r>
            <a:r>
              <a:rPr lang="es-CO" sz="2400" i="1" dirty="0" smtClean="0"/>
              <a:t>.</a:t>
            </a:r>
          </a:p>
          <a:p>
            <a:r>
              <a:rPr lang="es-CO" sz="2400" i="1" dirty="0" smtClean="0"/>
              <a:t>Simpatía y compasión son grandes virtudes, pero aún estos sentimientos deben ser silenciados delante de la presencia de la Justicia.  *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23:4     </a:t>
            </a:r>
            <a:r>
              <a:rPr lang="es-ES" sz="2400" i="1" dirty="0" smtClean="0"/>
              <a:t>Cuando encontrares el buey de tu enemigo, o su asno, extraviado, sin falta se lo harás volver.</a:t>
            </a:r>
            <a:r>
              <a:rPr lang="es-ES" sz="2400" b="1" i="1" dirty="0" smtClean="0"/>
              <a:t> Ki </a:t>
            </a:r>
            <a:r>
              <a:rPr lang="es-ES" sz="2400" b="1" i="1" dirty="0" err="1" smtClean="0"/>
              <a:t>tifga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shor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oyveja</a:t>
            </a:r>
            <a:r>
              <a:rPr lang="es-ES" sz="2400" b="1" i="1" dirty="0" smtClean="0"/>
              <a:t> o </a:t>
            </a:r>
            <a:r>
              <a:rPr lang="es-ES" sz="2400" b="1" i="1" dirty="0" err="1" smtClean="0"/>
              <a:t>jamoro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to'eh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hashev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teshivenu</a:t>
            </a:r>
            <a:r>
              <a:rPr lang="es-ES" sz="2400" b="1" i="1" dirty="0" smtClean="0"/>
              <a:t> lo.</a:t>
            </a:r>
            <a:endParaRPr lang="es-ES" sz="2400" i="1" dirty="0" smtClean="0"/>
          </a:p>
          <a:p>
            <a:r>
              <a:rPr lang="es-CO" sz="2400" i="1" dirty="0" smtClean="0"/>
              <a:t>Este verso esta conectado al anterior en materia de justicia.</a:t>
            </a:r>
          </a:p>
          <a:p>
            <a:r>
              <a:rPr lang="es-CO" sz="2400" i="1" dirty="0" smtClean="0"/>
              <a:t>Porque tu prójimo te ha hecho una mala tu guardas cierto rencor y rabia contra él, entonces, tú no debes permitir que esto influya cuando tienes un trabajo que hacer que es muy claro.</a:t>
            </a:r>
          </a:p>
          <a:p>
            <a:r>
              <a:rPr lang="es-CO" sz="2400" i="1" dirty="0" smtClean="0"/>
              <a:t>El no deja de ser tu prójimo por el hecho que haya violado la ley de la amistad hacia ti.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Por lo tanto, toda envidia o indisposición hacia él es completamente prohibida.</a:t>
            </a:r>
          </a:p>
          <a:p>
            <a:r>
              <a:rPr lang="es-CO" sz="2400" b="1" i="1" dirty="0" smtClean="0"/>
              <a:t>Ningún pensamiento de venganza debe asomarse a ti (Lev. 19:18) y menos que se aloje en tu corazón.</a:t>
            </a:r>
          </a:p>
          <a:p>
            <a:r>
              <a:rPr lang="es-CO" sz="2400" b="1" i="1" dirty="0" smtClean="0"/>
              <a:t>Las acciones de él hacia ti no deben ser el estándar de tu conducta hacia él.</a:t>
            </a:r>
          </a:p>
          <a:p>
            <a:r>
              <a:rPr lang="es-CO" sz="2400" b="1" i="1" dirty="0" smtClean="0"/>
              <a:t>Por el bien de tu propia dignidad humana debes estar dispuesto a ayudarlo en su necesidad.</a:t>
            </a:r>
          </a:p>
          <a:p>
            <a:r>
              <a:rPr lang="es-CO" sz="2400" b="1" i="1" dirty="0" smtClean="0"/>
              <a:t>Curiosamente encontramos en doctrinas no judías que se dice: “tu has escuchado que fue dicho, debes amar a tu prójimo y odiar a tu enemigo”. Ese dictamen no tiene bases.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En la Toráh no se encuentra dicho estamento.</a:t>
            </a:r>
          </a:p>
          <a:p>
            <a:r>
              <a:rPr lang="es-CO" sz="2400" b="1" i="1" dirty="0" smtClean="0"/>
              <a:t>C.G. </a:t>
            </a:r>
            <a:r>
              <a:rPr lang="es-CO" sz="2400" b="1" i="1" dirty="0" err="1" smtClean="0"/>
              <a:t>Montefiore</a:t>
            </a:r>
            <a:r>
              <a:rPr lang="es-CO" sz="2400" b="1" i="1" dirty="0" smtClean="0"/>
              <a:t> observa de manera correcta que no podemos pensar muy bien de la moralidad del autor del Nuevo Testamento al inventar una frase desconocida para la Toráh en orden de despreciar a la misma Toráh.</a:t>
            </a:r>
          </a:p>
          <a:p>
            <a:r>
              <a:rPr lang="es-CO" sz="2400" b="1" i="1" dirty="0" smtClean="0"/>
              <a:t>Canon </a:t>
            </a:r>
            <a:r>
              <a:rPr lang="es-CO" sz="2400" b="1" i="1" dirty="0" err="1" smtClean="0"/>
              <a:t>Rawlinson</a:t>
            </a:r>
            <a:r>
              <a:rPr lang="es-CO" sz="2400" b="1" i="1" dirty="0" smtClean="0"/>
              <a:t> admite que “odiar al enemigo” no fue una orden judicial de la Ley </a:t>
            </a:r>
            <a:r>
              <a:rPr lang="es-CO" sz="2400" b="1" i="1" dirty="0" err="1" smtClean="0"/>
              <a:t>Mosaica</a:t>
            </a:r>
            <a:r>
              <a:rPr lang="es-CO" sz="2400" b="1" i="1" dirty="0" smtClean="0"/>
              <a:t>, sino que es una conclusión de los maestros rabínicos que la extrajeron de allí. </a:t>
            </a:r>
          </a:p>
          <a:p>
            <a:r>
              <a:rPr lang="es-CO" sz="2400" b="1" i="1" dirty="0" smtClean="0"/>
              <a:t>Pero este cargo contra los Rabinos también es falso.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23:5     </a:t>
            </a:r>
            <a:r>
              <a:rPr lang="es-ES" sz="2400" i="1" dirty="0" smtClean="0"/>
              <a:t>Si vieres el asno del que te aborrece caído bajo su carga, no te negarás a descargarlo, sino que tú ayudarás a descargarlo con él. </a:t>
            </a:r>
            <a:r>
              <a:rPr lang="es-ES" sz="2400" b="1" i="1" dirty="0" smtClean="0"/>
              <a:t>Ki-</a:t>
            </a:r>
            <a:r>
              <a:rPr lang="es-ES" sz="2400" b="1" i="1" dirty="0" err="1" smtClean="0"/>
              <a:t>tir'eh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jamor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sona'aja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rovets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tajat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masa'o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vejadalta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me'azov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azov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ta'azov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imo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i="1" dirty="0" smtClean="0"/>
              <a:t>El sentido general es claro.</a:t>
            </a:r>
          </a:p>
          <a:p>
            <a:r>
              <a:rPr lang="es-CO" sz="2400" i="1" dirty="0" smtClean="0"/>
              <a:t>Si ves al asno de tu enemigo que se cayó y no puede pararse, debes ayudar a que se levante.</a:t>
            </a:r>
          </a:p>
          <a:p>
            <a:r>
              <a:rPr lang="es-CO" sz="2400" i="1" dirty="0" smtClean="0"/>
              <a:t>Esto tiene que ver con humanidad hacia el animal y caridad hacia la persona, </a:t>
            </a:r>
            <a:r>
              <a:rPr lang="es-CO" sz="2400" i="1" dirty="0" err="1" smtClean="0"/>
              <a:t>asi</a:t>
            </a:r>
            <a:r>
              <a:rPr lang="es-CO" sz="2400" i="1" dirty="0" smtClean="0"/>
              <a:t> sea enemigo.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Los Rabinos dijeron, el gran héroe es aquel que vuelve a un enemigo en su amigo; y esto puede lograrse con obras de bondad amorosa.</a:t>
            </a:r>
          </a:p>
          <a:p>
            <a:r>
              <a:rPr lang="es-CO" sz="2400" i="1" dirty="0" smtClean="0"/>
              <a:t>“Si tu enemigo esta hambriento, dale pan para comer, y si está sediento, dale agua para beber. Porque así brasas tú estás poniendo sobre su cabeza, y el Eterno te lo recompensará” Mishlé –</a:t>
            </a:r>
            <a:r>
              <a:rPr lang="es-CO" sz="2400" i="1" dirty="0" err="1" smtClean="0"/>
              <a:t>Prov</a:t>
            </a:r>
            <a:r>
              <a:rPr lang="es-CO" sz="2400" i="1" dirty="0" smtClean="0"/>
              <a:t>-. 25: 21-22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48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smtClean="0">
                <a:latin typeface="Calibri" pitchFamily="34" charset="0"/>
              </a:rPr>
              <a:t>13 </a:t>
            </a:r>
            <a:r>
              <a:rPr lang="es-CO" sz="1800" dirty="0" smtClean="0">
                <a:latin typeface="Calibri" pitchFamily="34" charset="0"/>
              </a:rPr>
              <a:t>de </a:t>
            </a:r>
            <a:r>
              <a:rPr lang="es-CO" sz="1800" dirty="0" err="1" smtClean="0">
                <a:latin typeface="Calibri" pitchFamily="34" charset="0"/>
              </a:rPr>
              <a:t>Iyar</a:t>
            </a:r>
            <a:r>
              <a:rPr lang="es-CO" sz="1800" dirty="0" smtClean="0">
                <a:latin typeface="Calibri" pitchFamily="34" charset="0"/>
              </a:rPr>
              <a:t> 5777  –  </a:t>
            </a:r>
            <a:r>
              <a:rPr lang="es-CO" sz="1800" dirty="0" smtClean="0">
                <a:latin typeface="Calibri" pitchFamily="34" charset="0"/>
              </a:rPr>
              <a:t>9 </a:t>
            </a:r>
            <a:r>
              <a:rPr lang="es-CO" sz="1800" dirty="0" smtClean="0">
                <a:latin typeface="Calibri" pitchFamily="34" charset="0"/>
              </a:rPr>
              <a:t>de Mayo, 2017Monsey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117025</TotalTime>
  <Words>633</Words>
  <Application>Microsoft Office PowerPoint</Application>
  <PresentationFormat>On-screen Show (4:3)</PresentationFormat>
  <Paragraphs>91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3212</cp:revision>
  <dcterms:created xsi:type="dcterms:W3CDTF">2013-10-13T19:31:46Z</dcterms:created>
  <dcterms:modified xsi:type="dcterms:W3CDTF">2017-05-10T13:25:16Z</dcterms:modified>
</cp:coreProperties>
</file>