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1395" r:id="rId3"/>
    <p:sldId id="1551" r:id="rId4"/>
    <p:sldId id="1571" r:id="rId5"/>
    <p:sldId id="1552" r:id="rId6"/>
    <p:sldId id="1553" r:id="rId7"/>
    <p:sldId id="1554" r:id="rId8"/>
    <p:sldId id="1555" r:id="rId9"/>
    <p:sldId id="1572" r:id="rId10"/>
    <p:sldId id="1556" r:id="rId11"/>
    <p:sldId id="1573" r:id="rId12"/>
    <p:sldId id="1574" r:id="rId13"/>
    <p:sldId id="1557" r:id="rId14"/>
    <p:sldId id="1575" r:id="rId15"/>
    <p:sldId id="1558" r:id="rId16"/>
    <p:sldId id="1559" r:id="rId17"/>
    <p:sldId id="1560" r:id="rId18"/>
    <p:sldId id="1561" r:id="rId19"/>
    <p:sldId id="1576" r:id="rId20"/>
    <p:sldId id="1562" r:id="rId21"/>
    <p:sldId id="1577" r:id="rId22"/>
    <p:sldId id="1578" r:id="rId23"/>
    <p:sldId id="1579" r:id="rId24"/>
    <p:sldId id="1563" r:id="rId25"/>
    <p:sldId id="1564" r:id="rId26"/>
    <p:sldId id="292" r:id="rId2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00"/>
    <a:srgbClr val="FF6600"/>
    <a:srgbClr val="4D4D4D"/>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9661" autoAdjust="0"/>
    <p:restoredTop sz="94599" autoAdjust="0"/>
  </p:normalViewPr>
  <p:slideViewPr>
    <p:cSldViewPr>
      <p:cViewPr>
        <p:scale>
          <a:sx n="100" d="100"/>
          <a:sy n="100" d="100"/>
        </p:scale>
        <p:origin x="-514" y="691"/>
      </p:cViewPr>
      <p:guideLst>
        <p:guide orient="horz" pos="2160"/>
        <p:guide pos="2880"/>
      </p:guideLst>
    </p:cSldViewPr>
  </p:slideViewPr>
  <p:outlineViewPr>
    <p:cViewPr>
      <p:scale>
        <a:sx n="33" d="100"/>
        <a:sy n="33" d="100"/>
      </p:scale>
      <p:origin x="53" y="3267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6497E951-7DF6-4984-901D-43C4828BD46D}" type="datetime1">
              <a:rPr/>
              <a:pPr>
                <a:defRPr/>
              </a:pPr>
              <a:t>11/29/2016</a:t>
            </a:fld>
            <a:endParaRPr/>
          </a:p>
        </p:txBody>
      </p:sp>
      <p:sp>
        <p:nvSpPr>
          <p:cNvPr id="21508"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88EC5B86-D5C0-43EF-A4F3-5AC14288A0DD}" type="slidenum">
              <a:rPr/>
              <a:pPr>
                <a:defRPr/>
              </a:pPr>
              <a:t>‹Nº›</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Marcador de imagen de diapositiva"/>
          <p:cNvSpPr>
            <a:spLocks noGrp="1" noRot="1" noChangeAspect="1" noTextEdit="1"/>
          </p:cNvSpPr>
          <p:nvPr>
            <p:ph type="sldImg"/>
          </p:nvPr>
        </p:nvSpPr>
        <p:spPr>
          <a:ln/>
        </p:spPr>
      </p:sp>
      <p:sp>
        <p:nvSpPr>
          <p:cNvPr id="2253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B0853FC-C21B-4F28-BC77-4FA38CE92E43}"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F1D1B3D1-5AC6-420C-A09A-EDF5B015A737}"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A0EE43FC-6ABE-4C8A-A624-ECC03E2DCBE7}" type="slidenum">
              <a:rPr/>
              <a:pPr>
                <a:defRPr/>
              </a:pPr>
              <a:t>‹Nº›</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82D852E6-F766-4C80-ACC6-9E34422E375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9213CB4C-5446-456E-B9F7-DA4263CEAD1F}" type="slidenum">
              <a:rPr/>
              <a:pPr>
                <a:defRPr/>
              </a:pPr>
              <a:t>‹Nº›</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9317012D-4A89-4BC5-A8EE-2E32A84EECE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7F3B499-BD8C-4BCF-B2A1-56A60F7E95E8}" type="slidenum">
              <a:rPr/>
              <a:pPr>
                <a:defRPr/>
              </a:pPr>
              <a:t>‹Nº›</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B2008FB4-5C27-4F15-B825-91155192207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26566124-FF74-429B-80EB-C7E0A1B68D0B}" type="slidenum">
              <a:rPr/>
              <a:pPr>
                <a:defRPr/>
              </a:pPr>
              <a:t>‹Nº›</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C9C304C0-9BB3-4814-B8C1-D88608E9E6C3}" type="datetime1">
              <a:rPr/>
              <a:pPr>
                <a:defRPr/>
              </a:pPr>
              <a:t>11/29/2016</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CF940252-E3EA-4F55-A08B-9088ABA10E7C}" type="slidenum">
              <a:rPr/>
              <a:pPr>
                <a:defRPr/>
              </a:pPr>
              <a:t>‹Nº›</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FB76552E-A60B-4F0E-BE6C-1B85599CDF33}" type="datetime1">
              <a:rPr/>
              <a:pPr>
                <a:defRPr/>
              </a:pPr>
              <a:t>11/29/2016</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92869867-7905-413E-A374-A816D6B2D920}" type="slidenum">
              <a:rPr/>
              <a:pPr>
                <a:defRPr/>
              </a:pPr>
              <a:t>‹Nº›</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AA652169-AB78-47BF-88BF-E441C19B46D1}" type="datetime1">
              <a:rPr/>
              <a:pPr>
                <a:defRPr/>
              </a:pPr>
              <a:t>11/29/2016</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B9F683BC-666B-4628-9C47-D3461A73F2C9}" type="slidenum">
              <a:rPr/>
              <a:pPr>
                <a:defRPr/>
              </a:pPr>
              <a:t>‹Nº›</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FFBDE323-7DE0-463F-B76F-A041051CB21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A433C85-CACF-45CF-980F-39102E1C9C98}" type="slidenum">
              <a:rPr/>
              <a:pPr>
                <a:defRPr/>
              </a:pPr>
              <a:t>‹Nº›</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A7BC5FE8-E48C-4FEA-B2CA-3695BE8B2B6B}"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EBA8E827-EF13-4170-9B64-0B43F085C5A0}" type="slidenum">
              <a:rPr/>
              <a:pPr>
                <a:defRPr/>
              </a:pPr>
              <a:t>‹Nº›</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569FAC0-0361-4A16-ACB2-01699D7382F5}"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C6FEFBB0-B328-4D4B-BABD-AE8A07AF7A9D}" type="slidenum">
              <a:rPr/>
              <a:pPr>
                <a:defRPr/>
              </a:pPr>
              <a:t>‹Nº›</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32C723DA-AA63-462F-A1A7-48414B58D596}"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5C7CE22B-D726-41AA-B1B1-2925730D2766}" type="slidenum">
              <a:rPr/>
              <a:pPr>
                <a:defRPr/>
              </a:pPr>
              <a:t>‹Nº›</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FFFD175-C463-4271-A938-A8B7A73B9E71}" type="datetime1">
              <a:rPr/>
              <a:pPr>
                <a:defRPr/>
              </a:pPr>
              <a:t>11/29/2016</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A97375F9-1045-48BC-BF42-C642C1281CEC}" type="slidenum">
              <a:rPr/>
              <a:pPr>
                <a:defRPr/>
              </a:pPr>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r>
              <a:rPr smtClean="0">
                <a:latin typeface="Calibri" pitchFamily="34" charset="0"/>
              </a:rPr>
              <a:t> </a:t>
            </a:r>
          </a:p>
        </p:txBody>
      </p:sp>
      <p:sp>
        <p:nvSpPr>
          <p:cNvPr id="2051" name="Subtitle 10"/>
          <p:cNvSpPr txBox="1">
            <a:spLocks noGrp="1"/>
          </p:cNvSpPr>
          <p:nvPr>
            <p:ph type="subTitle" idx="1"/>
          </p:nvPr>
        </p:nvSpPr>
        <p:spPr>
          <a:xfrm>
            <a:off x="1371600" y="3886200"/>
            <a:ext cx="6400800" cy="1752600"/>
          </a:xfrm>
        </p:spPr>
        <p:txBody>
          <a:bodyPr/>
          <a:lstStyle/>
          <a:p>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2400" dirty="0">
                <a:solidFill>
                  <a:srgbClr val="000000"/>
                </a:solidFill>
                <a:latin typeface="Calibri" pitchFamily="34" charset="0"/>
              </a:rPr>
              <a:t>CLASES DE TORAH</a:t>
            </a:r>
          </a:p>
          <a:p>
            <a:pPr algn="ctr">
              <a:lnSpc>
                <a:spcPct val="90000"/>
              </a:lnSpc>
            </a:pPr>
            <a:r>
              <a:rPr lang="es-CO" sz="3200" dirty="0">
                <a:solidFill>
                  <a:srgbClr val="000000"/>
                </a:solidFill>
                <a:latin typeface="Calibri" pitchFamily="34" charset="0"/>
              </a:rPr>
              <a:t>LIBRO DE SHEMOT – EXODO </a:t>
            </a:r>
            <a:r>
              <a:rPr lang="es-CO" sz="3200" dirty="0" smtClean="0">
                <a:solidFill>
                  <a:srgbClr val="000000"/>
                </a:solidFill>
                <a:latin typeface="Calibri" pitchFamily="34" charset="0"/>
              </a:rPr>
              <a:t>#36</a:t>
            </a:r>
          </a:p>
          <a:p>
            <a:pPr algn="ctr">
              <a:lnSpc>
                <a:spcPct val="90000"/>
              </a:lnSpc>
            </a:pPr>
            <a:r>
              <a:rPr lang="es-CO" sz="2400" dirty="0" smtClean="0">
                <a:solidFill>
                  <a:schemeClr val="accent2">
                    <a:lumMod val="60000"/>
                    <a:lumOff val="40000"/>
                  </a:schemeClr>
                </a:solidFill>
                <a:effectLst>
                  <a:outerShdw blurRad="38100" dist="38100" dir="2700000" algn="tl">
                    <a:srgbClr val="000000">
                      <a:alpha val="43137"/>
                    </a:srgbClr>
                  </a:outerShdw>
                </a:effectLst>
                <a:latin typeface="Calibri" pitchFamily="34" charset="0"/>
              </a:rPr>
              <a:t>ENVIO DIOS A METATRON, ANGEL DEL ETERNO?</a:t>
            </a:r>
            <a:endParaRPr lang="es-CO" sz="2400" dirty="0" smtClean="0">
              <a:solidFill>
                <a:schemeClr val="accent2">
                  <a:lumMod val="60000"/>
                  <a:lumOff val="40000"/>
                </a:schemeClr>
              </a:solidFill>
              <a:effectLst>
                <a:outerShdw blurRad="38100" dist="38100" dir="2700000" algn="tl">
                  <a:srgbClr val="000000">
                    <a:alpha val="43137"/>
                  </a:srgbClr>
                </a:outerShdw>
              </a:effectLst>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a:solidFill>
                  <a:srgbClr val="000000"/>
                </a:solidFill>
                <a:latin typeface="Calibri" pitchFamily="34" charset="0"/>
              </a:rPr>
              <a:t>Por: Eliyahu BaYonah</a:t>
            </a: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endParaRPr lang="es-ES" sz="2400" i="1" smtClean="0">
              <a:latin typeface="Calibri" pitchFamily="34" charset="0"/>
            </a:endParaRPr>
          </a:p>
          <a:p>
            <a:endParaRPr lang="es-CO" sz="2400" i="1" smtClean="0">
              <a:latin typeface="Calibri" pitchFamily="34" charset="0"/>
            </a:endParaRPr>
          </a:p>
        </p:txBody>
      </p:sp>
      <p:pic>
        <p:nvPicPr>
          <p:cNvPr id="3077" name="Picture 2" descr="Image result for rameses to succoth"/>
          <p:cNvPicPr>
            <a:picLocks noChangeAspect="1" noChangeArrowheads="1"/>
          </p:cNvPicPr>
          <p:nvPr/>
        </p:nvPicPr>
        <p:blipFill>
          <a:blip r:embed="rId4" cstate="print"/>
          <a:srcRect/>
          <a:stretch>
            <a:fillRect/>
          </a:stretch>
        </p:blipFill>
        <p:spPr bwMode="auto">
          <a:xfrm>
            <a:off x="533400" y="1524000"/>
            <a:ext cx="8312150" cy="4067175"/>
          </a:xfrm>
          <a:prstGeom prst="rect">
            <a:avLst/>
          </a:prstGeom>
          <a:noFill/>
          <a:ln w="9525">
            <a:noFill/>
            <a:miter lim="800000"/>
            <a:headEnd/>
            <a:tailEnd/>
          </a:ln>
        </p:spPr>
      </p:pic>
    </p:spTree>
  </p:cSld>
  <p:clrMapOvr>
    <a:masterClrMapping/>
  </p:clrMapOvr>
  <p:transition advTm="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23:5     </a:t>
            </a:r>
            <a:r>
              <a:rPr lang="es-ES" sz="2400" i="1" dirty="0" smtClean="0"/>
              <a:t>Si vieres el asno del que te aborrece caído bajo su carga, no te negarás a descargarlo, sino que tú ayudarás a descargarlo con él. </a:t>
            </a:r>
            <a:r>
              <a:rPr lang="es-ES" sz="2400" b="1" i="1" dirty="0" smtClean="0"/>
              <a:t>Ki-</a:t>
            </a:r>
            <a:r>
              <a:rPr lang="es-ES" sz="2400" b="1" i="1" dirty="0" err="1" smtClean="0"/>
              <a:t>tir'eh</a:t>
            </a:r>
            <a:r>
              <a:rPr lang="es-ES" sz="2400" b="1" i="1" dirty="0" smtClean="0"/>
              <a:t> </a:t>
            </a:r>
            <a:r>
              <a:rPr lang="es-ES" sz="2400" b="1" i="1" dirty="0" err="1" smtClean="0"/>
              <a:t>jamor</a:t>
            </a:r>
            <a:r>
              <a:rPr lang="es-ES" sz="2400" b="1" i="1" dirty="0" smtClean="0"/>
              <a:t> </a:t>
            </a:r>
            <a:r>
              <a:rPr lang="es-ES" sz="2400" b="1" i="1" dirty="0" err="1" smtClean="0"/>
              <a:t>sona'aja</a:t>
            </a:r>
            <a:r>
              <a:rPr lang="es-ES" sz="2400" b="1" i="1" dirty="0" smtClean="0"/>
              <a:t> </a:t>
            </a:r>
            <a:r>
              <a:rPr lang="es-ES" sz="2400" b="1" i="1" dirty="0" err="1" smtClean="0"/>
              <a:t>rovets</a:t>
            </a:r>
            <a:r>
              <a:rPr lang="es-ES" sz="2400" b="1" i="1" dirty="0" smtClean="0"/>
              <a:t> </a:t>
            </a:r>
            <a:r>
              <a:rPr lang="es-ES" sz="2400" b="1" i="1" dirty="0" err="1" smtClean="0"/>
              <a:t>tajat</a:t>
            </a:r>
            <a:r>
              <a:rPr lang="es-ES" sz="2400" b="1" i="1" dirty="0" smtClean="0"/>
              <a:t> </a:t>
            </a:r>
            <a:r>
              <a:rPr lang="es-ES" sz="2400" b="1" i="1" dirty="0" err="1" smtClean="0"/>
              <a:t>masa'o</a:t>
            </a:r>
            <a:r>
              <a:rPr lang="es-ES" sz="2400" b="1" i="1" dirty="0" smtClean="0"/>
              <a:t> </a:t>
            </a:r>
            <a:r>
              <a:rPr lang="es-ES" sz="2400" b="1" i="1" dirty="0" err="1" smtClean="0"/>
              <a:t>vejadalta</a:t>
            </a:r>
            <a:r>
              <a:rPr lang="es-ES" sz="2400" b="1" i="1" dirty="0" smtClean="0"/>
              <a:t> </a:t>
            </a:r>
            <a:r>
              <a:rPr lang="es-ES" sz="2400" b="1" i="1" dirty="0" err="1" smtClean="0"/>
              <a:t>me'azov</a:t>
            </a:r>
            <a:r>
              <a:rPr lang="es-ES" sz="2400" b="1" i="1" dirty="0" smtClean="0"/>
              <a:t> lo </a:t>
            </a:r>
            <a:r>
              <a:rPr lang="es-ES" sz="2400" b="1" i="1" dirty="0" err="1" smtClean="0"/>
              <a:t>azov</a:t>
            </a:r>
            <a:r>
              <a:rPr lang="es-ES" sz="2400" b="1" i="1" dirty="0" smtClean="0"/>
              <a:t> </a:t>
            </a:r>
            <a:r>
              <a:rPr lang="es-ES" sz="2400" b="1" i="1" dirty="0" err="1" smtClean="0"/>
              <a:t>ta'azov</a:t>
            </a:r>
            <a:r>
              <a:rPr lang="es-ES" sz="2400" b="1" i="1" dirty="0" smtClean="0"/>
              <a:t> </a:t>
            </a:r>
            <a:r>
              <a:rPr lang="es-ES" sz="2400" b="1" i="1" dirty="0" err="1" smtClean="0"/>
              <a:t>imo</a:t>
            </a:r>
            <a:r>
              <a:rPr lang="es-ES" sz="2400" b="1" i="1" dirty="0" smtClean="0"/>
              <a:t>.</a:t>
            </a:r>
            <a:endParaRPr lang="es-ES" sz="2400" i="1" dirty="0" smtClean="0"/>
          </a:p>
          <a:p>
            <a:r>
              <a:rPr lang="es-CO" sz="2400" i="1" dirty="0" smtClean="0"/>
              <a:t>El sentido general es claro.</a:t>
            </a:r>
          </a:p>
          <a:p>
            <a:r>
              <a:rPr lang="es-CO" sz="2400" i="1" dirty="0" smtClean="0"/>
              <a:t>Si ves al asno de tu enemigo que se cayó y no puede pararse, debes ayudar a que se levante.</a:t>
            </a:r>
          </a:p>
          <a:p>
            <a:r>
              <a:rPr lang="es-CO" sz="2400" i="1" dirty="0" smtClean="0"/>
              <a:t>Esto tiene que ver con humanidad hacia el animal y caridad hacia la persona, </a:t>
            </a:r>
            <a:r>
              <a:rPr lang="es-CO" sz="2400" i="1" dirty="0" err="1" smtClean="0"/>
              <a:t>asi</a:t>
            </a:r>
            <a:r>
              <a:rPr lang="es-CO" sz="2400" i="1" dirty="0" smtClean="0"/>
              <a:t> sea enemigo.</a:t>
            </a:r>
          </a:p>
        </p:txBody>
      </p:sp>
    </p:spTree>
  </p:cSld>
  <p:clrMapOvr>
    <a:masterClrMapping/>
  </p:clrMapOvr>
  <p:transition advTm="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i="1" dirty="0" smtClean="0"/>
              <a:t>Los Rabinos dijeron, el gran héroe es aquel que vuelve a un enemigo en su amigo; y esto puede lograrse con obras de bondad amorosa.</a:t>
            </a:r>
          </a:p>
          <a:p>
            <a:r>
              <a:rPr lang="es-CO" sz="2400" i="1" dirty="0" smtClean="0"/>
              <a:t>“Si tu enemigo esta hambriento, dale pan para comer, y si está sediento, dale agua para beber. Porque así brasas tú estás poniendo sobre su cabeza, y el Eterno te lo recompensará” Mishlé –</a:t>
            </a:r>
            <a:r>
              <a:rPr lang="es-CO" sz="2400" i="1" dirty="0" err="1" smtClean="0"/>
              <a:t>Prov</a:t>
            </a:r>
            <a:r>
              <a:rPr lang="es-CO" sz="2400" i="1" dirty="0" smtClean="0"/>
              <a:t>-. 25: 21-22</a:t>
            </a:r>
            <a:endParaRPr lang="es-CO" sz="2400" i="1" dirty="0"/>
          </a:p>
        </p:txBody>
      </p:sp>
    </p:spTree>
  </p:cSld>
  <p:clrMapOvr>
    <a:masterClrMapping/>
  </p:clrMapOvr>
  <p:transition advTm="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23:6</a:t>
            </a:r>
            <a:r>
              <a:rPr lang="es-ES" sz="2400" i="1" dirty="0" smtClean="0"/>
              <a:t>     No torcerás el juicio de la gente pobre en su pleito. </a:t>
            </a:r>
            <a:r>
              <a:rPr lang="es-ES" sz="2400" b="1" i="1" dirty="0" smtClean="0"/>
              <a:t>Lo </a:t>
            </a:r>
            <a:r>
              <a:rPr lang="es-ES" sz="2400" b="1" i="1" dirty="0" err="1" smtClean="0"/>
              <a:t>tateh</a:t>
            </a:r>
            <a:r>
              <a:rPr lang="es-ES" sz="2400" b="1" i="1" dirty="0" smtClean="0"/>
              <a:t> </a:t>
            </a:r>
            <a:r>
              <a:rPr lang="es-ES" sz="2400" b="1" i="1" dirty="0" err="1" smtClean="0"/>
              <a:t>mishpat</a:t>
            </a:r>
            <a:r>
              <a:rPr lang="es-ES" sz="2400" b="1" i="1" dirty="0" smtClean="0"/>
              <a:t> </a:t>
            </a:r>
            <a:r>
              <a:rPr lang="es-ES" sz="2400" b="1" i="1" dirty="0" err="1" smtClean="0">
                <a:solidFill>
                  <a:srgbClr val="FF0000"/>
                </a:solidFill>
              </a:rPr>
              <a:t>evyonja</a:t>
            </a:r>
            <a:r>
              <a:rPr lang="es-ES" sz="2400" b="1" i="1" dirty="0" smtClean="0"/>
              <a:t> </a:t>
            </a:r>
            <a:r>
              <a:rPr lang="es-ES" sz="2400" b="1" i="1" dirty="0" err="1" smtClean="0"/>
              <a:t>berivo</a:t>
            </a:r>
            <a:r>
              <a:rPr lang="es-ES" sz="2400" b="1" i="1" dirty="0" smtClean="0"/>
              <a:t>.</a:t>
            </a:r>
            <a:endParaRPr lang="es-ES" sz="2400" i="1" dirty="0" smtClean="0"/>
          </a:p>
          <a:p>
            <a:r>
              <a:rPr lang="es-CO" sz="2400" b="1" i="1" dirty="0" smtClean="0">
                <a:solidFill>
                  <a:srgbClr val="FF0000"/>
                </a:solidFill>
              </a:rPr>
              <a:t>Tu necesitado</a:t>
            </a:r>
            <a:r>
              <a:rPr lang="es-CO" sz="2400" i="1" dirty="0" smtClean="0"/>
              <a:t>. Evyonjá connota desear, ya que el necesitado se ha empobrecido y desea cualquier cosa buena.</a:t>
            </a:r>
          </a:p>
          <a:p>
            <a:r>
              <a:rPr lang="es-CO" sz="2400" i="1" dirty="0" smtClean="0"/>
              <a:t>No se debe mostrar favoritismos en juicios.</a:t>
            </a:r>
          </a:p>
          <a:p>
            <a:r>
              <a:rPr lang="es-CO" sz="2400" i="1" dirty="0" smtClean="0"/>
              <a:t>Evyonjá significa “ indigente” ; que una persona así no sea virtuosa eso no da motivo para fallar en su contra si tiene la razón. </a:t>
            </a:r>
          </a:p>
          <a:p>
            <a:r>
              <a:rPr lang="es-CO" sz="2400" i="1" dirty="0" smtClean="0"/>
              <a:t>Rambam: Indigente en el cumplimiento de mitzvot.</a:t>
            </a:r>
            <a:endParaRPr lang="es-CO" sz="2400" i="1" dirty="0"/>
          </a:p>
        </p:txBody>
      </p:sp>
    </p:spTree>
  </p:cSld>
  <p:clrMapOvr>
    <a:masterClrMapping/>
  </p:clrMapOvr>
  <p:transition advTm="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23:7     </a:t>
            </a:r>
            <a:r>
              <a:rPr lang="es-ES" sz="2400" i="1" dirty="0" smtClean="0"/>
              <a:t>De palabra falsa te alejarás; y al inocente y al justo no matarás, porque Yo no justificaré al malo. </a:t>
            </a:r>
            <a:r>
              <a:rPr lang="es-ES" sz="2400" b="1" i="1" dirty="0" err="1" smtClean="0"/>
              <a:t>Midvar-sheker</a:t>
            </a:r>
            <a:r>
              <a:rPr lang="es-ES" sz="2400" b="1" i="1" dirty="0" smtClean="0"/>
              <a:t> </a:t>
            </a:r>
            <a:r>
              <a:rPr lang="es-ES" sz="2400" b="1" i="1" dirty="0" err="1" smtClean="0"/>
              <a:t>tirjak</a:t>
            </a:r>
            <a:r>
              <a:rPr lang="es-ES" sz="2400" b="1" i="1" dirty="0" smtClean="0"/>
              <a:t> </a:t>
            </a:r>
            <a:r>
              <a:rPr lang="es-ES" sz="2400" b="1" i="1" dirty="0" err="1" smtClean="0"/>
              <a:t>venaki'i</a:t>
            </a:r>
            <a:r>
              <a:rPr lang="es-ES" sz="2400" b="1" i="1" dirty="0" smtClean="0"/>
              <a:t> </a:t>
            </a:r>
            <a:r>
              <a:rPr lang="es-ES" sz="2400" b="1" i="1" dirty="0" err="1" smtClean="0"/>
              <a:t>vetsadik</a:t>
            </a:r>
            <a:r>
              <a:rPr lang="es-ES" sz="2400" b="1" i="1" dirty="0" smtClean="0"/>
              <a:t> al-</a:t>
            </a:r>
            <a:r>
              <a:rPr lang="es-ES" sz="2400" b="1" i="1" dirty="0" err="1" smtClean="0"/>
              <a:t>taharog</a:t>
            </a:r>
            <a:r>
              <a:rPr lang="es-ES" sz="2400" b="1" i="1" dirty="0" smtClean="0"/>
              <a:t> </a:t>
            </a:r>
            <a:r>
              <a:rPr lang="es-ES" sz="2400" b="1" i="1" dirty="0" err="1" smtClean="0"/>
              <a:t>ki</a:t>
            </a:r>
            <a:r>
              <a:rPr lang="es-ES" sz="2400" b="1" i="1" dirty="0" smtClean="0"/>
              <a:t> lo-</a:t>
            </a:r>
            <a:r>
              <a:rPr lang="es-ES" sz="2400" b="1" i="1" dirty="0" err="1" smtClean="0"/>
              <a:t>atsdik</a:t>
            </a:r>
            <a:r>
              <a:rPr lang="es-ES" sz="2400" b="1" i="1" dirty="0" smtClean="0"/>
              <a:t> </a:t>
            </a:r>
            <a:r>
              <a:rPr lang="es-ES" sz="2400" b="1" i="1" dirty="0" err="1" smtClean="0"/>
              <a:t>rasha</a:t>
            </a:r>
            <a:r>
              <a:rPr lang="es-ES" sz="2400" b="1" i="1" dirty="0" smtClean="0"/>
              <a:t>.</a:t>
            </a:r>
            <a:endParaRPr lang="es-ES" sz="2400" i="1" dirty="0" smtClean="0"/>
          </a:p>
          <a:p>
            <a:r>
              <a:rPr lang="es-CO" sz="2400" i="1" dirty="0" smtClean="0"/>
              <a:t>Tan odiosa es la mentira delante de </a:t>
            </a:r>
            <a:r>
              <a:rPr lang="es-CO" sz="2400" i="1" dirty="0" err="1" smtClean="0"/>
              <a:t>Hashem</a:t>
            </a:r>
            <a:r>
              <a:rPr lang="es-CO" sz="2400" i="1" dirty="0" smtClean="0"/>
              <a:t> que ordena mantenerse lejos.</a:t>
            </a:r>
          </a:p>
          <a:p>
            <a:r>
              <a:rPr lang="es-CO" sz="2400" i="1" dirty="0" smtClean="0"/>
              <a:t>Al inocente y al justo no matarás. De dónde se aprende *</a:t>
            </a:r>
          </a:p>
          <a:p>
            <a:r>
              <a:rPr lang="es-CO" sz="2400" i="1" dirty="0" smtClean="0"/>
              <a:t>Mejiltá, Sanhedrín 33b</a:t>
            </a:r>
          </a:p>
          <a:p>
            <a:r>
              <a:rPr lang="es-CO" sz="2400" i="1" dirty="0" smtClean="0"/>
              <a:t>Pues Yo no absolveré al malvado *</a:t>
            </a:r>
          </a:p>
          <a:p>
            <a:endParaRPr lang="es-CO" sz="2400" i="1" dirty="0"/>
          </a:p>
        </p:txBody>
      </p:sp>
    </p:spTree>
  </p:cSld>
  <p:clrMapOvr>
    <a:masterClrMapping/>
  </p:clrMapOvr>
  <p:transition advTm="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23:8     </a:t>
            </a:r>
            <a:r>
              <a:rPr lang="es-ES" sz="2400" i="1" dirty="0" smtClean="0"/>
              <a:t>Y soborno no recibirás, porque el soborno ofusca a los que ven y pervierte las palabras de los justos.</a:t>
            </a:r>
            <a:r>
              <a:rPr lang="es-ES" sz="2400" b="1" i="1" dirty="0" smtClean="0"/>
              <a:t> </a:t>
            </a:r>
            <a:r>
              <a:rPr lang="es-ES" sz="2400" b="1" i="1" dirty="0" err="1" smtClean="0"/>
              <a:t>Veshojad</a:t>
            </a:r>
            <a:r>
              <a:rPr lang="es-ES" sz="2400" b="1" i="1" dirty="0" smtClean="0"/>
              <a:t> lo </a:t>
            </a:r>
            <a:r>
              <a:rPr lang="es-ES" sz="2400" b="1" i="1" dirty="0" err="1" smtClean="0"/>
              <a:t>tikaj</a:t>
            </a:r>
            <a:r>
              <a:rPr lang="es-ES" sz="2400" b="1" i="1" dirty="0" smtClean="0"/>
              <a:t> </a:t>
            </a:r>
            <a:r>
              <a:rPr lang="es-ES" sz="2400" b="1" i="1" dirty="0" err="1" smtClean="0"/>
              <a:t>ki</a:t>
            </a:r>
            <a:r>
              <a:rPr lang="es-ES" sz="2400" b="1" i="1" dirty="0" smtClean="0"/>
              <a:t> </a:t>
            </a:r>
            <a:r>
              <a:rPr lang="es-ES" sz="2400" b="1" i="1" dirty="0" err="1" smtClean="0"/>
              <a:t>hashojad</a:t>
            </a:r>
            <a:r>
              <a:rPr lang="es-ES" sz="2400" b="1" i="1" dirty="0" smtClean="0"/>
              <a:t> </a:t>
            </a:r>
            <a:r>
              <a:rPr lang="es-ES" sz="2400" b="1" i="1" dirty="0" err="1" smtClean="0"/>
              <a:t>ye'aver</a:t>
            </a:r>
            <a:r>
              <a:rPr lang="es-ES" sz="2400" b="1" i="1" dirty="0" smtClean="0"/>
              <a:t> </a:t>
            </a:r>
            <a:r>
              <a:rPr lang="es-ES" sz="2400" b="1" i="1" dirty="0" err="1" smtClean="0"/>
              <a:t>pikjim</a:t>
            </a:r>
            <a:r>
              <a:rPr lang="es-ES" sz="2400" b="1" i="1" dirty="0" smtClean="0"/>
              <a:t> </a:t>
            </a:r>
            <a:r>
              <a:rPr lang="es-ES" sz="2400" b="1" i="1" dirty="0" err="1" smtClean="0"/>
              <a:t>visalef</a:t>
            </a:r>
            <a:r>
              <a:rPr lang="es-ES" sz="2400" b="1" i="1" dirty="0" smtClean="0"/>
              <a:t> </a:t>
            </a:r>
            <a:r>
              <a:rPr lang="es-ES" sz="2400" b="1" i="1" dirty="0" err="1" smtClean="0"/>
              <a:t>divrey</a:t>
            </a:r>
            <a:r>
              <a:rPr lang="es-ES" sz="2400" b="1" i="1" dirty="0" smtClean="0"/>
              <a:t> </a:t>
            </a:r>
            <a:r>
              <a:rPr lang="es-ES" sz="2400" b="1" i="1" dirty="0" err="1" smtClean="0"/>
              <a:t>tsadikim</a:t>
            </a:r>
            <a:r>
              <a:rPr lang="es-ES" sz="2400" b="1" i="1" dirty="0" smtClean="0"/>
              <a:t>.</a:t>
            </a:r>
            <a:endParaRPr lang="es-ES" sz="2400" i="1" dirty="0" smtClean="0"/>
          </a:p>
          <a:p>
            <a:r>
              <a:rPr lang="es-CO" sz="2400" i="1" dirty="0" smtClean="0"/>
              <a:t>No aceptarás soborno incluso para juzgar con verdad y con mayor razón para pervertir el juicio, puesto que ya se dijo: no pervertirás la justicia.</a:t>
            </a:r>
          </a:p>
          <a:p>
            <a:r>
              <a:rPr lang="es-CO" sz="2400" i="1" dirty="0" smtClean="0"/>
              <a:t>Devarim16:19, </a:t>
            </a:r>
            <a:r>
              <a:rPr lang="es-CO" sz="2400" i="1" dirty="0" err="1" smtClean="0"/>
              <a:t>Ketubot</a:t>
            </a:r>
            <a:r>
              <a:rPr lang="es-CO" sz="2400" i="1" dirty="0" smtClean="0"/>
              <a:t> 105a  *</a:t>
            </a:r>
            <a:endParaRPr lang="es-CO" sz="2400" i="1" dirty="0"/>
          </a:p>
        </p:txBody>
      </p:sp>
    </p:spTree>
  </p:cSld>
  <p:clrMapOvr>
    <a:masterClrMapping/>
  </p:clrMapOvr>
  <p:transition advTm="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23:9</a:t>
            </a:r>
            <a:r>
              <a:rPr lang="es-CO" sz="2400" i="1" dirty="0" smtClean="0"/>
              <a:t>     Y al peregrino no oprimirás, porque vosotros conocéis el alma del peregrino; pues peregrinos fuisteis en la tierra de Egipto.</a:t>
            </a:r>
            <a:r>
              <a:rPr lang="es-CO" sz="2400" b="1" i="1" dirty="0" smtClean="0"/>
              <a:t> </a:t>
            </a:r>
            <a:r>
              <a:rPr lang="es-CO" sz="2400" b="1" i="1" dirty="0" err="1" smtClean="0"/>
              <a:t>Veger</a:t>
            </a:r>
            <a:r>
              <a:rPr lang="es-CO" sz="2400" b="1" i="1" dirty="0" smtClean="0"/>
              <a:t> lo </a:t>
            </a:r>
            <a:r>
              <a:rPr lang="es-CO" sz="2400" b="1" i="1" dirty="0" err="1" smtClean="0"/>
              <a:t>tiljats</a:t>
            </a:r>
            <a:r>
              <a:rPr lang="es-CO" sz="2400" b="1" i="1" dirty="0" smtClean="0"/>
              <a:t> </a:t>
            </a:r>
            <a:r>
              <a:rPr lang="es-CO" sz="2400" b="1" i="1" dirty="0" err="1" smtClean="0"/>
              <a:t>ve'atem</a:t>
            </a:r>
            <a:r>
              <a:rPr lang="es-CO" sz="2400" b="1" i="1" dirty="0" smtClean="0"/>
              <a:t> </a:t>
            </a:r>
            <a:r>
              <a:rPr lang="es-CO" sz="2400" b="1" i="1" dirty="0" err="1" smtClean="0"/>
              <a:t>yedatem</a:t>
            </a:r>
            <a:r>
              <a:rPr lang="es-CO" sz="2400" b="1" i="1" dirty="0" smtClean="0"/>
              <a:t> et-nefesh </a:t>
            </a:r>
            <a:r>
              <a:rPr lang="es-CO" sz="2400" b="1" i="1" dirty="0" err="1" smtClean="0"/>
              <a:t>hager</a:t>
            </a:r>
            <a:r>
              <a:rPr lang="es-CO" sz="2400" b="1" i="1" dirty="0" smtClean="0"/>
              <a:t> </a:t>
            </a:r>
            <a:r>
              <a:rPr lang="es-CO" sz="2400" b="1" i="1" dirty="0" err="1" smtClean="0"/>
              <a:t>ki-gerim</a:t>
            </a:r>
            <a:r>
              <a:rPr lang="es-CO" sz="2400" b="1" i="1" dirty="0" smtClean="0"/>
              <a:t> </a:t>
            </a:r>
            <a:r>
              <a:rPr lang="es-CO" sz="2400" b="1" i="1" dirty="0" err="1" smtClean="0"/>
              <a:t>heyitem</a:t>
            </a:r>
            <a:r>
              <a:rPr lang="es-CO" sz="2400" b="1" i="1" dirty="0" smtClean="0"/>
              <a:t> </a:t>
            </a:r>
            <a:r>
              <a:rPr lang="es-CO" sz="2400" b="1" i="1" dirty="0" err="1" smtClean="0"/>
              <a:t>be'erets</a:t>
            </a:r>
            <a:r>
              <a:rPr lang="es-CO" sz="2400" b="1" i="1" dirty="0" smtClean="0"/>
              <a:t> </a:t>
            </a:r>
            <a:r>
              <a:rPr lang="es-CO" sz="2400" b="1" i="1" dirty="0" err="1" smtClean="0"/>
              <a:t>Mitsrayim</a:t>
            </a:r>
            <a:r>
              <a:rPr lang="es-CO" sz="2400" b="1" i="1" dirty="0" smtClean="0"/>
              <a:t>.</a:t>
            </a:r>
            <a:endParaRPr lang="es-CO" sz="2400" i="1" dirty="0" smtClean="0"/>
          </a:p>
          <a:p>
            <a:r>
              <a:rPr lang="es-CO" sz="2400" i="1" dirty="0" smtClean="0"/>
              <a:t>Considerando la gran importancia de esta obligación, la Toráh repite treinta y seis veces el precepto de respetar y amar al extranjero.</a:t>
            </a:r>
          </a:p>
          <a:p>
            <a:r>
              <a:rPr lang="es-CO" sz="2400" i="1" dirty="0" smtClean="0"/>
              <a:t>En la época en que Israel formaba una nación independiente, este precepto era sagrado para todo israelita; aún más, hoy que conocemos mejor el alma del extranjero, la Toráh nos obliga a tratar al guer (peregrino y extranjero) como a uno mismo (Lev.XIX, 34 y Núm. XV, 15-16). </a:t>
            </a:r>
          </a:p>
          <a:p>
            <a:r>
              <a:rPr lang="es-CO" sz="2400" i="1" dirty="0" smtClean="0"/>
              <a:t>Cuando un israelita comparece con un guer ante el tribunal, el juez no debe hacer pesar la báscula en favor del israelita (Deut. I, 16). En la época bíblica el extranjero se beneficiaba de toda asistencia social establecida en favor de los israelitas necesitados (</a:t>
            </a:r>
            <a:r>
              <a:rPr lang="es-CO" sz="2400" i="1" dirty="0" err="1" smtClean="0"/>
              <a:t>Lev.</a:t>
            </a:r>
            <a:r>
              <a:rPr lang="es-CO" sz="2400" i="1" dirty="0" smtClean="0"/>
              <a:t> XIX, 9-10 y Deut. XXIV, 19-21). </a:t>
            </a:r>
            <a:endParaRPr lang="es-CO" sz="2400" i="1" dirty="0"/>
          </a:p>
        </p:txBody>
      </p:sp>
    </p:spTree>
  </p:cSld>
  <p:clrMapOvr>
    <a:masterClrMapping/>
  </p:clrMapOvr>
  <p:transition advTm="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23:9</a:t>
            </a:r>
            <a:r>
              <a:rPr lang="es-CO" sz="2400" i="1" dirty="0" smtClean="0"/>
              <a:t>     Y al peregrino no oprimirás, porque vosotros conocéis el alma del peregrino; pues peregrinos fuisteis en la tierra de Egipto.</a:t>
            </a:r>
            <a:r>
              <a:rPr lang="es-CO" sz="2400" b="1" i="1" dirty="0" smtClean="0"/>
              <a:t> </a:t>
            </a:r>
            <a:r>
              <a:rPr lang="es-CO" sz="2400" b="1" i="1" dirty="0" err="1" smtClean="0"/>
              <a:t>Veger</a:t>
            </a:r>
            <a:r>
              <a:rPr lang="es-CO" sz="2400" b="1" i="1" dirty="0" smtClean="0"/>
              <a:t> lo </a:t>
            </a:r>
            <a:r>
              <a:rPr lang="es-CO" sz="2400" b="1" i="1" dirty="0" err="1" smtClean="0"/>
              <a:t>tiljats</a:t>
            </a:r>
            <a:r>
              <a:rPr lang="es-CO" sz="2400" b="1" i="1" dirty="0" smtClean="0"/>
              <a:t> </a:t>
            </a:r>
            <a:r>
              <a:rPr lang="es-CO" sz="2400" b="1" i="1" dirty="0" err="1" smtClean="0"/>
              <a:t>ve'atem</a:t>
            </a:r>
            <a:r>
              <a:rPr lang="es-CO" sz="2400" b="1" i="1" dirty="0" smtClean="0"/>
              <a:t> </a:t>
            </a:r>
            <a:r>
              <a:rPr lang="es-CO" sz="2400" b="1" i="1" dirty="0" err="1" smtClean="0"/>
              <a:t>yedatem</a:t>
            </a:r>
            <a:r>
              <a:rPr lang="es-CO" sz="2400" b="1" i="1" dirty="0" smtClean="0"/>
              <a:t> et-nefesh </a:t>
            </a:r>
            <a:r>
              <a:rPr lang="es-CO" sz="2400" b="1" i="1" dirty="0" err="1" smtClean="0"/>
              <a:t>hager</a:t>
            </a:r>
            <a:r>
              <a:rPr lang="es-CO" sz="2400" b="1" i="1" dirty="0" smtClean="0"/>
              <a:t> </a:t>
            </a:r>
            <a:r>
              <a:rPr lang="es-CO" sz="2400" b="1" i="1" dirty="0" err="1" smtClean="0"/>
              <a:t>ki-gerim</a:t>
            </a:r>
            <a:r>
              <a:rPr lang="es-CO" sz="2400" b="1" i="1" dirty="0" smtClean="0"/>
              <a:t> </a:t>
            </a:r>
            <a:r>
              <a:rPr lang="es-CO" sz="2400" b="1" i="1" dirty="0" err="1" smtClean="0"/>
              <a:t>heyitem</a:t>
            </a:r>
            <a:r>
              <a:rPr lang="es-CO" sz="2400" b="1" i="1" dirty="0" smtClean="0"/>
              <a:t> </a:t>
            </a:r>
            <a:r>
              <a:rPr lang="es-CO" sz="2400" b="1" i="1" dirty="0" err="1" smtClean="0"/>
              <a:t>be'erets</a:t>
            </a:r>
            <a:r>
              <a:rPr lang="es-CO" sz="2400" b="1" i="1" dirty="0" smtClean="0"/>
              <a:t> </a:t>
            </a:r>
            <a:r>
              <a:rPr lang="es-CO" sz="2400" b="1" i="1" dirty="0" err="1" smtClean="0"/>
              <a:t>Mitsrayim</a:t>
            </a:r>
            <a:r>
              <a:rPr lang="es-CO" sz="2400" b="1" i="1" dirty="0" smtClean="0"/>
              <a:t>.</a:t>
            </a:r>
            <a:endParaRPr lang="es-CO" sz="2400" i="1" dirty="0" smtClean="0"/>
          </a:p>
          <a:p>
            <a:r>
              <a:rPr lang="es-CO" sz="2400" i="1" dirty="0" smtClean="0"/>
              <a:t>Cuando un israelita comparece con un guer ante el tribunal, el juez no debe hacer pesar la báscula en favor del israelita (Deut. I, 16). </a:t>
            </a:r>
          </a:p>
          <a:p>
            <a:r>
              <a:rPr lang="es-CO" sz="2400" i="1" dirty="0" smtClean="0"/>
              <a:t>En la época bíblica el extranjero se beneficiaba de toda asistencia social establecida en favor de los israelitas necesitados (Lev. XIX, 9-10 y Deut. XXIV, 19-21). </a:t>
            </a:r>
            <a:endParaRPr lang="es-CO" sz="2400" i="1" dirty="0"/>
          </a:p>
        </p:txBody>
      </p:sp>
    </p:spTree>
  </p:cSld>
  <p:clrMapOvr>
    <a:masterClrMapping/>
  </p:clrMapOvr>
  <p:transition advTm="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23:10</a:t>
            </a:r>
            <a:r>
              <a:rPr lang="es-ES" sz="2400" i="1" dirty="0" smtClean="0"/>
              <a:t>   Y seis años sembrarás tu tierra y recogerás su producto; </a:t>
            </a:r>
            <a:r>
              <a:rPr lang="es-ES" sz="2400" b="1" i="1" dirty="0" err="1" smtClean="0"/>
              <a:t>Veshesh</a:t>
            </a:r>
            <a:r>
              <a:rPr lang="es-ES" sz="2400" b="1" i="1" dirty="0" smtClean="0"/>
              <a:t> </a:t>
            </a:r>
            <a:r>
              <a:rPr lang="es-ES" sz="2400" b="1" i="1" dirty="0" err="1" smtClean="0"/>
              <a:t>shanim</a:t>
            </a:r>
            <a:r>
              <a:rPr lang="es-ES" sz="2400" b="1" i="1" dirty="0" smtClean="0"/>
              <a:t> </a:t>
            </a:r>
            <a:r>
              <a:rPr lang="es-ES" sz="2400" b="1" i="1" dirty="0" err="1" smtClean="0"/>
              <a:t>tizra</a:t>
            </a:r>
            <a:r>
              <a:rPr lang="es-ES" sz="2400" b="1" i="1" dirty="0" smtClean="0"/>
              <a:t> et-</a:t>
            </a:r>
            <a:r>
              <a:rPr lang="es-ES" sz="2400" b="1" i="1" dirty="0" err="1" smtClean="0"/>
              <a:t>artseja</a:t>
            </a:r>
            <a:r>
              <a:rPr lang="es-ES" sz="2400" b="1" i="1" dirty="0" smtClean="0"/>
              <a:t> </a:t>
            </a:r>
            <a:r>
              <a:rPr lang="es-ES" sz="2400" b="1" i="1" dirty="0" err="1" smtClean="0"/>
              <a:t>ve'asafta</a:t>
            </a:r>
            <a:r>
              <a:rPr lang="es-ES" sz="2400" b="1" i="1" dirty="0" smtClean="0"/>
              <a:t> et-</a:t>
            </a:r>
            <a:r>
              <a:rPr lang="es-ES" sz="2400" b="1" i="1" dirty="0" err="1" smtClean="0"/>
              <a:t>tvu'atah</a:t>
            </a:r>
            <a:r>
              <a:rPr lang="es-ES" sz="2400" b="1" i="1" dirty="0" smtClean="0"/>
              <a:t>.</a:t>
            </a:r>
            <a:endParaRPr lang="es-ES" sz="2400" i="1" dirty="0" smtClean="0"/>
          </a:p>
          <a:p>
            <a:r>
              <a:rPr lang="es-ES" sz="2400" b="1" i="1" dirty="0" smtClean="0"/>
              <a:t>23:11</a:t>
            </a:r>
            <a:r>
              <a:rPr lang="es-ES" sz="2400" i="1" dirty="0" smtClean="0"/>
              <a:t>   mas el séptimo la dejarás de cultivar (de abonar y limpiar), para que coman (de lo que sale por sí mismo) los pobres de tu pueblo; y lo que ellos dejaren lo comerá la bestia del campo. De igual manera harás con tu viña y tu olivar. </a:t>
            </a:r>
            <a:r>
              <a:rPr lang="es-ES" sz="2400" b="1" i="1" dirty="0" err="1" smtClean="0"/>
              <a:t>Vehashevi'it</a:t>
            </a:r>
            <a:r>
              <a:rPr lang="es-ES" sz="2400" b="1" i="1" dirty="0" smtClean="0"/>
              <a:t> </a:t>
            </a:r>
            <a:r>
              <a:rPr lang="es-ES" sz="2400" b="1" i="1" dirty="0" err="1" smtClean="0"/>
              <a:t>tishmetenah</a:t>
            </a:r>
            <a:r>
              <a:rPr lang="es-ES" sz="2400" b="1" i="1" dirty="0" smtClean="0"/>
              <a:t> </a:t>
            </a:r>
            <a:r>
              <a:rPr lang="es-ES" sz="2400" b="1" i="1" dirty="0" err="1" smtClean="0"/>
              <a:t>unetashtah</a:t>
            </a:r>
            <a:r>
              <a:rPr lang="es-ES" sz="2400" b="1" i="1" dirty="0" smtClean="0"/>
              <a:t> </a:t>
            </a:r>
            <a:r>
              <a:rPr lang="es-ES" sz="2400" b="1" i="1" dirty="0" err="1" smtClean="0"/>
              <a:t>ve'ajlu</a:t>
            </a:r>
            <a:r>
              <a:rPr lang="es-ES" sz="2400" b="1" i="1" dirty="0" smtClean="0"/>
              <a:t> </a:t>
            </a:r>
            <a:r>
              <a:rPr lang="es-ES" sz="2400" b="1" i="1" dirty="0" err="1" smtClean="0"/>
              <a:t>evyoney</a:t>
            </a:r>
            <a:r>
              <a:rPr lang="es-ES" sz="2400" b="1" i="1" dirty="0" smtClean="0"/>
              <a:t> </a:t>
            </a:r>
            <a:r>
              <a:rPr lang="es-ES" sz="2400" b="1" i="1" dirty="0" err="1" smtClean="0"/>
              <a:t>ameja</a:t>
            </a:r>
            <a:r>
              <a:rPr lang="es-ES" sz="2400" b="1" i="1" dirty="0" smtClean="0"/>
              <a:t> </a:t>
            </a:r>
            <a:r>
              <a:rPr lang="es-ES" sz="2400" b="1" i="1" dirty="0" err="1" smtClean="0"/>
              <a:t>veyitram</a:t>
            </a:r>
            <a:r>
              <a:rPr lang="es-ES" sz="2400" b="1" i="1" dirty="0" smtClean="0"/>
              <a:t> tojal </a:t>
            </a:r>
            <a:r>
              <a:rPr lang="es-ES" sz="2400" b="1" i="1" dirty="0" err="1" smtClean="0"/>
              <a:t>jayat</a:t>
            </a:r>
            <a:r>
              <a:rPr lang="es-ES" sz="2400" b="1" i="1" dirty="0" smtClean="0"/>
              <a:t> </a:t>
            </a:r>
            <a:r>
              <a:rPr lang="es-ES" sz="2400" b="1" i="1" dirty="0" err="1" smtClean="0"/>
              <a:t>hasadeh</a:t>
            </a:r>
            <a:r>
              <a:rPr lang="es-ES" sz="2400" b="1" i="1" dirty="0" smtClean="0"/>
              <a:t> ken-ta'aseh </a:t>
            </a:r>
            <a:r>
              <a:rPr lang="es-ES" sz="2400" b="1" i="1" dirty="0" err="1" smtClean="0"/>
              <a:t>lejarmeja</a:t>
            </a:r>
            <a:r>
              <a:rPr lang="es-ES" sz="2400" b="1" i="1" dirty="0" smtClean="0"/>
              <a:t> </a:t>
            </a:r>
            <a:r>
              <a:rPr lang="es-ES" sz="2400" b="1" i="1" dirty="0" err="1" smtClean="0"/>
              <a:t>lezeyteja</a:t>
            </a:r>
            <a:r>
              <a:rPr lang="es-ES" sz="2400" b="1" i="1" dirty="0" smtClean="0"/>
              <a:t>.</a:t>
            </a:r>
            <a:endParaRPr lang="es-ES" sz="2400" i="1" dirty="0" smtClean="0"/>
          </a:p>
          <a:p>
            <a:endParaRPr lang="es-CO" sz="2400" i="1" dirty="0"/>
          </a:p>
        </p:txBody>
      </p:sp>
    </p:spTree>
  </p:cSld>
  <p:clrMapOvr>
    <a:masterClrMapping/>
  </p:clrMapOvr>
  <p:transition advTm="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23:10</a:t>
            </a:r>
            <a:r>
              <a:rPr lang="es-ES" sz="2400" i="1" dirty="0" smtClean="0"/>
              <a:t>   Y seis años sembrarás tu tierra y recogerás su producto; </a:t>
            </a:r>
            <a:r>
              <a:rPr lang="es-ES" sz="2400" b="1" i="1" dirty="0" err="1" smtClean="0"/>
              <a:t>Veshesh</a:t>
            </a:r>
            <a:r>
              <a:rPr lang="es-ES" sz="2400" b="1" i="1" dirty="0" smtClean="0"/>
              <a:t> </a:t>
            </a:r>
            <a:r>
              <a:rPr lang="es-ES" sz="2400" b="1" i="1" dirty="0" err="1" smtClean="0"/>
              <a:t>shanim</a:t>
            </a:r>
            <a:r>
              <a:rPr lang="es-ES" sz="2400" b="1" i="1" dirty="0" smtClean="0"/>
              <a:t> </a:t>
            </a:r>
            <a:r>
              <a:rPr lang="es-ES" sz="2400" b="1" i="1" dirty="0" err="1" smtClean="0"/>
              <a:t>tizra</a:t>
            </a:r>
            <a:r>
              <a:rPr lang="es-ES" sz="2400" b="1" i="1" dirty="0" smtClean="0"/>
              <a:t> et-</a:t>
            </a:r>
            <a:r>
              <a:rPr lang="es-ES" sz="2400" b="1" i="1" dirty="0" err="1" smtClean="0"/>
              <a:t>artseja</a:t>
            </a:r>
            <a:r>
              <a:rPr lang="es-ES" sz="2400" b="1" i="1" dirty="0" smtClean="0"/>
              <a:t> </a:t>
            </a:r>
            <a:r>
              <a:rPr lang="es-ES" sz="2400" b="1" i="1" dirty="0" err="1" smtClean="0"/>
              <a:t>ve'asafta</a:t>
            </a:r>
            <a:r>
              <a:rPr lang="es-ES" sz="2400" b="1" i="1" dirty="0" smtClean="0"/>
              <a:t> et-</a:t>
            </a:r>
            <a:r>
              <a:rPr lang="es-ES" sz="2400" b="1" i="1" dirty="0" err="1" smtClean="0"/>
              <a:t>tvu'atah</a:t>
            </a:r>
            <a:r>
              <a:rPr lang="es-ES" sz="2400" b="1" i="1" dirty="0" smtClean="0"/>
              <a:t>.</a:t>
            </a:r>
            <a:endParaRPr lang="es-ES" sz="2400" i="1" dirty="0" smtClean="0"/>
          </a:p>
          <a:p>
            <a:r>
              <a:rPr lang="es-CO" sz="2400" i="1" dirty="0" smtClean="0"/>
              <a:t>Ve’asafta – Se deriva de la raíz “asaf” , que también significa “recoger” – “reunir” </a:t>
            </a:r>
          </a:p>
          <a:p>
            <a:r>
              <a:rPr lang="es-CO" sz="2400" i="1" dirty="0" smtClean="0"/>
              <a:t>Rashi dice que “meter a la casa” es lo mismo que en “Lo meterás al interior de tu casa”  Dev. 22.2</a:t>
            </a:r>
          </a:p>
          <a:p>
            <a:r>
              <a:rPr lang="es-CO" sz="2400" i="1" dirty="0" smtClean="0"/>
              <a:t>Implica también que todo el conocimiento sembrado y cosechado de la Toráh debe ser metido en el interior de la casa, poniendo por obra todo lo aprendido.</a:t>
            </a:r>
          </a:p>
          <a:p>
            <a:endParaRPr lang="es-CO" sz="2400" i="1" dirty="0"/>
          </a:p>
        </p:txBody>
      </p:sp>
    </p:spTree>
  </p:cSld>
  <p:clrMapOvr>
    <a:masterClrMapping/>
  </p:clrMapOvr>
  <p:transition advTm="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23:11</a:t>
            </a:r>
            <a:r>
              <a:rPr lang="es-ES" sz="2400" i="1" dirty="0" smtClean="0"/>
              <a:t>   mas el séptimo la dejarás de cultivar (de abonar y limpiar), para que coman (de lo que sale por sí mismo) los pobres de tu pueblo; y lo que ellos dejaren lo comerá la bestia del campo. De igual manera harás con tu viña y tu olivar. </a:t>
            </a:r>
            <a:r>
              <a:rPr lang="es-ES" sz="2400" b="1" i="1" dirty="0" err="1" smtClean="0"/>
              <a:t>Vehashevi'it</a:t>
            </a:r>
            <a:r>
              <a:rPr lang="es-ES" sz="2400" b="1" i="1" dirty="0" smtClean="0"/>
              <a:t> </a:t>
            </a:r>
            <a:r>
              <a:rPr lang="es-ES" sz="2400" b="1" i="1" dirty="0" err="1" smtClean="0"/>
              <a:t>tishmetenah</a:t>
            </a:r>
            <a:r>
              <a:rPr lang="es-ES" sz="2400" b="1" i="1" dirty="0" smtClean="0"/>
              <a:t> </a:t>
            </a:r>
            <a:r>
              <a:rPr lang="es-ES" sz="2400" b="1" i="1" dirty="0" err="1" smtClean="0"/>
              <a:t>unetashtah</a:t>
            </a:r>
            <a:r>
              <a:rPr lang="es-ES" sz="2400" b="1" i="1" dirty="0" smtClean="0"/>
              <a:t> </a:t>
            </a:r>
            <a:r>
              <a:rPr lang="es-ES" sz="2400" b="1" i="1" dirty="0" err="1" smtClean="0"/>
              <a:t>ve'ajlu</a:t>
            </a:r>
            <a:r>
              <a:rPr lang="es-ES" sz="2400" b="1" i="1" dirty="0" smtClean="0"/>
              <a:t> </a:t>
            </a:r>
            <a:r>
              <a:rPr lang="es-ES" sz="2400" b="1" i="1" dirty="0" err="1" smtClean="0"/>
              <a:t>evyoney</a:t>
            </a:r>
            <a:r>
              <a:rPr lang="es-ES" sz="2400" b="1" i="1" dirty="0" smtClean="0"/>
              <a:t> </a:t>
            </a:r>
            <a:r>
              <a:rPr lang="es-ES" sz="2400" b="1" i="1" dirty="0" err="1" smtClean="0"/>
              <a:t>ameja</a:t>
            </a:r>
            <a:r>
              <a:rPr lang="es-ES" sz="2400" b="1" i="1" dirty="0" smtClean="0"/>
              <a:t> </a:t>
            </a:r>
            <a:r>
              <a:rPr lang="es-ES" sz="2400" b="1" i="1" dirty="0" err="1" smtClean="0"/>
              <a:t>veyitram</a:t>
            </a:r>
            <a:r>
              <a:rPr lang="es-ES" sz="2400" b="1" i="1" dirty="0" smtClean="0"/>
              <a:t> tojal </a:t>
            </a:r>
            <a:r>
              <a:rPr lang="es-ES" sz="2400" b="1" i="1" dirty="0" err="1" smtClean="0"/>
              <a:t>jayat</a:t>
            </a:r>
            <a:r>
              <a:rPr lang="es-ES" sz="2400" b="1" i="1" dirty="0" smtClean="0"/>
              <a:t> </a:t>
            </a:r>
            <a:r>
              <a:rPr lang="es-ES" sz="2400" b="1" i="1" dirty="0" err="1" smtClean="0"/>
              <a:t>hasadeh</a:t>
            </a:r>
            <a:r>
              <a:rPr lang="es-ES" sz="2400" b="1" i="1" dirty="0" smtClean="0"/>
              <a:t> ken-ta'aseh </a:t>
            </a:r>
            <a:r>
              <a:rPr lang="es-ES" sz="2400" b="1" i="1" dirty="0" err="1" smtClean="0"/>
              <a:t>lejarmeja</a:t>
            </a:r>
            <a:r>
              <a:rPr lang="es-ES" sz="2400" b="1" i="1" dirty="0" smtClean="0"/>
              <a:t> </a:t>
            </a:r>
            <a:r>
              <a:rPr lang="es-ES" sz="2400" b="1" i="1" dirty="0" err="1" smtClean="0"/>
              <a:t>lezeyteja</a:t>
            </a:r>
            <a:r>
              <a:rPr lang="es-ES" sz="2400" b="1" i="1" dirty="0" smtClean="0"/>
              <a:t>.</a:t>
            </a:r>
            <a:endParaRPr lang="es-ES" sz="2400" i="1" dirty="0" smtClean="0"/>
          </a:p>
          <a:p>
            <a:r>
              <a:rPr lang="es-CO" sz="2400" i="1" dirty="0" smtClean="0"/>
              <a:t>Es obligación eliminar los frutos del año sabático almacenados cuando en el campo ya no se encuentren disponibles para los animales. Es obligatorio eliminarlo de la casa y también esta prohibido comerlo.</a:t>
            </a:r>
          </a:p>
          <a:p>
            <a:r>
              <a:rPr lang="es-CO" sz="2400" i="1" dirty="0" smtClean="0"/>
              <a:t>Rashi *</a:t>
            </a:r>
            <a:endParaRPr lang="es-CO" sz="2400" i="1" dirty="0"/>
          </a:p>
        </p:txBody>
      </p:sp>
    </p:spTree>
  </p:cSld>
  <p:clrMapOvr>
    <a:masterClrMapping/>
  </p:clrMapOvr>
  <p:transition advTm="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23:12   </a:t>
            </a:r>
            <a:r>
              <a:rPr lang="es-CO" sz="2400" i="1" dirty="0" smtClean="0"/>
              <a:t>Seis días trabajarás en tus quehaceres, mas el séptimo día descansarás para que descansen tu buey y tu asno, y reposen el hijo de tu sierva y el extranjero. </a:t>
            </a:r>
            <a:r>
              <a:rPr lang="es-CO" sz="2400" b="1" i="1" dirty="0" err="1" smtClean="0"/>
              <a:t>Sheshet</a:t>
            </a:r>
            <a:r>
              <a:rPr lang="es-CO" sz="2400" b="1" i="1" dirty="0" smtClean="0"/>
              <a:t> </a:t>
            </a:r>
            <a:r>
              <a:rPr lang="es-CO" sz="2400" b="1" i="1" dirty="0" err="1" smtClean="0"/>
              <a:t>yamim</a:t>
            </a:r>
            <a:r>
              <a:rPr lang="es-CO" sz="2400" b="1" i="1" dirty="0" smtClean="0"/>
              <a:t> ta'aseh </a:t>
            </a:r>
            <a:r>
              <a:rPr lang="es-CO" sz="2400" b="1" i="1" dirty="0" err="1" smtClean="0"/>
              <a:t>ma'aseyja</a:t>
            </a:r>
            <a:r>
              <a:rPr lang="es-CO" sz="2400" b="1" i="1" dirty="0" smtClean="0"/>
              <a:t> </a:t>
            </a:r>
            <a:r>
              <a:rPr lang="es-CO" sz="2400" b="1" i="1" dirty="0" err="1" smtClean="0"/>
              <a:t>uvayom</a:t>
            </a:r>
            <a:r>
              <a:rPr lang="es-CO" sz="2400" b="1" i="1" dirty="0" smtClean="0"/>
              <a:t> </a:t>
            </a:r>
            <a:r>
              <a:rPr lang="es-CO" sz="2400" b="1" i="1" dirty="0" err="1" smtClean="0"/>
              <a:t>hashvi'i</a:t>
            </a:r>
            <a:r>
              <a:rPr lang="es-CO" sz="2400" b="1" i="1" dirty="0" smtClean="0"/>
              <a:t> </a:t>
            </a:r>
            <a:r>
              <a:rPr lang="es-CO" sz="2400" b="1" i="1" dirty="0" err="1" smtClean="0"/>
              <a:t>tishbot</a:t>
            </a:r>
            <a:r>
              <a:rPr lang="es-CO" sz="2400" b="1" i="1" dirty="0" smtClean="0"/>
              <a:t> lema'an </a:t>
            </a:r>
            <a:r>
              <a:rPr lang="es-CO" sz="2400" b="1" i="1" dirty="0" err="1" smtClean="0"/>
              <a:t>yanuaj</a:t>
            </a:r>
            <a:r>
              <a:rPr lang="es-CO" sz="2400" b="1" i="1" dirty="0" smtClean="0"/>
              <a:t> </a:t>
            </a:r>
            <a:r>
              <a:rPr lang="es-CO" sz="2400" b="1" i="1" dirty="0" err="1" smtClean="0"/>
              <a:t>shorja</a:t>
            </a:r>
            <a:r>
              <a:rPr lang="es-CO" sz="2400" b="1" i="1" dirty="0" smtClean="0"/>
              <a:t> </a:t>
            </a:r>
            <a:r>
              <a:rPr lang="es-CO" sz="2400" b="1" i="1" dirty="0" err="1" smtClean="0"/>
              <a:t>vajamoreja</a:t>
            </a:r>
            <a:r>
              <a:rPr lang="es-CO" sz="2400" b="1" i="1" dirty="0" smtClean="0"/>
              <a:t> </a:t>
            </a:r>
            <a:r>
              <a:rPr lang="es-CO" sz="2400" b="1" i="1" dirty="0" err="1" smtClean="0"/>
              <a:t>veyinafesh</a:t>
            </a:r>
            <a:r>
              <a:rPr lang="es-CO" sz="2400" b="1" i="1" dirty="0" smtClean="0"/>
              <a:t> ben-</a:t>
            </a:r>
            <a:r>
              <a:rPr lang="es-CO" sz="2400" b="1" i="1" dirty="0" err="1" smtClean="0"/>
              <a:t>amatja</a:t>
            </a:r>
            <a:r>
              <a:rPr lang="es-CO" sz="2400" b="1" i="1" dirty="0" smtClean="0"/>
              <a:t> </a:t>
            </a:r>
            <a:r>
              <a:rPr lang="es-CO" sz="2400" b="1" i="1" dirty="0" err="1" smtClean="0"/>
              <a:t>vehager</a:t>
            </a:r>
            <a:r>
              <a:rPr lang="es-CO" sz="2400" b="1" i="1" dirty="0" smtClean="0"/>
              <a:t>.</a:t>
            </a:r>
            <a:endParaRPr lang="es-CO" sz="2400" i="1" dirty="0" smtClean="0"/>
          </a:p>
          <a:p>
            <a:r>
              <a:rPr lang="es-CO" sz="2400" i="1" dirty="0" smtClean="0"/>
              <a:t>Se yuxtaponen el año sabático y el Shabat para recordarnos que en ambos casos el hombre rinde testimonio de que Dios creó el universo en seis días y descansó en el séptimo.</a:t>
            </a:r>
            <a:endParaRPr lang="es-CO" sz="2400" i="1" dirty="0"/>
          </a:p>
        </p:txBody>
      </p:sp>
    </p:spTree>
  </p:cSld>
  <p:clrMapOvr>
    <a:masterClrMapping/>
  </p:clrMapOvr>
  <p:transition advTm="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i="1" dirty="0" smtClean="0"/>
              <a:t>Guardar el Shabat implica abstenerse no solo de las labores técnicamente prohibidas, sino también de todo lo que implica esfuerzo.</a:t>
            </a:r>
          </a:p>
          <a:p>
            <a:r>
              <a:rPr lang="es-CO" sz="2400" i="1" dirty="0" smtClean="0"/>
              <a:t>Rambam sostiene que si está la persona reordenando los muebles pesados de su casa aunque esta actividad se hace puertas adentro y no forman parte de las 39 Melajot –categorías de labores prohibidas por la Toráh, tampoco se encuentran en consonancia con el espíritu del Shabat. (Hiljot Shabat 21:31) </a:t>
            </a:r>
          </a:p>
          <a:p>
            <a:r>
              <a:rPr lang="es-CO" sz="2400" b="1" i="1" dirty="0" err="1" smtClean="0">
                <a:solidFill>
                  <a:srgbClr val="FF0000"/>
                </a:solidFill>
              </a:rPr>
              <a:t>veyinafesh</a:t>
            </a:r>
            <a:r>
              <a:rPr lang="es-CO" sz="2400" b="1" i="1" dirty="0" smtClean="0"/>
              <a:t> ben-</a:t>
            </a:r>
            <a:r>
              <a:rPr lang="es-CO" sz="2400" b="1" i="1" dirty="0" err="1" smtClean="0"/>
              <a:t>amatja</a:t>
            </a:r>
            <a:r>
              <a:rPr lang="es-CO" sz="2400" b="1" i="1" dirty="0" smtClean="0"/>
              <a:t> </a:t>
            </a:r>
            <a:r>
              <a:rPr lang="es-CO" sz="2400" b="1" i="1" dirty="0" err="1" smtClean="0"/>
              <a:t>vehager</a:t>
            </a:r>
            <a:r>
              <a:rPr lang="es-CO" sz="2400" b="1" i="1" dirty="0" smtClean="0"/>
              <a:t>. </a:t>
            </a:r>
            <a:r>
              <a:rPr lang="es-CO" sz="2400" b="1" i="1" dirty="0" smtClean="0">
                <a:solidFill>
                  <a:srgbClr val="FF0000"/>
                </a:solidFill>
              </a:rPr>
              <a:t>Recobren</a:t>
            </a:r>
            <a:r>
              <a:rPr lang="es-CO" sz="2400" b="1" i="1" dirty="0" smtClean="0"/>
              <a:t> </a:t>
            </a:r>
            <a:r>
              <a:rPr lang="es-CO" sz="2400" b="1" i="1" dirty="0" smtClean="0">
                <a:solidFill>
                  <a:srgbClr val="FF0000"/>
                </a:solidFill>
              </a:rPr>
              <a:t>fuerzas</a:t>
            </a:r>
            <a:r>
              <a:rPr lang="es-CO" sz="2400" b="1" i="1" dirty="0" smtClean="0"/>
              <a:t> **</a:t>
            </a:r>
            <a:endParaRPr lang="es-CO" sz="2400" i="1" dirty="0"/>
          </a:p>
        </p:txBody>
      </p:sp>
    </p:spTree>
  </p:cSld>
  <p:clrMapOvr>
    <a:masterClrMapping/>
  </p:clrMapOvr>
  <p:transition advTm="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23:13   </a:t>
            </a:r>
            <a:r>
              <a:rPr lang="es-ES" sz="2400" i="1" dirty="0" smtClean="0"/>
              <a:t>Y todo lo que os he dicho lo observaréis; y el nombre de otros dioses no mencionaréis; ni siquiera será oído de tu boca. </a:t>
            </a:r>
            <a:r>
              <a:rPr lang="es-ES" sz="2400" b="1" i="1" dirty="0" err="1" smtClean="0"/>
              <a:t>Uvejol</a:t>
            </a:r>
            <a:r>
              <a:rPr lang="es-ES" sz="2400" b="1" i="1" dirty="0" smtClean="0"/>
              <a:t> asher-</a:t>
            </a:r>
            <a:r>
              <a:rPr lang="es-ES" sz="2400" b="1" i="1" dirty="0" err="1" smtClean="0"/>
              <a:t>amarti</a:t>
            </a:r>
            <a:r>
              <a:rPr lang="es-ES" sz="2400" b="1" i="1" dirty="0" smtClean="0"/>
              <a:t> </a:t>
            </a:r>
            <a:r>
              <a:rPr lang="es-ES" sz="2400" b="1" i="1" dirty="0" err="1" smtClean="0"/>
              <a:t>aleyjem</a:t>
            </a:r>
            <a:r>
              <a:rPr lang="es-ES" sz="2400" b="1" i="1" dirty="0" smtClean="0"/>
              <a:t> </a:t>
            </a:r>
            <a:r>
              <a:rPr lang="es-ES" sz="2400" b="1" i="1" dirty="0" err="1" smtClean="0"/>
              <a:t>tishameru</a:t>
            </a:r>
            <a:r>
              <a:rPr lang="es-ES" sz="2400" b="1" i="1" dirty="0" smtClean="0"/>
              <a:t> </a:t>
            </a:r>
            <a:r>
              <a:rPr lang="es-ES" sz="2400" b="1" i="1" dirty="0" err="1" smtClean="0"/>
              <a:t>veshem</a:t>
            </a:r>
            <a:r>
              <a:rPr lang="es-ES" sz="2400" b="1" i="1" dirty="0" smtClean="0"/>
              <a:t> Elohim </a:t>
            </a:r>
            <a:r>
              <a:rPr lang="es-ES" sz="2400" b="1" i="1" dirty="0" err="1" smtClean="0"/>
              <a:t>ajerim</a:t>
            </a:r>
            <a:r>
              <a:rPr lang="es-ES" sz="2400" b="1" i="1" dirty="0" smtClean="0"/>
              <a:t> lo </a:t>
            </a:r>
            <a:r>
              <a:rPr lang="es-ES" sz="2400" b="1" i="1" dirty="0" err="1" smtClean="0"/>
              <a:t>tazkiru</a:t>
            </a:r>
            <a:r>
              <a:rPr lang="es-ES" sz="2400" b="1" i="1" dirty="0" smtClean="0"/>
              <a:t> lo </a:t>
            </a:r>
            <a:r>
              <a:rPr lang="es-ES" sz="2400" b="1" i="1" dirty="0" err="1" smtClean="0"/>
              <a:t>yishama</a:t>
            </a:r>
            <a:r>
              <a:rPr lang="es-ES" sz="2400" b="1" i="1" dirty="0" smtClean="0"/>
              <a:t> al-pija.</a:t>
            </a:r>
            <a:endParaRPr lang="es-ES" sz="2400" i="1" dirty="0" smtClean="0"/>
          </a:p>
          <a:p>
            <a:r>
              <a:rPr lang="es-CO" sz="2400" i="1" dirty="0" err="1" smtClean="0"/>
              <a:t>Uvejol</a:t>
            </a:r>
            <a:r>
              <a:rPr lang="es-CO" sz="2400" i="1" dirty="0" smtClean="0"/>
              <a:t> – Todo – Se debe buscar con diligencia cumplir los mandamientos positivos y negativos -6l3- que son paralelos a la suma de los órganos principales que conducen la sangre de la persona.</a:t>
            </a:r>
          </a:p>
          <a:p>
            <a:r>
              <a:rPr lang="es-CO" sz="2400" i="1" dirty="0" smtClean="0"/>
              <a:t>Al observar los preceptos salvaguardamos nuestra propia salud y supervivencia.</a:t>
            </a:r>
          </a:p>
          <a:p>
            <a:r>
              <a:rPr lang="es-CO" sz="2400" b="1" i="1" dirty="0" smtClean="0"/>
              <a:t>Lo </a:t>
            </a:r>
            <a:r>
              <a:rPr lang="es-CO" sz="2400" b="1" i="1" dirty="0" err="1" smtClean="0"/>
              <a:t>tazkiru</a:t>
            </a:r>
            <a:r>
              <a:rPr lang="es-CO" sz="2400" b="1" i="1" dirty="0" smtClean="0"/>
              <a:t> – No mencionarán </a:t>
            </a:r>
            <a:r>
              <a:rPr lang="es-CO" sz="2400" i="1" dirty="0" smtClean="0"/>
              <a:t>**</a:t>
            </a:r>
            <a:endParaRPr lang="es-CO" sz="2400" i="1" dirty="0"/>
          </a:p>
        </p:txBody>
      </p:sp>
    </p:spTree>
  </p:cSld>
  <p:clrMapOvr>
    <a:masterClrMapping/>
  </p:clrMapOvr>
  <p:transition advTm="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23:14</a:t>
            </a:r>
            <a:r>
              <a:rPr lang="es-CO" sz="2400" i="1" dirty="0" smtClean="0"/>
              <a:t>   Tres veces al año celebrarás fiestas en mi honor; </a:t>
            </a:r>
            <a:r>
              <a:rPr lang="es-CO" sz="2400" b="1" i="1" dirty="0" err="1" smtClean="0"/>
              <a:t>Shalosh</a:t>
            </a:r>
            <a:r>
              <a:rPr lang="es-CO" sz="2400" b="1" i="1" dirty="0" smtClean="0"/>
              <a:t> </a:t>
            </a:r>
            <a:r>
              <a:rPr lang="es-CO" sz="2400" b="1" i="1" dirty="0" err="1" smtClean="0"/>
              <a:t>regalim</a:t>
            </a:r>
            <a:r>
              <a:rPr lang="es-CO" sz="2400" b="1" i="1" dirty="0" smtClean="0"/>
              <a:t> </a:t>
            </a:r>
            <a:r>
              <a:rPr lang="es-CO" sz="2400" b="1" i="1" dirty="0" err="1" smtClean="0"/>
              <a:t>tajog</a:t>
            </a:r>
            <a:r>
              <a:rPr lang="es-CO" sz="2400" b="1" i="1" dirty="0" smtClean="0"/>
              <a:t> </a:t>
            </a:r>
            <a:r>
              <a:rPr lang="es-CO" sz="2400" b="1" i="1" dirty="0" err="1" smtClean="0"/>
              <a:t>li</a:t>
            </a:r>
            <a:r>
              <a:rPr lang="es-CO" sz="2400" b="1" i="1" dirty="0" smtClean="0"/>
              <a:t> </a:t>
            </a:r>
            <a:r>
              <a:rPr lang="es-CO" sz="2400" b="1" i="1" dirty="0" err="1" smtClean="0"/>
              <a:t>bashanah</a:t>
            </a:r>
            <a:r>
              <a:rPr lang="es-CO" sz="2400" b="1" i="1" dirty="0" smtClean="0"/>
              <a:t>.</a:t>
            </a:r>
            <a:endParaRPr lang="es-CO" sz="2400" i="1" dirty="0" smtClean="0"/>
          </a:p>
          <a:p>
            <a:r>
              <a:rPr lang="es-CO" sz="2400" b="1" i="1" dirty="0" smtClean="0"/>
              <a:t> 23:15   </a:t>
            </a:r>
            <a:r>
              <a:rPr lang="es-CO" sz="2400" i="1" dirty="0" smtClean="0"/>
              <a:t>la fiesta de los ázimos guardarás: siete días comerás panes ázimos conforme te tengo ordenado, en el tiempo señalado, en el mes de Aviv (primavera), porque en él saliste de Egipto; y ninguno se presentará delante de mí con las manos vacías.</a:t>
            </a:r>
            <a:r>
              <a:rPr lang="es-CO" sz="2400" b="1" i="1" dirty="0" smtClean="0"/>
              <a:t> Et-</a:t>
            </a:r>
            <a:r>
              <a:rPr lang="es-CO" sz="2400" b="1" i="1" dirty="0" err="1" smtClean="0"/>
              <a:t>jag</a:t>
            </a:r>
            <a:r>
              <a:rPr lang="es-CO" sz="2400" b="1" i="1" dirty="0" smtClean="0"/>
              <a:t> </a:t>
            </a:r>
            <a:r>
              <a:rPr lang="es-CO" sz="2400" b="1" i="1" dirty="0" err="1" smtClean="0"/>
              <a:t>hamatsot</a:t>
            </a:r>
            <a:r>
              <a:rPr lang="es-CO" sz="2400" b="1" i="1" dirty="0" smtClean="0"/>
              <a:t> </a:t>
            </a:r>
            <a:r>
              <a:rPr lang="es-CO" sz="2400" b="1" i="1" dirty="0" err="1" smtClean="0"/>
              <a:t>tishmor</a:t>
            </a:r>
            <a:r>
              <a:rPr lang="es-CO" sz="2400" b="1" i="1" dirty="0" smtClean="0"/>
              <a:t> </a:t>
            </a:r>
            <a:r>
              <a:rPr lang="es-CO" sz="2400" b="1" i="1" dirty="0" err="1" smtClean="0"/>
              <a:t>shiv'at</a:t>
            </a:r>
            <a:r>
              <a:rPr lang="es-CO" sz="2400" b="1" i="1" dirty="0" smtClean="0"/>
              <a:t> </a:t>
            </a:r>
            <a:r>
              <a:rPr lang="es-CO" sz="2400" b="1" i="1" dirty="0" err="1" smtClean="0"/>
              <a:t>yamim</a:t>
            </a:r>
            <a:r>
              <a:rPr lang="es-CO" sz="2400" b="1" i="1" dirty="0" smtClean="0"/>
              <a:t> tojal </a:t>
            </a:r>
            <a:r>
              <a:rPr lang="es-CO" sz="2400" b="1" i="1" dirty="0" err="1" smtClean="0"/>
              <a:t>matsot</a:t>
            </a:r>
            <a:r>
              <a:rPr lang="es-CO" sz="2400" b="1" i="1" dirty="0" smtClean="0"/>
              <a:t> </a:t>
            </a:r>
            <a:r>
              <a:rPr lang="es-CO" sz="2400" b="1" i="1" dirty="0" err="1" smtClean="0"/>
              <a:t>ka'asher</a:t>
            </a:r>
            <a:r>
              <a:rPr lang="es-CO" sz="2400" b="1" i="1" dirty="0" smtClean="0"/>
              <a:t> </a:t>
            </a:r>
            <a:r>
              <a:rPr lang="es-CO" sz="2400" b="1" i="1" dirty="0" err="1" smtClean="0"/>
              <a:t>tsivitija</a:t>
            </a:r>
            <a:r>
              <a:rPr lang="es-CO" sz="2400" b="1" i="1" dirty="0" smtClean="0"/>
              <a:t> </a:t>
            </a:r>
            <a:r>
              <a:rPr lang="es-CO" sz="2400" b="1" i="1" dirty="0" err="1" smtClean="0"/>
              <a:t>lemo'ed</a:t>
            </a:r>
            <a:r>
              <a:rPr lang="es-CO" sz="2400" b="1" i="1" dirty="0" smtClean="0"/>
              <a:t> </a:t>
            </a:r>
            <a:r>
              <a:rPr lang="es-CO" sz="2400" b="1" i="1" dirty="0" err="1" smtClean="0"/>
              <a:t>jodesh</a:t>
            </a:r>
            <a:r>
              <a:rPr lang="es-CO" sz="2400" b="1" i="1" dirty="0" smtClean="0"/>
              <a:t> </a:t>
            </a:r>
            <a:r>
              <a:rPr lang="es-CO" sz="2400" b="1" i="1" dirty="0" err="1" smtClean="0"/>
              <a:t>ha'aviv</a:t>
            </a:r>
            <a:r>
              <a:rPr lang="es-CO" sz="2400" b="1" i="1" dirty="0" smtClean="0"/>
              <a:t> </a:t>
            </a:r>
            <a:r>
              <a:rPr lang="es-CO" sz="2400" b="1" i="1" dirty="0" err="1" smtClean="0"/>
              <a:t>ki-vo</a:t>
            </a:r>
            <a:r>
              <a:rPr lang="es-CO" sz="2400" b="1" i="1" dirty="0" smtClean="0"/>
              <a:t> </a:t>
            </a:r>
            <a:r>
              <a:rPr lang="es-CO" sz="2400" b="1" i="1" dirty="0" err="1" smtClean="0"/>
              <a:t>yatsata</a:t>
            </a:r>
            <a:r>
              <a:rPr lang="es-CO" sz="2400" b="1" i="1" dirty="0" smtClean="0"/>
              <a:t> </a:t>
            </a:r>
            <a:r>
              <a:rPr lang="es-CO" sz="2400" b="1" i="1" dirty="0" err="1" smtClean="0"/>
              <a:t>miMitsrayim</a:t>
            </a:r>
            <a:r>
              <a:rPr lang="es-CO" sz="2400" b="1" i="1" dirty="0" smtClean="0"/>
              <a:t> velo-</a:t>
            </a:r>
            <a:r>
              <a:rPr lang="es-CO" sz="2400" b="1" i="1" dirty="0" err="1" smtClean="0"/>
              <a:t>yera'u</a:t>
            </a:r>
            <a:r>
              <a:rPr lang="es-CO" sz="2400" b="1" i="1" dirty="0" smtClean="0"/>
              <a:t> </a:t>
            </a:r>
            <a:r>
              <a:rPr lang="es-CO" sz="2400" b="1" i="1" dirty="0" err="1" smtClean="0"/>
              <a:t>fanay</a:t>
            </a:r>
            <a:r>
              <a:rPr lang="es-CO" sz="2400" b="1" i="1" dirty="0" smtClean="0"/>
              <a:t> </a:t>
            </a:r>
            <a:r>
              <a:rPr lang="es-CO" sz="2400" b="1" i="1" dirty="0" err="1" smtClean="0"/>
              <a:t>reykam</a:t>
            </a:r>
            <a:r>
              <a:rPr lang="es-CO" sz="2400" b="1" i="1" dirty="0" smtClean="0"/>
              <a:t>.</a:t>
            </a:r>
            <a:endParaRPr lang="es-CO" sz="2400" i="1" dirty="0" smtClean="0"/>
          </a:p>
          <a:p>
            <a:r>
              <a:rPr lang="es-CO" sz="2400" b="1" i="1" dirty="0" err="1" smtClean="0">
                <a:solidFill>
                  <a:srgbClr val="FF0000"/>
                </a:solidFill>
              </a:rPr>
              <a:t>Reykam</a:t>
            </a:r>
            <a:r>
              <a:rPr lang="es-CO" sz="2400" b="1" i="1" dirty="0" smtClean="0">
                <a:solidFill>
                  <a:srgbClr val="FF0000"/>
                </a:solidFill>
              </a:rPr>
              <a:t> – con manos vacías- </a:t>
            </a:r>
            <a:r>
              <a:rPr lang="es-CO" sz="2400" i="1" dirty="0" smtClean="0"/>
              <a:t>No se debe buscar la Presencia de Dios con las manos vacías.</a:t>
            </a:r>
            <a:endParaRPr lang="es-CO" sz="2400" i="1" dirty="0"/>
          </a:p>
        </p:txBody>
      </p:sp>
    </p:spTree>
  </p:cSld>
  <p:clrMapOvr>
    <a:masterClrMapping/>
  </p:clrMapOvr>
  <p:transition advTm="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23:16   </a:t>
            </a:r>
            <a:r>
              <a:rPr lang="es-ES" sz="2400" i="1" dirty="0" smtClean="0"/>
              <a:t>También (observarás) la fiesta de la siega (Shavuot), que es la de las primicias de tus labores, de lo que hubieres sembrado en el campo; y la fiesta de la cosecha (Sucot) al fin del año, cuando hayas cosechado (el producto) de tus labores del campo. </a:t>
            </a:r>
            <a:r>
              <a:rPr lang="es-ES" sz="2400" b="1" i="1" dirty="0" err="1" smtClean="0"/>
              <a:t>Vejag</a:t>
            </a:r>
            <a:r>
              <a:rPr lang="es-ES" sz="2400" b="1" i="1" dirty="0" smtClean="0"/>
              <a:t> </a:t>
            </a:r>
            <a:r>
              <a:rPr lang="es-ES" sz="2400" b="1" i="1" dirty="0" err="1" smtClean="0"/>
              <a:t>hakatsir</a:t>
            </a:r>
            <a:r>
              <a:rPr lang="es-ES" sz="2400" b="1" i="1" dirty="0" smtClean="0"/>
              <a:t> </a:t>
            </a:r>
            <a:r>
              <a:rPr lang="es-ES" sz="2400" b="1" i="1" dirty="0" err="1" smtClean="0"/>
              <a:t>bikurey</a:t>
            </a:r>
            <a:r>
              <a:rPr lang="es-ES" sz="2400" b="1" i="1" dirty="0" smtClean="0"/>
              <a:t> </a:t>
            </a:r>
            <a:r>
              <a:rPr lang="es-ES" sz="2400" b="1" i="1" dirty="0" err="1" smtClean="0"/>
              <a:t>ma'aseyja</a:t>
            </a:r>
            <a:r>
              <a:rPr lang="es-ES" sz="2400" b="1" i="1" dirty="0" smtClean="0"/>
              <a:t> asher </a:t>
            </a:r>
            <a:r>
              <a:rPr lang="es-ES" sz="2400" b="1" i="1" dirty="0" err="1" smtClean="0"/>
              <a:t>tizra</a:t>
            </a:r>
            <a:r>
              <a:rPr lang="es-ES" sz="2400" b="1" i="1" dirty="0" smtClean="0"/>
              <a:t> </a:t>
            </a:r>
            <a:r>
              <a:rPr lang="es-ES" sz="2400" b="1" i="1" dirty="0" err="1" smtClean="0"/>
              <a:t>basadeh</a:t>
            </a:r>
            <a:r>
              <a:rPr lang="es-ES" sz="2400" b="1" i="1" dirty="0" smtClean="0"/>
              <a:t> </a:t>
            </a:r>
            <a:r>
              <a:rPr lang="es-ES" sz="2400" b="1" i="1" dirty="0" err="1" smtClean="0"/>
              <a:t>vejag</a:t>
            </a:r>
            <a:r>
              <a:rPr lang="es-ES" sz="2400" b="1" i="1" dirty="0" smtClean="0"/>
              <a:t> </a:t>
            </a:r>
            <a:r>
              <a:rPr lang="es-ES" sz="2400" b="1" i="1" dirty="0" err="1" smtClean="0"/>
              <a:t>ha'asif</a:t>
            </a:r>
            <a:r>
              <a:rPr lang="es-ES" sz="2400" b="1" i="1" dirty="0" smtClean="0"/>
              <a:t> </a:t>
            </a:r>
            <a:r>
              <a:rPr lang="es-ES" sz="2400" b="1" i="1" dirty="0" err="1" smtClean="0"/>
              <a:t>betset</a:t>
            </a:r>
            <a:r>
              <a:rPr lang="es-ES" sz="2400" b="1" i="1" dirty="0" smtClean="0"/>
              <a:t> </a:t>
            </a:r>
            <a:r>
              <a:rPr lang="es-ES" sz="2400" b="1" i="1" dirty="0" err="1" smtClean="0"/>
              <a:t>hashanah</a:t>
            </a:r>
            <a:r>
              <a:rPr lang="es-ES" sz="2400" b="1" i="1" dirty="0" smtClean="0"/>
              <a:t> </a:t>
            </a:r>
            <a:r>
              <a:rPr lang="es-ES" sz="2400" b="1" i="1" dirty="0" err="1" smtClean="0"/>
              <a:t>be'ospeja</a:t>
            </a:r>
            <a:r>
              <a:rPr lang="es-ES" sz="2400" b="1" i="1" dirty="0" smtClean="0"/>
              <a:t> et-</a:t>
            </a:r>
            <a:r>
              <a:rPr lang="es-ES" sz="2400" b="1" i="1" dirty="0" err="1" smtClean="0"/>
              <a:t>ma'aseyja</a:t>
            </a:r>
            <a:r>
              <a:rPr lang="es-ES" sz="2400" b="1" i="1" dirty="0" smtClean="0"/>
              <a:t> min-</a:t>
            </a:r>
            <a:r>
              <a:rPr lang="es-ES" sz="2400" b="1" i="1" dirty="0" err="1" smtClean="0"/>
              <a:t>hasadeh</a:t>
            </a:r>
            <a:r>
              <a:rPr lang="es-ES" sz="2400" b="1" i="1" dirty="0" smtClean="0"/>
              <a:t>.</a:t>
            </a:r>
            <a:endParaRPr lang="es-ES" sz="2400" i="1" dirty="0" smtClean="0"/>
          </a:p>
          <a:p>
            <a:r>
              <a:rPr lang="es-ES" sz="2400" b="1" i="1" dirty="0" smtClean="0"/>
              <a:t> </a:t>
            </a:r>
            <a:endParaRPr lang="es-ES" sz="2400" i="1" dirty="0" smtClean="0"/>
          </a:p>
          <a:p>
            <a:r>
              <a:rPr lang="es-ES" sz="2400" b="1" i="1" dirty="0" smtClean="0"/>
              <a:t>23:17   </a:t>
            </a:r>
            <a:r>
              <a:rPr lang="es-ES" sz="2400" i="1" dirty="0" smtClean="0"/>
              <a:t>Tres veces al año se presentarán todos tus varones ante la faz del Señor, el Eterno. </a:t>
            </a:r>
            <a:r>
              <a:rPr lang="es-ES" sz="2400" b="1" i="1" dirty="0" err="1" smtClean="0"/>
              <a:t>Shalosh</a:t>
            </a:r>
            <a:r>
              <a:rPr lang="es-ES" sz="2400" b="1" i="1" dirty="0" smtClean="0"/>
              <a:t> </a:t>
            </a:r>
            <a:r>
              <a:rPr lang="es-ES" sz="2400" b="1" i="1" dirty="0" err="1" smtClean="0"/>
              <a:t>pe'amim</a:t>
            </a:r>
            <a:r>
              <a:rPr lang="es-ES" sz="2400" b="1" i="1" dirty="0" smtClean="0"/>
              <a:t> </a:t>
            </a:r>
            <a:r>
              <a:rPr lang="es-ES" sz="2400" b="1" i="1" dirty="0" err="1" smtClean="0"/>
              <a:t>bashanah</a:t>
            </a:r>
            <a:r>
              <a:rPr lang="es-ES" sz="2400" b="1" i="1" dirty="0" smtClean="0"/>
              <a:t> </a:t>
            </a:r>
            <a:r>
              <a:rPr lang="es-ES" sz="2400" b="1" i="1" dirty="0" err="1" smtClean="0"/>
              <a:t>yera'eh</a:t>
            </a:r>
            <a:r>
              <a:rPr lang="es-ES" sz="2400" b="1" i="1" dirty="0" smtClean="0"/>
              <a:t> </a:t>
            </a:r>
            <a:r>
              <a:rPr lang="es-ES" sz="2400" b="1" i="1" dirty="0" err="1" smtClean="0"/>
              <a:t>kol-zejureja</a:t>
            </a:r>
            <a:r>
              <a:rPr lang="es-ES" sz="2400" b="1" i="1" dirty="0" smtClean="0"/>
              <a:t> el-</a:t>
            </a:r>
            <a:r>
              <a:rPr lang="es-ES" sz="2400" b="1" i="1" dirty="0" err="1" smtClean="0"/>
              <a:t>peney</a:t>
            </a:r>
            <a:r>
              <a:rPr lang="es-ES" sz="2400" b="1" i="1" dirty="0" smtClean="0"/>
              <a:t> </a:t>
            </a:r>
            <a:r>
              <a:rPr lang="es-ES" sz="2400" b="1" i="1" dirty="0" err="1" smtClean="0"/>
              <a:t>ha'Adon</a:t>
            </a:r>
            <a:r>
              <a:rPr lang="es-ES" sz="2400" b="1" i="1" dirty="0" smtClean="0"/>
              <a:t> Adonay.</a:t>
            </a:r>
            <a:endParaRPr lang="es-ES" sz="2400" i="1" dirty="0" smtClean="0"/>
          </a:p>
          <a:p>
            <a:r>
              <a:rPr lang="es-CO" sz="2400" b="1" i="1" dirty="0" err="1" smtClean="0">
                <a:solidFill>
                  <a:srgbClr val="FF0000"/>
                </a:solidFill>
              </a:rPr>
              <a:t>Ha’Adón</a:t>
            </a:r>
            <a:r>
              <a:rPr lang="es-CO" sz="2400" b="1" i="1" dirty="0" smtClean="0">
                <a:solidFill>
                  <a:srgbClr val="FF0000"/>
                </a:solidFill>
              </a:rPr>
              <a:t> Adonay – Al Señor Adonay </a:t>
            </a:r>
            <a:r>
              <a:rPr lang="es-CO" sz="2400" i="1" dirty="0" smtClean="0"/>
              <a:t>– al Amo del Universo.</a:t>
            </a:r>
            <a:endParaRPr lang="es-CO" sz="2400" i="1" dirty="0"/>
          </a:p>
        </p:txBody>
      </p:sp>
    </p:spTree>
  </p:cSld>
  <p:clrMapOvr>
    <a:masterClrMapping/>
  </p:clrMapOvr>
  <p:transition advTm="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dirty="0" smtClean="0"/>
              <a:t>Estas 3 festividades simbolizan tres conceptos muy importantes en la vida de un ser humano:</a:t>
            </a:r>
          </a:p>
          <a:p>
            <a:r>
              <a:rPr lang="es-ES" sz="2400" i="1" dirty="0" smtClean="0"/>
              <a:t>Libertad</a:t>
            </a:r>
          </a:p>
          <a:p>
            <a:r>
              <a:rPr lang="es-ES" sz="2400" i="1" dirty="0" smtClean="0"/>
              <a:t>Estaciones del año</a:t>
            </a:r>
          </a:p>
          <a:p>
            <a:r>
              <a:rPr lang="es-ES" sz="2400" i="1" dirty="0" smtClean="0"/>
              <a:t>Prosperidad</a:t>
            </a:r>
          </a:p>
          <a:p>
            <a:r>
              <a:rPr lang="es-ES" sz="2400" dirty="0" smtClean="0"/>
              <a:t>Estos 3 son los componentes medulares de la existencia y la felicidad de los seres humanos</a:t>
            </a:r>
          </a:p>
          <a:p>
            <a:r>
              <a:rPr lang="es-CO" sz="2400" b="1" i="1" dirty="0" err="1" smtClean="0">
                <a:solidFill>
                  <a:srgbClr val="FF0000"/>
                </a:solidFill>
              </a:rPr>
              <a:t>tajog</a:t>
            </a:r>
            <a:r>
              <a:rPr lang="es-CO" sz="2400" b="1" i="1" dirty="0" smtClean="0">
                <a:solidFill>
                  <a:srgbClr val="FF0000"/>
                </a:solidFill>
              </a:rPr>
              <a:t> </a:t>
            </a:r>
            <a:r>
              <a:rPr lang="es-CO" sz="2400" b="1" i="1" dirty="0" err="1" smtClean="0">
                <a:solidFill>
                  <a:srgbClr val="FF0000"/>
                </a:solidFill>
              </a:rPr>
              <a:t>li</a:t>
            </a:r>
            <a:r>
              <a:rPr lang="es-CO" sz="2400" b="1" i="1" dirty="0" smtClean="0">
                <a:solidFill>
                  <a:srgbClr val="FF0000"/>
                </a:solidFill>
              </a:rPr>
              <a:t>- Para Mí- (</a:t>
            </a:r>
            <a:r>
              <a:rPr lang="es-CO" sz="2400" b="1" i="1" dirty="0" err="1" smtClean="0">
                <a:solidFill>
                  <a:srgbClr val="FF0000"/>
                </a:solidFill>
              </a:rPr>
              <a:t>bashaná</a:t>
            </a:r>
            <a:r>
              <a:rPr lang="es-CO" sz="2400" b="1" i="1" dirty="0" smtClean="0">
                <a:solidFill>
                  <a:srgbClr val="FF0000"/>
                </a:solidFill>
              </a:rPr>
              <a:t> –cada año) </a:t>
            </a:r>
            <a:r>
              <a:rPr lang="es-CO" sz="2400" b="1" i="1" dirty="0" smtClean="0"/>
              <a:t>– </a:t>
            </a:r>
            <a:r>
              <a:rPr lang="es-CO" sz="2400" dirty="0" smtClean="0"/>
              <a:t>Al hacerlo estamos elevando esos tres conceptos a la categoría divina, al reconocer que todo emana de Dios.</a:t>
            </a:r>
            <a:endParaRPr lang="es-CO" sz="2400" dirty="0"/>
          </a:p>
        </p:txBody>
      </p:sp>
    </p:spTree>
  </p:cSld>
  <p:clrMapOvr>
    <a:masterClrMapping/>
  </p:clrMapOvr>
  <p:transition advTm="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23:18   </a:t>
            </a:r>
            <a:r>
              <a:rPr lang="es-ES" sz="2400" i="1" dirty="0" smtClean="0"/>
              <a:t>No ofrecerás la sangre de mi sacrificio pascual junto a pan fermentado, ni se dejará el sebo del sacrificio de mi solemnidad hasta la mañana. </a:t>
            </a:r>
            <a:r>
              <a:rPr lang="es-ES" sz="2400" b="1" i="1" dirty="0" smtClean="0"/>
              <a:t>Lo-</a:t>
            </a:r>
            <a:r>
              <a:rPr lang="es-ES" sz="2400" b="1" i="1" dirty="0" err="1" smtClean="0"/>
              <a:t>tizbaj</a:t>
            </a:r>
            <a:r>
              <a:rPr lang="es-ES" sz="2400" b="1" i="1" dirty="0" smtClean="0"/>
              <a:t> al-</a:t>
            </a:r>
            <a:r>
              <a:rPr lang="es-ES" sz="2400" b="1" i="1" dirty="0" err="1" smtClean="0"/>
              <a:t>jamets</a:t>
            </a:r>
            <a:r>
              <a:rPr lang="es-ES" sz="2400" b="1" i="1" dirty="0" smtClean="0"/>
              <a:t> </a:t>
            </a:r>
            <a:r>
              <a:rPr lang="es-ES" sz="2400" b="1" i="1" dirty="0" err="1" smtClean="0"/>
              <a:t>dam-zivji</a:t>
            </a:r>
            <a:r>
              <a:rPr lang="es-ES" sz="2400" b="1" i="1" dirty="0" smtClean="0"/>
              <a:t> velo-</a:t>
            </a:r>
            <a:r>
              <a:rPr lang="es-ES" sz="2400" b="1" i="1" dirty="0" err="1" smtClean="0"/>
              <a:t>yalin</a:t>
            </a:r>
            <a:r>
              <a:rPr lang="es-ES" sz="2400" b="1" i="1" dirty="0" smtClean="0"/>
              <a:t> jelev-</a:t>
            </a:r>
            <a:r>
              <a:rPr lang="es-ES" sz="2400" b="1" i="1" dirty="0" err="1" smtClean="0"/>
              <a:t>jagi</a:t>
            </a:r>
            <a:r>
              <a:rPr lang="es-ES" sz="2400" b="1" i="1" dirty="0" smtClean="0"/>
              <a:t> ad-</a:t>
            </a:r>
            <a:r>
              <a:rPr lang="es-ES" sz="2400" b="1" i="1" dirty="0" err="1" smtClean="0"/>
              <a:t>boker</a:t>
            </a:r>
            <a:r>
              <a:rPr lang="es-ES" sz="2400" b="1" i="1" dirty="0" smtClean="0"/>
              <a:t>.</a:t>
            </a:r>
            <a:endParaRPr lang="es-ES" sz="2400" i="1" dirty="0" smtClean="0"/>
          </a:p>
          <a:p>
            <a:r>
              <a:rPr lang="es-CO" sz="2400" i="1" dirty="0" smtClean="0"/>
              <a:t>No se puede celebrar </a:t>
            </a:r>
            <a:r>
              <a:rPr lang="es-CO" sz="2400" i="1" dirty="0" err="1" smtClean="0"/>
              <a:t>Pesaj</a:t>
            </a:r>
            <a:r>
              <a:rPr lang="es-CO" sz="2400" i="1" dirty="0" smtClean="0"/>
              <a:t> teniendo aún pan fermentado en casa.</a:t>
            </a:r>
          </a:p>
          <a:p>
            <a:pPr algn="just"/>
            <a:r>
              <a:rPr lang="es-CO" sz="2400" i="1" dirty="0" err="1" smtClean="0">
                <a:solidFill>
                  <a:srgbClr val="FF0000"/>
                </a:solidFill>
              </a:rPr>
              <a:t>Jelev</a:t>
            </a:r>
            <a:r>
              <a:rPr lang="es-CO" sz="2400" i="1" dirty="0" smtClean="0">
                <a:solidFill>
                  <a:srgbClr val="FF0000"/>
                </a:solidFill>
              </a:rPr>
              <a:t> </a:t>
            </a:r>
            <a:r>
              <a:rPr lang="es-CO" sz="2400" i="1" dirty="0" err="1" smtClean="0">
                <a:solidFill>
                  <a:srgbClr val="FF0000"/>
                </a:solidFill>
              </a:rPr>
              <a:t>jagí</a:t>
            </a:r>
            <a:r>
              <a:rPr lang="es-CO" sz="2400" i="1" dirty="0" smtClean="0">
                <a:solidFill>
                  <a:srgbClr val="FF0000"/>
                </a:solidFill>
              </a:rPr>
              <a:t> </a:t>
            </a:r>
            <a:r>
              <a:rPr lang="es-CO" sz="2400" i="1" dirty="0" smtClean="0"/>
              <a:t>– grasa o sebo de la ofrenda festiva **</a:t>
            </a:r>
            <a:endParaRPr lang="es-CO" sz="2400" i="1" dirty="0"/>
          </a:p>
        </p:txBody>
      </p:sp>
    </p:spTree>
  </p:cSld>
  <p:clrMapOvr>
    <a:masterClrMapping/>
  </p:clrMapOvr>
  <p:transition advTm="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23:19</a:t>
            </a:r>
            <a:r>
              <a:rPr lang="es-ES" sz="2400" i="1" dirty="0" smtClean="0"/>
              <a:t>     Los primeros frutos de tu tierra traerás a la casa del Eterno, tu Dios. No cocinarás el cabrito en la leche de su madre. </a:t>
            </a:r>
            <a:r>
              <a:rPr lang="es-ES" sz="2400" b="1" i="1" dirty="0" err="1" smtClean="0"/>
              <a:t>Reshit</a:t>
            </a:r>
            <a:r>
              <a:rPr lang="es-ES" sz="2400" b="1" i="1" dirty="0" smtClean="0"/>
              <a:t> </a:t>
            </a:r>
            <a:r>
              <a:rPr lang="es-ES" sz="2400" b="1" i="1" dirty="0" err="1" smtClean="0"/>
              <a:t>bikurey</a:t>
            </a:r>
            <a:r>
              <a:rPr lang="es-ES" sz="2400" b="1" i="1" dirty="0" smtClean="0"/>
              <a:t> </a:t>
            </a:r>
            <a:r>
              <a:rPr lang="es-ES" sz="2400" b="1" i="1" dirty="0" err="1" smtClean="0"/>
              <a:t>admateja</a:t>
            </a:r>
            <a:r>
              <a:rPr lang="es-ES" sz="2400" b="1" i="1" dirty="0" smtClean="0"/>
              <a:t> </a:t>
            </a:r>
            <a:r>
              <a:rPr lang="es-ES" sz="2400" b="1" i="1" dirty="0" err="1" smtClean="0"/>
              <a:t>tavi</a:t>
            </a:r>
            <a:r>
              <a:rPr lang="es-ES" sz="2400" b="1" i="1" dirty="0" smtClean="0"/>
              <a:t> </a:t>
            </a:r>
            <a:r>
              <a:rPr lang="es-ES" sz="2400" b="1" i="1" dirty="0" err="1" smtClean="0"/>
              <a:t>Beyt</a:t>
            </a:r>
            <a:r>
              <a:rPr lang="es-ES" sz="2400" b="1" i="1" dirty="0" smtClean="0"/>
              <a:t> Adonay Eloheyja lo-</a:t>
            </a:r>
            <a:r>
              <a:rPr lang="es-ES" sz="2400" b="1" i="1" dirty="0" err="1" smtClean="0"/>
              <a:t>tevashel</a:t>
            </a:r>
            <a:r>
              <a:rPr lang="es-ES" sz="2400" b="1" i="1" dirty="0" smtClean="0"/>
              <a:t> </a:t>
            </a:r>
            <a:r>
              <a:rPr lang="es-ES" sz="2400" b="1" i="1" dirty="0" err="1" smtClean="0"/>
              <a:t>gedi</a:t>
            </a:r>
            <a:r>
              <a:rPr lang="es-ES" sz="2400" b="1" i="1" dirty="0" smtClean="0"/>
              <a:t> </a:t>
            </a:r>
            <a:r>
              <a:rPr lang="es-ES" sz="2400" b="1" i="1" dirty="0" err="1" smtClean="0"/>
              <a:t>bajalev</a:t>
            </a:r>
            <a:r>
              <a:rPr lang="es-ES" sz="2400" b="1" i="1" dirty="0" smtClean="0"/>
              <a:t> </a:t>
            </a:r>
            <a:r>
              <a:rPr lang="es-ES" sz="2400" b="1" i="1" dirty="0" err="1" smtClean="0"/>
              <a:t>imo</a:t>
            </a:r>
            <a:r>
              <a:rPr lang="es-ES" sz="2400" b="1" i="1" dirty="0" smtClean="0"/>
              <a:t>.</a:t>
            </a:r>
            <a:endParaRPr lang="es-ES" sz="2400" i="1" dirty="0" smtClean="0"/>
          </a:p>
          <a:p>
            <a:r>
              <a:rPr lang="es-CO" sz="2400" b="1" i="1" dirty="0" err="1" smtClean="0">
                <a:solidFill>
                  <a:srgbClr val="FF0000"/>
                </a:solidFill>
              </a:rPr>
              <a:t>Reshit</a:t>
            </a:r>
            <a:r>
              <a:rPr lang="es-CO" sz="2400" b="1" i="1" dirty="0" smtClean="0">
                <a:solidFill>
                  <a:srgbClr val="FF0000"/>
                </a:solidFill>
              </a:rPr>
              <a:t> – Lo mas selecto, lo primero- </a:t>
            </a:r>
            <a:r>
              <a:rPr lang="es-CO" sz="2400" i="1" dirty="0" smtClean="0"/>
              <a:t>Esto aplica a los primeros frutos (</a:t>
            </a:r>
            <a:r>
              <a:rPr lang="es-CO" sz="2400" i="1" dirty="0" err="1" smtClean="0"/>
              <a:t>bikurim</a:t>
            </a:r>
            <a:r>
              <a:rPr lang="es-CO" sz="2400" i="1" dirty="0" smtClean="0"/>
              <a:t>) de las 7 especies </a:t>
            </a:r>
            <a:r>
              <a:rPr lang="es-CO" sz="2400" i="1" dirty="0" err="1" smtClean="0"/>
              <a:t>caracteristicas</a:t>
            </a:r>
            <a:r>
              <a:rPr lang="es-CO" sz="2400" i="1" dirty="0" smtClean="0"/>
              <a:t> existentes en </a:t>
            </a:r>
            <a:r>
              <a:rPr lang="es-CO" sz="2400" i="1" dirty="0" err="1" smtClean="0"/>
              <a:t>Eretz</a:t>
            </a:r>
            <a:r>
              <a:rPr lang="es-CO" sz="2400" i="1" dirty="0" smtClean="0"/>
              <a:t> Israel:</a:t>
            </a:r>
          </a:p>
          <a:p>
            <a:pPr lvl="1"/>
            <a:r>
              <a:rPr lang="es-CO" sz="1400" i="1" dirty="0" smtClean="0"/>
              <a:t>Trigo</a:t>
            </a:r>
          </a:p>
          <a:p>
            <a:pPr lvl="1"/>
            <a:r>
              <a:rPr lang="es-CO" sz="1400" i="1" dirty="0" smtClean="0"/>
              <a:t>Cebada</a:t>
            </a:r>
          </a:p>
          <a:p>
            <a:pPr lvl="1"/>
            <a:r>
              <a:rPr lang="es-CO" sz="1400" i="1" dirty="0" smtClean="0"/>
              <a:t>Higo</a:t>
            </a:r>
          </a:p>
          <a:p>
            <a:pPr lvl="1"/>
            <a:r>
              <a:rPr lang="es-CO" sz="1400" i="1" dirty="0" smtClean="0"/>
              <a:t>Vid</a:t>
            </a:r>
          </a:p>
          <a:p>
            <a:pPr lvl="1"/>
            <a:r>
              <a:rPr lang="es-CO" sz="1400" i="1" dirty="0" smtClean="0"/>
              <a:t>Granada</a:t>
            </a:r>
          </a:p>
          <a:p>
            <a:pPr lvl="1"/>
            <a:r>
              <a:rPr lang="es-CO" sz="1400" i="1" dirty="0" smtClean="0"/>
              <a:t>Oliva</a:t>
            </a:r>
          </a:p>
          <a:p>
            <a:pPr lvl="1"/>
            <a:r>
              <a:rPr lang="es-CO" sz="1400" i="1" dirty="0" smtClean="0"/>
              <a:t>Dátil</a:t>
            </a:r>
            <a:endParaRPr lang="es-CO" sz="1400" i="1" dirty="0"/>
          </a:p>
        </p:txBody>
      </p:sp>
    </p:spTree>
  </p:cSld>
  <p:clrMapOvr>
    <a:masterClrMapping/>
  </p:clrMapOvr>
  <p:transition advTm="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23:19</a:t>
            </a:r>
            <a:r>
              <a:rPr lang="es-ES" sz="2400" i="1" dirty="0" smtClean="0"/>
              <a:t>     Los primeros frutos de tu tierra traerás a la casa del Eterno, tu Dios. No cocinarás el cabrito en la leche de su madre. </a:t>
            </a:r>
            <a:r>
              <a:rPr lang="es-ES" sz="2400" b="1" i="1" dirty="0" err="1" smtClean="0"/>
              <a:t>Reshit</a:t>
            </a:r>
            <a:r>
              <a:rPr lang="es-ES" sz="2400" b="1" i="1" dirty="0" smtClean="0"/>
              <a:t> </a:t>
            </a:r>
            <a:r>
              <a:rPr lang="es-ES" sz="2400" b="1" i="1" dirty="0" err="1" smtClean="0"/>
              <a:t>bikurey</a:t>
            </a:r>
            <a:r>
              <a:rPr lang="es-ES" sz="2400" b="1" i="1" dirty="0" smtClean="0"/>
              <a:t> </a:t>
            </a:r>
            <a:r>
              <a:rPr lang="es-ES" sz="2400" b="1" i="1" dirty="0" err="1" smtClean="0"/>
              <a:t>admateja</a:t>
            </a:r>
            <a:r>
              <a:rPr lang="es-ES" sz="2400" b="1" i="1" dirty="0" smtClean="0"/>
              <a:t> </a:t>
            </a:r>
            <a:r>
              <a:rPr lang="es-ES" sz="2400" b="1" i="1" dirty="0" err="1" smtClean="0"/>
              <a:t>tavi</a:t>
            </a:r>
            <a:r>
              <a:rPr lang="es-ES" sz="2400" b="1" i="1" dirty="0" smtClean="0"/>
              <a:t> </a:t>
            </a:r>
            <a:r>
              <a:rPr lang="es-ES" sz="2400" b="1" i="1" dirty="0" err="1" smtClean="0"/>
              <a:t>Beyt</a:t>
            </a:r>
            <a:r>
              <a:rPr lang="es-ES" sz="2400" b="1" i="1" dirty="0" smtClean="0"/>
              <a:t> Adonay Eloheyja lo-</a:t>
            </a:r>
            <a:r>
              <a:rPr lang="es-ES" sz="2400" b="1" i="1" dirty="0" err="1" smtClean="0"/>
              <a:t>tevashel</a:t>
            </a:r>
            <a:r>
              <a:rPr lang="es-ES" sz="2400" b="1" i="1" dirty="0" smtClean="0"/>
              <a:t> </a:t>
            </a:r>
            <a:r>
              <a:rPr lang="es-ES" sz="2400" b="1" i="1" dirty="0" err="1" smtClean="0"/>
              <a:t>gedi</a:t>
            </a:r>
            <a:r>
              <a:rPr lang="es-ES" sz="2400" b="1" i="1" dirty="0" smtClean="0"/>
              <a:t> </a:t>
            </a:r>
            <a:r>
              <a:rPr lang="es-ES" sz="2400" b="1" i="1" dirty="0" err="1" smtClean="0"/>
              <a:t>bajalev</a:t>
            </a:r>
            <a:r>
              <a:rPr lang="es-ES" sz="2400" b="1" i="1" dirty="0" smtClean="0"/>
              <a:t> </a:t>
            </a:r>
            <a:r>
              <a:rPr lang="es-ES" sz="2400" b="1" i="1" dirty="0" err="1" smtClean="0"/>
              <a:t>imo</a:t>
            </a:r>
            <a:r>
              <a:rPr lang="es-ES" sz="2400" b="1" i="1" dirty="0" smtClean="0"/>
              <a:t>.</a:t>
            </a:r>
            <a:endParaRPr lang="es-ES" sz="2400" i="1" dirty="0" smtClean="0"/>
          </a:p>
          <a:p>
            <a:r>
              <a:rPr lang="es-CO" sz="2400" b="1" i="1" dirty="0" smtClean="0">
                <a:solidFill>
                  <a:srgbClr val="FF0000"/>
                </a:solidFill>
              </a:rPr>
              <a:t>Lo-</a:t>
            </a:r>
            <a:r>
              <a:rPr lang="es-CO" sz="2400" b="1" i="1" dirty="0" err="1" smtClean="0">
                <a:solidFill>
                  <a:srgbClr val="FF0000"/>
                </a:solidFill>
              </a:rPr>
              <a:t>tevashel</a:t>
            </a:r>
            <a:r>
              <a:rPr lang="es-CO" sz="2400" b="1" i="1" dirty="0" smtClean="0">
                <a:solidFill>
                  <a:srgbClr val="FF0000"/>
                </a:solidFill>
              </a:rPr>
              <a:t> – No cocinarás – </a:t>
            </a:r>
            <a:r>
              <a:rPr lang="es-ES" sz="2400" i="1" dirty="0" smtClean="0"/>
              <a:t>Esto aplica no solamente a las ovejas sino a todo ganado vacuno.</a:t>
            </a:r>
          </a:p>
          <a:p>
            <a:r>
              <a:rPr lang="es-ES" sz="2400" i="1" dirty="0" smtClean="0"/>
              <a:t>La ley rabínica extendió la prohibición a todos los demás mamíferos y aves </a:t>
            </a:r>
            <a:r>
              <a:rPr lang="es-ES" sz="2400" i="1" dirty="0" err="1" smtClean="0"/>
              <a:t>kasher</a:t>
            </a:r>
            <a:r>
              <a:rPr lang="es-ES" sz="2400" i="1" dirty="0" smtClean="0"/>
              <a:t>.</a:t>
            </a:r>
          </a:p>
          <a:p>
            <a:r>
              <a:rPr lang="es-ES" sz="2400" i="1" dirty="0" smtClean="0"/>
              <a:t>Esta </a:t>
            </a:r>
            <a:r>
              <a:rPr lang="es-ES" sz="2400" i="1" dirty="0" err="1" smtClean="0"/>
              <a:t>prohib</a:t>
            </a:r>
            <a:r>
              <a:rPr lang="es-ES" sz="2400" i="1" dirty="0" smtClean="0"/>
              <a:t> </a:t>
            </a:r>
            <a:r>
              <a:rPr lang="es-ES" sz="2400" i="1" dirty="0" err="1" smtClean="0"/>
              <a:t>ición</a:t>
            </a:r>
            <a:r>
              <a:rPr lang="es-ES" sz="2400" i="1" dirty="0" smtClean="0"/>
              <a:t> consta de 3 elementos: </a:t>
            </a:r>
          </a:p>
          <a:p>
            <a:pPr lvl="1"/>
            <a:r>
              <a:rPr lang="es-ES" sz="1600" i="1" dirty="0" smtClean="0"/>
              <a:t>Cocinar la mezcla</a:t>
            </a:r>
          </a:p>
          <a:p>
            <a:pPr lvl="1"/>
            <a:r>
              <a:rPr lang="es-ES" sz="1600" i="1" dirty="0" smtClean="0"/>
              <a:t>Comerla</a:t>
            </a:r>
          </a:p>
          <a:p>
            <a:pPr lvl="1"/>
            <a:r>
              <a:rPr lang="es-ES" sz="1600" i="1" dirty="0" smtClean="0"/>
              <a:t>Obtener beneficio de ello (</a:t>
            </a:r>
            <a:r>
              <a:rPr lang="es-ES" sz="1600" i="1" dirty="0" err="1" smtClean="0"/>
              <a:t>Rashí</a:t>
            </a:r>
            <a:r>
              <a:rPr lang="es-ES" sz="1600" i="1" dirty="0" smtClean="0"/>
              <a:t>)</a:t>
            </a:r>
          </a:p>
          <a:p>
            <a:r>
              <a:rPr lang="es-CO" sz="1800" b="1" i="1" dirty="0" smtClean="0"/>
              <a:t>Rabí </a:t>
            </a:r>
            <a:r>
              <a:rPr lang="es-CO" sz="1800" b="1" i="1" dirty="0" err="1" smtClean="0"/>
              <a:t>Hirsch</a:t>
            </a:r>
            <a:r>
              <a:rPr lang="es-CO" sz="1800" b="1" i="1" dirty="0" smtClean="0"/>
              <a:t> propone **</a:t>
            </a:r>
            <a:endParaRPr lang="es-ES" sz="1800" b="1" i="1" dirty="0" smtClean="0"/>
          </a:p>
        </p:txBody>
      </p:sp>
    </p:spTree>
  </p:cSld>
  <p:clrMapOvr>
    <a:masterClrMapping/>
  </p:clrMapOvr>
  <p:transition advTm="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"No cocinarás el cabrito en la leche de su madre" </a:t>
            </a:r>
            <a:r>
              <a:rPr lang="es-CO" sz="2400" i="1" dirty="0" smtClean="0"/>
              <a:t>(cap. XXIII, 19). </a:t>
            </a:r>
          </a:p>
          <a:p>
            <a:r>
              <a:rPr lang="es-CO" sz="2400" i="1" dirty="0" smtClean="0"/>
              <a:t>El exegeta </a:t>
            </a:r>
            <a:r>
              <a:rPr lang="es-CO" sz="2400" i="1" dirty="0" err="1" smtClean="0"/>
              <a:t>Rashí</a:t>
            </a:r>
            <a:r>
              <a:rPr lang="es-CO" sz="2400" i="1" dirty="0" smtClean="0"/>
              <a:t> nos dice que la palabra </a:t>
            </a:r>
            <a:r>
              <a:rPr lang="es-CO" sz="2400" i="1" dirty="0" err="1" smtClean="0"/>
              <a:t>guedt</a:t>
            </a:r>
            <a:r>
              <a:rPr lang="es-CO" sz="2400" i="1" dirty="0" smtClean="0"/>
              <a:t>' (cabrito) significa también corderito y becerro. </a:t>
            </a:r>
          </a:p>
          <a:p>
            <a:r>
              <a:rPr lang="es-CO" sz="2400" i="1" dirty="0" smtClean="0"/>
              <a:t>Esta prohibición fue repetida tres veces en la </a:t>
            </a:r>
            <a:r>
              <a:rPr lang="es-CO" sz="2400" i="1" dirty="0" err="1" smtClean="0"/>
              <a:t>Torah</a:t>
            </a:r>
            <a:r>
              <a:rPr lang="es-CO" sz="2400" i="1" dirty="0" smtClean="0"/>
              <a:t>: una para prohibir comer carne con leche o sus derivados; otra para prohibir el aprovechamiento de esta mezcla, y la tercera prohibiendo cocinar estos dos alimentos juntos (Talmud </a:t>
            </a:r>
            <a:r>
              <a:rPr lang="es-CO" sz="2400" i="1" dirty="0" err="1" smtClean="0"/>
              <a:t>Pesajim</a:t>
            </a:r>
            <a:r>
              <a:rPr lang="es-CO" sz="2400" i="1" dirty="0" smtClean="0"/>
              <a:t> 26, </a:t>
            </a:r>
            <a:r>
              <a:rPr lang="es-CO" sz="2400" i="1" dirty="0" err="1" smtClean="0"/>
              <a:t>Jolin</a:t>
            </a:r>
            <a:r>
              <a:rPr lang="es-CO" sz="2400" i="1" dirty="0" smtClean="0"/>
              <a:t> l 15). </a:t>
            </a:r>
          </a:p>
        </p:txBody>
      </p:sp>
    </p:spTree>
  </p:cSld>
  <p:clrMapOvr>
    <a:masterClrMapping/>
  </p:clrMapOvr>
  <p:transition advTm="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"No cocinarás el cabrito en la leche de su madre" </a:t>
            </a:r>
            <a:r>
              <a:rPr lang="es-CO" sz="2400" i="1" dirty="0" smtClean="0"/>
              <a:t>(cap. XXIII, 19). </a:t>
            </a:r>
          </a:p>
          <a:p>
            <a:r>
              <a:rPr lang="es-CO" sz="2400" i="1" dirty="0" smtClean="0"/>
              <a:t>Este precepto pertenece a la categoría de las leyes denominadas jukim, que definen los preceptos cuyas razones no nos fueron reveladas. </a:t>
            </a:r>
          </a:p>
          <a:p>
            <a:r>
              <a:rPr lang="es-CO" sz="2400" i="1" dirty="0" smtClean="0"/>
              <a:t>Maimónides ve en este mandamiento un precepto de higiene; Ibn Ezrá, un precepto de piedad. </a:t>
            </a:r>
          </a:p>
          <a:p>
            <a:r>
              <a:rPr lang="es-CO" sz="2400" i="1" dirty="0" smtClean="0"/>
              <a:t>Abravanel escribe que los pueblos idólatras antiguos lo hacían, y los israelitas no debían imitar sus costumbres.</a:t>
            </a:r>
            <a:endParaRPr lang="es-ES" sz="1800" b="1" i="1" dirty="0" smtClean="0"/>
          </a:p>
        </p:txBody>
      </p:sp>
    </p:spTree>
  </p:cSld>
  <p:clrMapOvr>
    <a:masterClrMapping/>
  </p:clrMapOvr>
  <p:transition advTm="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23:20   </a:t>
            </a:r>
            <a:r>
              <a:rPr lang="es-CO" sz="2400" i="1" dirty="0" smtClean="0"/>
              <a:t>He aquí que Yo envío un ángel (4) delante de ti para guardarte en el camino, y para introducirte en el lugar que te tengo preparado. </a:t>
            </a:r>
            <a:r>
              <a:rPr lang="es-CO" sz="2400" b="1" i="1" dirty="0" smtClean="0"/>
              <a:t>Hineh </a:t>
            </a:r>
            <a:r>
              <a:rPr lang="es-CO" sz="2400" b="1" i="1" dirty="0" err="1" smtClean="0"/>
              <a:t>anoji</a:t>
            </a:r>
            <a:r>
              <a:rPr lang="es-CO" sz="2400" b="1" i="1" dirty="0" smtClean="0"/>
              <a:t> </a:t>
            </a:r>
            <a:r>
              <a:rPr lang="es-CO" sz="2400" b="1" i="1" dirty="0" err="1" smtClean="0"/>
              <a:t>shole'aj</a:t>
            </a:r>
            <a:r>
              <a:rPr lang="es-CO" sz="2400" b="1" i="1" dirty="0" smtClean="0"/>
              <a:t> </a:t>
            </a:r>
            <a:r>
              <a:rPr lang="es-CO" sz="2400" b="1" i="1" dirty="0" err="1" smtClean="0"/>
              <a:t>mal'aj</a:t>
            </a:r>
            <a:r>
              <a:rPr lang="es-CO" sz="2400" b="1" i="1" dirty="0" smtClean="0"/>
              <a:t> </a:t>
            </a:r>
            <a:r>
              <a:rPr lang="es-CO" sz="2400" b="1" i="1" dirty="0" err="1" smtClean="0"/>
              <a:t>lefaneyja</a:t>
            </a:r>
            <a:r>
              <a:rPr lang="es-CO" sz="2400" b="1" i="1" dirty="0" smtClean="0"/>
              <a:t> </a:t>
            </a:r>
            <a:r>
              <a:rPr lang="es-CO" sz="2400" b="1" i="1" dirty="0" err="1" smtClean="0"/>
              <a:t>lishmorja</a:t>
            </a:r>
            <a:r>
              <a:rPr lang="es-CO" sz="2400" b="1" i="1" dirty="0" smtClean="0"/>
              <a:t> </a:t>
            </a:r>
            <a:r>
              <a:rPr lang="es-CO" sz="2400" b="1" i="1" dirty="0" err="1" smtClean="0"/>
              <a:t>badarej</a:t>
            </a:r>
            <a:r>
              <a:rPr lang="es-CO" sz="2400" b="1" i="1" dirty="0" smtClean="0"/>
              <a:t> </a:t>
            </a:r>
            <a:r>
              <a:rPr lang="es-CO" sz="2400" b="1" i="1" dirty="0" err="1" smtClean="0"/>
              <a:t>velahavi'aja</a:t>
            </a:r>
            <a:r>
              <a:rPr lang="es-CO" sz="2400" b="1" i="1" dirty="0" smtClean="0"/>
              <a:t> el-</a:t>
            </a:r>
            <a:r>
              <a:rPr lang="es-CO" sz="2400" b="1" i="1" dirty="0" err="1" smtClean="0"/>
              <a:t>hamakom</a:t>
            </a:r>
            <a:r>
              <a:rPr lang="es-CO" sz="2400" b="1" i="1" dirty="0" smtClean="0"/>
              <a:t> asher </a:t>
            </a:r>
            <a:r>
              <a:rPr lang="es-CO" sz="2400" b="1" i="1" dirty="0" err="1" smtClean="0"/>
              <a:t>hajinoti</a:t>
            </a:r>
            <a:r>
              <a:rPr lang="es-CO" sz="2400" b="1" i="1" dirty="0" smtClean="0"/>
              <a:t>.</a:t>
            </a:r>
            <a:endParaRPr lang="es-CO" sz="2400" i="1" dirty="0" smtClean="0"/>
          </a:p>
          <a:p>
            <a:r>
              <a:rPr lang="es-CO" sz="2400" b="1" i="1" dirty="0" smtClean="0"/>
              <a:t> 23:21</a:t>
            </a:r>
            <a:r>
              <a:rPr lang="es-CO" sz="2400" i="1" dirty="0" smtClean="0"/>
              <a:t>   Guárdate de él y escucha su voz; no le seas rebelde : pues no perdonará vuestra transgresión, porque mi nombre está en él. </a:t>
            </a:r>
            <a:r>
              <a:rPr lang="es-CO" sz="2400" b="1" i="1" dirty="0" err="1" smtClean="0"/>
              <a:t>Hishamer</a:t>
            </a:r>
            <a:r>
              <a:rPr lang="es-CO" sz="2400" b="1" i="1" dirty="0" smtClean="0"/>
              <a:t> </a:t>
            </a:r>
            <a:r>
              <a:rPr lang="es-CO" sz="2400" b="1" i="1" dirty="0" err="1" smtClean="0"/>
              <a:t>mipanav</a:t>
            </a:r>
            <a:r>
              <a:rPr lang="es-CO" sz="2400" b="1" i="1" dirty="0" smtClean="0"/>
              <a:t> </a:t>
            </a:r>
            <a:r>
              <a:rPr lang="es-CO" sz="2400" b="1" i="1" dirty="0" err="1" smtClean="0"/>
              <a:t>ushma</a:t>
            </a:r>
            <a:r>
              <a:rPr lang="es-CO" sz="2400" b="1" i="1" dirty="0" smtClean="0"/>
              <a:t> </a:t>
            </a:r>
            <a:r>
              <a:rPr lang="es-CO" sz="2400" b="1" i="1" dirty="0" err="1" smtClean="0"/>
              <a:t>bekolo</a:t>
            </a:r>
            <a:r>
              <a:rPr lang="es-CO" sz="2400" b="1" i="1" dirty="0" smtClean="0"/>
              <a:t> al-</a:t>
            </a:r>
            <a:r>
              <a:rPr lang="es-CO" sz="2400" b="1" i="1" dirty="0" err="1" smtClean="0"/>
              <a:t>tamer</a:t>
            </a:r>
            <a:r>
              <a:rPr lang="es-CO" sz="2400" b="1" i="1" dirty="0" smtClean="0"/>
              <a:t> </a:t>
            </a:r>
            <a:r>
              <a:rPr lang="es-CO" sz="2400" b="1" i="1" dirty="0" err="1" smtClean="0"/>
              <a:t>bo</a:t>
            </a:r>
            <a:r>
              <a:rPr lang="es-CO" sz="2400" b="1" i="1" dirty="0" smtClean="0"/>
              <a:t> </a:t>
            </a:r>
            <a:r>
              <a:rPr lang="es-CO" sz="2400" b="1" i="1" dirty="0" err="1" smtClean="0"/>
              <a:t>ki</a:t>
            </a:r>
            <a:r>
              <a:rPr lang="es-CO" sz="2400" b="1" i="1" dirty="0" smtClean="0"/>
              <a:t> lo </a:t>
            </a:r>
            <a:r>
              <a:rPr lang="es-CO" sz="2400" b="1" i="1" dirty="0" err="1" smtClean="0"/>
              <a:t>yisa</a:t>
            </a:r>
            <a:r>
              <a:rPr lang="es-CO" sz="2400" b="1" i="1" dirty="0" smtClean="0"/>
              <a:t> </a:t>
            </a:r>
            <a:r>
              <a:rPr lang="es-CO" sz="2400" b="1" i="1" dirty="0" err="1" smtClean="0"/>
              <a:t>lefish'ajem</a:t>
            </a:r>
            <a:r>
              <a:rPr lang="es-CO" sz="2400" b="1" i="1" dirty="0" smtClean="0"/>
              <a:t> </a:t>
            </a:r>
            <a:r>
              <a:rPr lang="es-CO" sz="2400" b="1" i="1" dirty="0" err="1" smtClean="0"/>
              <a:t>ki</a:t>
            </a:r>
            <a:r>
              <a:rPr lang="es-CO" sz="2400" b="1" i="1" dirty="0" smtClean="0"/>
              <a:t> </a:t>
            </a:r>
            <a:r>
              <a:rPr lang="es-CO" sz="2400" b="1" i="1" dirty="0" err="1" smtClean="0"/>
              <a:t>shmi</a:t>
            </a:r>
            <a:r>
              <a:rPr lang="es-CO" sz="2400" b="1" i="1" dirty="0" smtClean="0"/>
              <a:t> </a:t>
            </a:r>
            <a:r>
              <a:rPr lang="es-CO" sz="2400" b="1" i="1" dirty="0" err="1" smtClean="0"/>
              <a:t>bekirbo</a:t>
            </a:r>
            <a:r>
              <a:rPr lang="es-CO" sz="2400" b="1" i="1" dirty="0" smtClean="0"/>
              <a:t>.</a:t>
            </a:r>
            <a:endParaRPr lang="es-CO" sz="2400" i="1" dirty="0" smtClean="0"/>
          </a:p>
          <a:p>
            <a:pPr lvl="1"/>
            <a:r>
              <a:rPr lang="es-CO" sz="2400" dirty="0" smtClean="0"/>
              <a:t>Según algunos exegetas se trata aquí del propio Moisés, pero otros rabinos opinan que es el ángel llamado Metatrón.</a:t>
            </a:r>
            <a:endParaRPr lang="es-CO" sz="2400" dirty="0"/>
          </a:p>
        </p:txBody>
      </p:sp>
    </p:spTree>
  </p:cSld>
  <p:clrMapOvr>
    <a:masterClrMapping/>
  </p:clrMapOvr>
  <p:transition advTm="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23:22</a:t>
            </a:r>
            <a:r>
              <a:rPr lang="es-CO" sz="2400" i="1" dirty="0" smtClean="0"/>
              <a:t>   Pero si oyeres atentamente su voz e hicieres todo lo que Yo te ordenare, entonces </a:t>
            </a:r>
            <a:r>
              <a:rPr lang="es-CO" sz="2400" b="1" i="1" dirty="0" smtClean="0"/>
              <a:t>              </a:t>
            </a:r>
            <a:r>
              <a:rPr lang="es-CO" sz="2400" i="1" dirty="0" smtClean="0"/>
              <a:t>Yo seré el enemigo de tus enemigos, y oprimiré a los que te opriman. </a:t>
            </a:r>
            <a:r>
              <a:rPr lang="es-CO" sz="2400" b="1" i="1" dirty="0" smtClean="0"/>
              <a:t>Ki </a:t>
            </a:r>
            <a:r>
              <a:rPr lang="es-CO" sz="2400" b="1" i="1" dirty="0" err="1" smtClean="0"/>
              <a:t>im-shamoa</a:t>
            </a:r>
            <a:r>
              <a:rPr lang="es-CO" sz="2400" b="1" i="1" dirty="0" smtClean="0"/>
              <a:t> </a:t>
            </a:r>
            <a:r>
              <a:rPr lang="es-CO" sz="2400" b="1" i="1" dirty="0" err="1" smtClean="0"/>
              <a:t>tishma</a:t>
            </a:r>
            <a:r>
              <a:rPr lang="es-CO" sz="2400" b="1" i="1" dirty="0" smtClean="0"/>
              <a:t> </a:t>
            </a:r>
            <a:r>
              <a:rPr lang="es-CO" sz="2400" b="1" i="1" dirty="0" err="1" smtClean="0"/>
              <a:t>bekolo</a:t>
            </a:r>
            <a:r>
              <a:rPr lang="es-CO" sz="2400" b="1" i="1" dirty="0" smtClean="0"/>
              <a:t> </a:t>
            </a:r>
            <a:r>
              <a:rPr lang="es-CO" sz="2400" b="1" i="1" dirty="0" err="1" smtClean="0"/>
              <a:t>ve'asita</a:t>
            </a:r>
            <a:r>
              <a:rPr lang="es-CO" sz="2400" b="1" i="1" dirty="0" smtClean="0"/>
              <a:t> </a:t>
            </a:r>
            <a:r>
              <a:rPr lang="es-CO" sz="2400" b="1" i="1" dirty="0" err="1" smtClean="0"/>
              <a:t>kol</a:t>
            </a:r>
            <a:r>
              <a:rPr lang="es-CO" sz="2400" b="1" i="1" dirty="0" smtClean="0"/>
              <a:t> asher </a:t>
            </a:r>
            <a:r>
              <a:rPr lang="es-CO" sz="2400" b="1" i="1" dirty="0" err="1" smtClean="0"/>
              <a:t>adaber</a:t>
            </a:r>
            <a:r>
              <a:rPr lang="es-CO" sz="2400" b="1" i="1" dirty="0" smtClean="0"/>
              <a:t> </a:t>
            </a:r>
            <a:r>
              <a:rPr lang="es-CO" sz="2400" b="1" i="1" dirty="0" err="1" smtClean="0"/>
              <a:t>veayavti</a:t>
            </a:r>
            <a:r>
              <a:rPr lang="es-CO" sz="2400" b="1" i="1" dirty="0" smtClean="0"/>
              <a:t> et-</a:t>
            </a:r>
            <a:r>
              <a:rPr lang="es-CO" sz="2400" b="1" i="1" dirty="0" err="1" smtClean="0"/>
              <a:t>oyeveyja</a:t>
            </a:r>
            <a:r>
              <a:rPr lang="es-CO" sz="2400" b="1" i="1" dirty="0" smtClean="0"/>
              <a:t> </a:t>
            </a:r>
            <a:r>
              <a:rPr lang="es-CO" sz="2400" b="1" i="1" dirty="0" err="1" smtClean="0"/>
              <a:t>vetsarti</a:t>
            </a:r>
            <a:r>
              <a:rPr lang="es-CO" sz="2400" b="1" i="1" dirty="0" smtClean="0"/>
              <a:t> et-</a:t>
            </a:r>
            <a:r>
              <a:rPr lang="es-CO" sz="2400" b="1" i="1" dirty="0" err="1" smtClean="0"/>
              <a:t>tsorereyja</a:t>
            </a:r>
            <a:r>
              <a:rPr lang="es-CO" sz="2400" b="1" i="1" dirty="0" smtClean="0"/>
              <a:t>.</a:t>
            </a:r>
            <a:endParaRPr lang="es-CO" sz="2400" i="1" dirty="0" smtClean="0"/>
          </a:p>
          <a:p>
            <a:r>
              <a:rPr lang="es-CO" sz="2400" b="1" i="1" dirty="0" smtClean="0"/>
              <a:t> </a:t>
            </a:r>
            <a:endParaRPr lang="es-CO" sz="2400" i="1" dirty="0" smtClean="0"/>
          </a:p>
          <a:p>
            <a:r>
              <a:rPr lang="es-CO" sz="2400" b="1" i="1" dirty="0" smtClean="0"/>
              <a:t>23:23   </a:t>
            </a:r>
            <a:r>
              <a:rPr lang="es-CO" sz="2400" i="1" dirty="0" smtClean="0"/>
              <a:t>Cuando anduviere mi ángel ante ti y te llevare al </a:t>
            </a:r>
            <a:r>
              <a:rPr lang="es-CO" sz="2400" i="1" dirty="0" err="1" smtClean="0"/>
              <a:t>emoreo</a:t>
            </a:r>
            <a:r>
              <a:rPr lang="es-CO" sz="2400" i="1" dirty="0" smtClean="0"/>
              <a:t>, y al </a:t>
            </a:r>
            <a:r>
              <a:rPr lang="es-CO" sz="2400" i="1" dirty="0" err="1" smtClean="0"/>
              <a:t>hiteo</a:t>
            </a:r>
            <a:r>
              <a:rPr lang="es-CO" sz="2400" i="1" dirty="0" smtClean="0"/>
              <a:t>, y al </a:t>
            </a:r>
            <a:r>
              <a:rPr lang="es-CO" sz="2400" i="1" dirty="0" err="1" smtClean="0"/>
              <a:t>perizeo</a:t>
            </a:r>
            <a:r>
              <a:rPr lang="es-CO" sz="2400" i="1" dirty="0" smtClean="0"/>
              <a:t>, y al cananeo, y al </a:t>
            </a:r>
            <a:r>
              <a:rPr lang="es-CO" sz="2400" i="1" dirty="0" err="1" smtClean="0"/>
              <a:t>hiveo</a:t>
            </a:r>
            <a:r>
              <a:rPr lang="es-CO" sz="2400" i="1" dirty="0" smtClean="0"/>
              <a:t>, y al </a:t>
            </a:r>
            <a:r>
              <a:rPr lang="es-CO" sz="2400" i="1" dirty="0" err="1" smtClean="0"/>
              <a:t>yevuseo</a:t>
            </a:r>
            <a:r>
              <a:rPr lang="es-CO" sz="2400" i="1" dirty="0" smtClean="0"/>
              <a:t>, Yo los destruiré. </a:t>
            </a:r>
            <a:r>
              <a:rPr lang="es-CO" sz="2400" b="1" i="1" dirty="0" smtClean="0"/>
              <a:t>Ki-</a:t>
            </a:r>
            <a:r>
              <a:rPr lang="es-CO" sz="2400" b="1" i="1" dirty="0" err="1" smtClean="0"/>
              <a:t>yelej</a:t>
            </a:r>
            <a:r>
              <a:rPr lang="es-CO" sz="2400" b="1" i="1" dirty="0" smtClean="0"/>
              <a:t> </a:t>
            </a:r>
            <a:r>
              <a:rPr lang="es-CO" sz="2400" b="1" i="1" dirty="0" err="1" smtClean="0"/>
              <a:t>mal'aji</a:t>
            </a:r>
            <a:r>
              <a:rPr lang="es-CO" sz="2400" b="1" i="1" dirty="0" smtClean="0"/>
              <a:t> </a:t>
            </a:r>
            <a:r>
              <a:rPr lang="es-CO" sz="2400" b="1" i="1" dirty="0" err="1" smtClean="0"/>
              <a:t>lefaneyja</a:t>
            </a:r>
            <a:r>
              <a:rPr lang="es-CO" sz="2400" b="1" i="1" dirty="0" smtClean="0"/>
              <a:t> </a:t>
            </a:r>
            <a:r>
              <a:rPr lang="es-CO" sz="2400" b="1" i="1" dirty="0" err="1" smtClean="0"/>
              <a:t>vehevi'aja</a:t>
            </a:r>
            <a:r>
              <a:rPr lang="es-CO" sz="2400" b="1" i="1" dirty="0" smtClean="0"/>
              <a:t> el-</a:t>
            </a:r>
            <a:r>
              <a:rPr lang="es-CO" sz="2400" b="1" i="1" dirty="0" err="1" smtClean="0"/>
              <a:t>ha'Emori</a:t>
            </a:r>
            <a:r>
              <a:rPr lang="es-CO" sz="2400" b="1" i="1" dirty="0" smtClean="0"/>
              <a:t> </a:t>
            </a:r>
            <a:r>
              <a:rPr lang="es-CO" sz="2400" b="1" i="1" dirty="0" err="1" smtClean="0"/>
              <a:t>vehaJiti</a:t>
            </a:r>
            <a:r>
              <a:rPr lang="es-CO" sz="2400" b="1" i="1" dirty="0" smtClean="0"/>
              <a:t> </a:t>
            </a:r>
            <a:r>
              <a:rPr lang="es-CO" sz="2400" b="1" i="1" dirty="0" err="1" smtClean="0"/>
              <a:t>vehaPrizi</a:t>
            </a:r>
            <a:r>
              <a:rPr lang="es-CO" sz="2400" b="1" i="1" dirty="0" smtClean="0"/>
              <a:t> </a:t>
            </a:r>
            <a:r>
              <a:rPr lang="es-CO" sz="2400" b="1" i="1" dirty="0" err="1" smtClean="0"/>
              <a:t>vehaKna'ani</a:t>
            </a:r>
            <a:r>
              <a:rPr lang="es-CO" sz="2400" b="1" i="1" dirty="0" smtClean="0"/>
              <a:t> </a:t>
            </a:r>
            <a:r>
              <a:rPr lang="es-CO" sz="2400" b="1" i="1" dirty="0" err="1" smtClean="0"/>
              <a:t>haJivi</a:t>
            </a:r>
            <a:r>
              <a:rPr lang="es-CO" sz="2400" b="1" i="1" dirty="0" smtClean="0"/>
              <a:t> </a:t>
            </a:r>
            <a:r>
              <a:rPr lang="es-CO" sz="2400" b="1" i="1" dirty="0" err="1" smtClean="0"/>
              <a:t>vehaYevusi</a:t>
            </a:r>
            <a:r>
              <a:rPr lang="es-CO" sz="2400" b="1" i="1" dirty="0" smtClean="0"/>
              <a:t> </a:t>
            </a:r>
            <a:r>
              <a:rPr lang="es-CO" sz="2400" b="1" i="1" dirty="0" err="1" smtClean="0"/>
              <a:t>vehijejadetiv</a:t>
            </a:r>
            <a:r>
              <a:rPr lang="es-CO" sz="2400" b="1" i="1" dirty="0" smtClean="0"/>
              <a:t>.</a:t>
            </a:r>
            <a:endParaRPr lang="es-CO" sz="2400" i="1" dirty="0" smtClean="0"/>
          </a:p>
          <a:p>
            <a:endParaRPr lang="es-CO" sz="2400" i="1" dirty="0"/>
          </a:p>
        </p:txBody>
      </p:sp>
    </p:spTree>
  </p:cSld>
  <p:clrMapOvr>
    <a:masterClrMapping/>
  </p:clrMapOvr>
  <p:transition advTm="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0483"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0484"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0485"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a:t>
            </a:r>
            <a:r>
              <a:rPr lang="es-CO" sz="2000" dirty="0" err="1" smtClean="0">
                <a:solidFill>
                  <a:srgbClr val="000000"/>
                </a:solidFill>
                <a:latin typeface="Calibri" pitchFamily="34" charset="0"/>
              </a:rPr>
              <a:t>Jewish</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Concepts</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Wikipedia</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Kabbalah</a:t>
            </a:r>
            <a:r>
              <a:rPr lang="es-CO" sz="2000" dirty="0" smtClean="0">
                <a:solidFill>
                  <a:srgbClr val="000000"/>
                </a:solidFill>
                <a:latin typeface="Calibri" pitchFamily="34" charset="0"/>
              </a:rPr>
              <a:t> Online, </a:t>
            </a:r>
            <a:r>
              <a:rPr lang="es-CO" sz="2000" dirty="0" err="1" smtClean="0">
                <a:solidFill>
                  <a:srgbClr val="000000"/>
                </a:solidFill>
                <a:latin typeface="Calibri" pitchFamily="34" charset="0"/>
              </a:rPr>
              <a:t>Zohar</a:t>
            </a:r>
            <a:r>
              <a:rPr lang="es-CO" sz="2000" dirty="0" smtClean="0">
                <a:solidFill>
                  <a:srgbClr val="000000"/>
                </a:solidFill>
                <a:latin typeface="Calibri" pitchFamily="34" charset="0"/>
              </a:rPr>
              <a:t>, Rambán, Rashí, </a:t>
            </a:r>
            <a:r>
              <a:rPr lang="es-CO" sz="2000" dirty="0" err="1" smtClean="0">
                <a:solidFill>
                  <a:srgbClr val="000000"/>
                </a:solidFill>
                <a:latin typeface="Calibri" pitchFamily="34" charset="0"/>
              </a:rPr>
              <a:t>Maimonides</a:t>
            </a:r>
            <a:r>
              <a:rPr lang="es-CO" sz="2000" dirty="0" smtClean="0">
                <a:solidFill>
                  <a:srgbClr val="000000"/>
                </a:solidFill>
                <a:latin typeface="Calibri" pitchFamily="34" charset="0"/>
              </a:rPr>
              <a:t>, Bereshit con Rashí, El </a:t>
            </a:r>
            <a:r>
              <a:rPr lang="es-CO" sz="2000" dirty="0" err="1" smtClean="0">
                <a:solidFill>
                  <a:srgbClr val="000000"/>
                </a:solidFill>
                <a:latin typeface="Calibri" pitchFamily="34" charset="0"/>
              </a:rPr>
              <a:t>Jumash</a:t>
            </a:r>
            <a:r>
              <a:rPr lang="es-CO" sz="2000" dirty="0" smtClean="0">
                <a:solidFill>
                  <a:srgbClr val="000000"/>
                </a:solidFill>
                <a:latin typeface="Calibri" pitchFamily="34" charset="0"/>
              </a:rPr>
              <a:t>, </a:t>
            </a:r>
            <a:r>
              <a:rPr sz="2000" dirty="0" smtClean="0">
                <a:solidFill>
                  <a:schemeClr val="tx1"/>
                </a:solidFill>
                <a:latin typeface="Calibri" pitchFamily="34" charset="0"/>
              </a:rPr>
              <a:t>Dr. Yael Ziegler</a:t>
            </a:r>
            <a:r>
              <a:rPr lang="es-CO" sz="2000" dirty="0" smtClean="0">
                <a:solidFill>
                  <a:schemeClr val="tx1"/>
                </a:solidFill>
                <a:latin typeface="Calibri" pitchFamily="34" charset="0"/>
              </a:rPr>
              <a:t>.</a:t>
            </a:r>
            <a:endParaRPr lang="sv-SE" sz="2000" dirty="0" smtClean="0">
              <a:solidFill>
                <a:schemeClr val="tx1"/>
              </a:solidFill>
              <a:latin typeface="Calibri" pitchFamily="34" charset="0"/>
            </a:endParaRPr>
          </a:p>
          <a:p>
            <a:pPr eaLnBrk="1" hangingPunct="1">
              <a:lnSpc>
                <a:spcPct val="90000"/>
              </a:lnSpc>
              <a:spcBef>
                <a:spcPts val="500"/>
              </a:spcBef>
            </a:pPr>
            <a:r>
              <a:rPr lang="es-CO" sz="2000" dirty="0" smtClean="0">
                <a:solidFill>
                  <a:srgbClr val="000000"/>
                </a:solidFill>
                <a:latin typeface="Calibri" pitchFamily="34" charset="0"/>
              </a:rPr>
              <a:t> </a:t>
            </a:r>
            <a:endParaRPr lang="es-CO" dirty="0" smtClean="0">
              <a:latin typeface="Calibri" pitchFamily="34" charset="0"/>
            </a:endParaRP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20 de </a:t>
            </a:r>
            <a:r>
              <a:rPr lang="es-CO" sz="1800" dirty="0" err="1" smtClean="0">
                <a:latin typeface="Calibri" pitchFamily="34" charset="0"/>
              </a:rPr>
              <a:t>Iyar</a:t>
            </a:r>
            <a:r>
              <a:rPr lang="es-CO" sz="1800" dirty="0" smtClean="0">
                <a:latin typeface="Calibri" pitchFamily="34" charset="0"/>
              </a:rPr>
              <a:t> 5777  –  16 de Mayo, 2017 </a:t>
            </a:r>
            <a:r>
              <a:rPr lang="es-CO" sz="1800" dirty="0" err="1" smtClean="0">
                <a:latin typeface="Calibri" pitchFamily="34" charset="0"/>
              </a:rPr>
              <a:t>Monsey</a:t>
            </a:r>
            <a:r>
              <a:rPr lang="es-CO" sz="1800" dirty="0" smtClean="0">
                <a:latin typeface="Calibri" pitchFamily="34" charset="0"/>
              </a:rPr>
              <a:t>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118421</TotalTime>
  <Words>645</Words>
  <Application>Microsoft Office PowerPoint</Application>
  <PresentationFormat>Presentación en pantalla (4:3)</PresentationFormat>
  <Paragraphs>152</Paragraphs>
  <Slides>26</Slides>
  <Notes>24</Notes>
  <HiddenSlides>0</HiddenSlides>
  <MMClips>0</MMClips>
  <ScaleCrop>false</ScaleCrop>
  <HeadingPairs>
    <vt:vector size="4" baseType="variant">
      <vt:variant>
        <vt:lpstr>Tema</vt:lpstr>
      </vt:variant>
      <vt:variant>
        <vt:i4>1</vt:i4>
      </vt:variant>
      <vt:variant>
        <vt:lpstr>Títulos de diapositiva</vt:lpstr>
      </vt:variant>
      <vt:variant>
        <vt:i4>26</vt:i4>
      </vt:variant>
    </vt:vector>
  </HeadingPairs>
  <TitlesOfParts>
    <vt:vector size="27" baseType="lpstr">
      <vt:lpstr>Office Theme</vt:lpstr>
      <vt:lpstr> </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Diapositiva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3229</cp:revision>
  <dcterms:created xsi:type="dcterms:W3CDTF">2013-10-13T19:31:46Z</dcterms:created>
  <dcterms:modified xsi:type="dcterms:W3CDTF">2017-05-19T19:41:49Z</dcterms:modified>
</cp:coreProperties>
</file>