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1213" r:id="rId3"/>
    <p:sldId id="1216" r:id="rId4"/>
    <p:sldId id="1217" r:id="rId5"/>
    <p:sldId id="1218" r:id="rId6"/>
    <p:sldId id="1239" r:id="rId7"/>
    <p:sldId id="1219" r:id="rId8"/>
    <p:sldId id="1220" r:id="rId9"/>
    <p:sldId id="1241" r:id="rId10"/>
    <p:sldId id="1242" r:id="rId11"/>
    <p:sldId id="1243" r:id="rId12"/>
    <p:sldId id="1244" r:id="rId13"/>
    <p:sldId id="1245" r:id="rId14"/>
    <p:sldId id="1221" r:id="rId15"/>
    <p:sldId id="1240" r:id="rId16"/>
    <p:sldId id="1222" r:id="rId17"/>
    <p:sldId id="1223" r:id="rId18"/>
    <p:sldId id="1246" r:id="rId19"/>
    <p:sldId id="1247" r:id="rId20"/>
    <p:sldId id="1250" r:id="rId21"/>
    <p:sldId id="1251" r:id="rId22"/>
    <p:sldId id="1224" r:id="rId23"/>
    <p:sldId id="1248" r:id="rId24"/>
    <p:sldId id="1225" r:id="rId25"/>
    <p:sldId id="1249" r:id="rId26"/>
    <p:sldId id="1226" r:id="rId27"/>
    <p:sldId id="1227" r:id="rId28"/>
    <p:sldId id="1229" r:id="rId29"/>
    <p:sldId id="1230" r:id="rId30"/>
    <p:sldId id="1237" r:id="rId31"/>
    <p:sldId id="1238" r:id="rId32"/>
    <p:sldId id="1231" r:id="rId33"/>
    <p:sldId id="1232" r:id="rId34"/>
    <p:sldId id="1233" r:id="rId35"/>
    <p:sldId id="1234" r:id="rId36"/>
    <p:sldId id="1235" r:id="rId37"/>
    <p:sldId id="1236" r:id="rId38"/>
    <p:sldId id="292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00"/>
    <a:srgbClr val="4D4D4D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70" autoAdjust="0"/>
    <p:restoredTop sz="94660"/>
  </p:normalViewPr>
  <p:slideViewPr>
    <p:cSldViewPr>
      <p:cViewPr>
        <p:scale>
          <a:sx n="75" d="100"/>
          <a:sy n="75" d="100"/>
        </p:scale>
        <p:origin x="-123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6B05D96-1AA7-4885-A799-4B22F8FA5C4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2355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1B37A38F-A25C-4F90-81DA-4D878FB23B3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29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30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31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32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33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34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35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36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D2259-3AE3-47B0-9A24-CA7E2515DC0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436C3-98CE-456C-B969-0A3F0E4114A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D546C-7A41-463B-AE67-143CF04F4AB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5CCA0-E6DD-4193-BDB5-786DE774B48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F0248-D71C-4723-8A1A-59A620E2B60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6441-ECE5-4928-B03C-53717E748E6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DDD08-98FD-496A-8A52-6565E7E1C93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129B7-2E64-4792-A25E-A043A0D3286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24B4F-A313-4340-8D06-8B00B6D103F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E89F1-4B5E-4847-9225-7CC91FF153C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D249D-3CDE-4C4D-B93D-C34CBEED8FC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34084-F3E2-4E68-A98C-C09DAB97F81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768AB-C849-4318-8073-FC989373D28A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08E6-1211-4C26-A83B-0B2E2F5F434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98D69-E55B-471A-9BC6-F336B4216F0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D8FC-899C-4009-AFA8-F890B8E78A2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959-C737-49BC-9AB8-0F8FDA62655D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71039-695B-4D5A-8AE8-BACD295B839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6D75F-1534-4DBB-9666-566CC7145E0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356BA-71D5-43D2-BBB5-C094B33FFC0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D31F1-2D85-4C7B-A1A4-A1819A130FD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CDFBF-5ECE-47E2-A0A8-BDF4D6113AB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EFCC6B8D-CCC3-4F3A-9247-64A2D6013C77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F37C58B-1C67-42CF-B329-600AE5DC09A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dirty="0"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 smtClean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#8</a:t>
            </a:r>
            <a:endParaRPr lang="es-CO" sz="32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Magia, Magia!</a:t>
            </a:r>
            <a:endParaRPr lang="es-CO" sz="3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Eliyahu</a:t>
            </a: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6:29   </a:t>
            </a:r>
            <a:r>
              <a:rPr lang="es-ES" sz="2400" i="1" dirty="0" smtClean="0"/>
              <a:t>Y el Eterno habló a Moisés diciendo: Yo soy el Eterno; habla al Faraón, rey de Egipto, todo lo que Yo te digo. </a:t>
            </a:r>
            <a:r>
              <a:rPr lang="es-ES" sz="2400" b="1" i="1" dirty="0" err="1" smtClean="0"/>
              <a:t>Vayedaber</a:t>
            </a:r>
            <a:r>
              <a:rPr lang="es-ES" sz="2400" b="1" i="1" dirty="0" smtClean="0"/>
              <a:t> Adonay el-</a:t>
            </a:r>
            <a:r>
              <a:rPr lang="es-ES" sz="2400" b="1" i="1" dirty="0" err="1" smtClean="0"/>
              <a:t>Moshe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lemor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ani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daber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Par'oh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melej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Mitsrayim</a:t>
            </a:r>
            <a:r>
              <a:rPr lang="es-ES" sz="2400" b="1" i="1" dirty="0" smtClean="0"/>
              <a:t> et </a:t>
            </a:r>
            <a:r>
              <a:rPr lang="es-ES" sz="2400" b="1" i="1" dirty="0" err="1" smtClean="0"/>
              <a:t>kol-asher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dover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eleyja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6:30   </a:t>
            </a:r>
            <a:r>
              <a:rPr lang="es-ES" sz="2400" i="1" dirty="0" smtClean="0"/>
              <a:t>Y dijo Moisés en presencia del Eterno: He aquí que yo soy de labios incircuncisos, y ¿Cómo pues me ha de escuchar el Faraón?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Vayomer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Moshe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lifney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hen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aral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sfatayim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ve'eyj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yishma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elay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Par'oh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 El Midrash cuenta cómo le sobrevino este defecto. </a:t>
            </a: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"Cuando Moisés tenía tres años, se sentó un día sobre las piernas del Faraón, le quitó la corona y se la puso en su cabeza. </a:t>
            </a:r>
          </a:p>
          <a:p>
            <a:r>
              <a:rPr lang="es-CO" sz="2400" i="1" dirty="0" smtClean="0"/>
              <a:t>El Faraón tenía entonces tres grandes consejeros: Job, </a:t>
            </a:r>
            <a:r>
              <a:rPr lang="es-CO" sz="2400" i="1" dirty="0" err="1" smtClean="0"/>
              <a:t>Bilam</a:t>
            </a:r>
            <a:r>
              <a:rPr lang="es-CO" sz="2400" i="1" dirty="0" smtClean="0"/>
              <a:t> y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. </a:t>
            </a:r>
          </a:p>
          <a:p>
            <a:r>
              <a:rPr lang="es-CO" sz="2400" i="1" dirty="0" smtClean="0"/>
              <a:t>Tomando conocimiento del gesto del niño, </a:t>
            </a:r>
            <a:r>
              <a:rPr lang="es-CO" sz="2400" i="1" dirty="0" err="1" smtClean="0"/>
              <a:t>Bilam</a:t>
            </a:r>
            <a:r>
              <a:rPr lang="es-CO" sz="2400" i="1" dirty="0" smtClean="0"/>
              <a:t> aconsejó al rey que lo matara, pero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 dijo que esto no significaba un mal augurio y que no pasaba de ser una travesura infantil. </a:t>
            </a:r>
          </a:p>
          <a:p>
            <a:r>
              <a:rPr lang="es-CO" sz="2400" i="1" dirty="0" smtClean="0"/>
              <a:t>Trajeron entonces un plato que contenía una moneda de oro y un carbón en brasa, con el fin de verificar si el niño actuaba con raciocinio.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El pequeño quiso entonces poner la mano en el oro, pero el ángel Gabriel le empujó la mano y el niño tomó la brasa y se la puso en la boca. </a:t>
            </a:r>
          </a:p>
          <a:p>
            <a:r>
              <a:rPr lang="es-CO" sz="2400" i="1" dirty="0" smtClean="0"/>
              <a:t>Por eso es por lo que Moisés quedó pesado de boca y pesado de lengua" (Shemot Rabá 1, 31).</a:t>
            </a: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  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el Eterno dijo a Moisés: Mira que te he constituido como </a:t>
            </a:r>
            <a:r>
              <a:rPr lang="es-CO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justiciero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el Faraón; y Aarón, tu hermano, será tu profeta (intérprete).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Adonay el-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re'eh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netatija</a:t>
            </a:r>
            <a:r>
              <a:rPr lang="es-CO" sz="2400" b="1" i="1" dirty="0" smtClean="0"/>
              <a:t> </a:t>
            </a:r>
            <a:r>
              <a:rPr lang="es-CO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Elohim</a:t>
            </a:r>
            <a:r>
              <a:rPr lang="es-CO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b="1" i="1" dirty="0" smtClean="0"/>
              <a:t>le-</a:t>
            </a:r>
            <a:r>
              <a:rPr lang="es-CO" sz="2400" b="1" i="1" dirty="0" err="1" smtClean="0"/>
              <a:t>Far'oh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ve'Aharon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ajija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yihyeh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nevi'eja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Recordamos lo dicho anteriormente…</a:t>
            </a:r>
          </a:p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4:16   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él hablará por tu orden al pueblo; y sucederá que él te servirá a ti de boca, y tú le servirás a él de </a:t>
            </a:r>
            <a:r>
              <a:rPr lang="es-E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señor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es-ES" sz="2400" b="1" dirty="0" err="1" smtClean="0"/>
              <a:t>Vediber-hu</a:t>
            </a:r>
            <a:r>
              <a:rPr lang="es-ES" sz="2400" b="1" dirty="0" smtClean="0"/>
              <a:t> leja el-</a:t>
            </a:r>
            <a:r>
              <a:rPr lang="es-ES" sz="2400" b="1" dirty="0" err="1" smtClean="0"/>
              <a:t>ha'am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vehayah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hu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yihyeh</a:t>
            </a:r>
            <a:r>
              <a:rPr lang="es-ES" sz="2400" b="1" dirty="0" smtClean="0"/>
              <a:t>-leja </a:t>
            </a:r>
            <a:r>
              <a:rPr lang="es-ES" sz="2400" b="1" dirty="0" err="1" smtClean="0"/>
              <a:t>lefeh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ve'atah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tihyeh</a:t>
            </a:r>
            <a:r>
              <a:rPr lang="es-ES" sz="2400" b="1" dirty="0" smtClean="0"/>
              <a:t>-lo </a:t>
            </a:r>
            <a:r>
              <a:rPr lang="es-ES" sz="2400" b="1" dirty="0" err="1" smtClean="0"/>
              <a:t>le'Elohim</a:t>
            </a:r>
            <a:r>
              <a:rPr lang="es-ES" sz="2400" b="1" dirty="0" smtClean="0"/>
              <a:t>.</a:t>
            </a:r>
            <a:endParaRPr lang="es-ES" sz="2400" dirty="0" smtClean="0"/>
          </a:p>
          <a:p>
            <a:r>
              <a:rPr lang="es-CO" sz="2400" b="1" i="1" dirty="0" smtClean="0"/>
              <a:t> 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Tenemos aquí que será visto como un dios, de acuerdo a </a:t>
            </a:r>
            <a:r>
              <a:rPr lang="es-ES" sz="2400" b="1" i="1" dirty="0" smtClean="0"/>
              <a:t>(</a:t>
            </a:r>
            <a:r>
              <a:rPr lang="es-ES" sz="2400" b="1" i="1" dirty="0" err="1" smtClean="0"/>
              <a:t>Targum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Yonathan</a:t>
            </a:r>
            <a:r>
              <a:rPr lang="es-ES" sz="2400" b="1" i="1" dirty="0" smtClean="0"/>
              <a:t>; </a:t>
            </a:r>
            <a:r>
              <a:rPr lang="es-ES" sz="2400" b="1" i="1" dirty="0" err="1" smtClean="0"/>
              <a:t>Baaley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Tosafoth</a:t>
            </a:r>
            <a:r>
              <a:rPr lang="es-ES" sz="2400" b="1" i="1" dirty="0" smtClean="0"/>
              <a:t>). </a:t>
            </a:r>
            <a:endParaRPr lang="es-ES" sz="2400" b="1" i="1" dirty="0" smtClean="0"/>
          </a:p>
          <a:p>
            <a:r>
              <a:rPr lang="es-ES" sz="2400" b="1" i="1" dirty="0" smtClean="0"/>
              <a:t>O</a:t>
            </a:r>
            <a:r>
              <a:rPr lang="es-ES" sz="2400" b="1" i="1" dirty="0" smtClean="0"/>
              <a:t>, "un juez" (</a:t>
            </a:r>
            <a:r>
              <a:rPr lang="es-ES" sz="2400" b="1" i="1" dirty="0" err="1" smtClean="0"/>
              <a:t>Rashi</a:t>
            </a:r>
            <a:r>
              <a:rPr lang="es-ES" sz="2400" b="1" i="1" dirty="0" smtClean="0"/>
              <a:t>); </a:t>
            </a:r>
            <a:endParaRPr lang="es-ES" sz="2400" b="1" i="1" dirty="0" smtClean="0"/>
          </a:p>
          <a:p>
            <a:r>
              <a:rPr lang="es-ES" sz="2400" b="1" i="1" dirty="0" smtClean="0"/>
              <a:t>"</a:t>
            </a:r>
            <a:r>
              <a:rPr lang="es-ES" sz="2400" b="1" i="1" dirty="0" smtClean="0"/>
              <a:t>Un maestro '(</a:t>
            </a:r>
            <a:r>
              <a:rPr lang="es-ES" sz="2400" b="1" i="1" dirty="0" err="1" smtClean="0"/>
              <a:t>Onkelos</a:t>
            </a:r>
            <a:r>
              <a:rPr lang="es-ES" sz="2400" b="1" i="1" dirty="0" smtClean="0"/>
              <a:t>); </a:t>
            </a:r>
            <a:endParaRPr lang="es-ES" sz="2400" b="1" i="1" dirty="0" smtClean="0"/>
          </a:p>
          <a:p>
            <a:r>
              <a:rPr lang="es-ES" sz="2400" b="1" i="1" dirty="0" smtClean="0"/>
              <a:t>'Como </a:t>
            </a:r>
            <a:r>
              <a:rPr lang="es-ES" sz="2400" b="1" i="1" dirty="0" smtClean="0"/>
              <a:t>un ángel' (Ibn Ezra). </a:t>
            </a:r>
            <a:endParaRPr lang="es-ES" sz="2400" b="1" i="1" dirty="0" smtClean="0"/>
          </a:p>
          <a:p>
            <a:r>
              <a:rPr lang="es-ES" sz="2400" b="1" i="1" dirty="0" smtClean="0"/>
              <a:t>La </a:t>
            </a:r>
            <a:r>
              <a:rPr lang="es-ES" sz="2400" b="1" i="1" dirty="0" smtClean="0"/>
              <a:t>palabra </a:t>
            </a:r>
            <a:r>
              <a:rPr lang="es-E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Elohim</a:t>
            </a:r>
            <a:r>
              <a:rPr lang="es-E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smtClean="0"/>
              <a:t>que</a:t>
            </a:r>
            <a:r>
              <a:rPr lang="es-E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i="1" dirty="0" smtClean="0"/>
              <a:t>se </a:t>
            </a:r>
            <a:r>
              <a:rPr lang="es-ES" sz="2400" b="1" i="1" dirty="0" smtClean="0"/>
              <a:t>usa aquí tiene todas estas connotaciones. </a:t>
            </a:r>
            <a:endParaRPr lang="es-ES" sz="2400" b="1" i="1" dirty="0" smtClean="0"/>
          </a:p>
          <a:p>
            <a:r>
              <a:rPr lang="es-CO" sz="2400" i="1" dirty="0" smtClean="0"/>
              <a:t>Vemos también que Hashem le dice que su hermano será su Profeta –</a:t>
            </a:r>
            <a:r>
              <a:rPr lang="es-CO" sz="2400" i="1" dirty="0" err="1" smtClean="0"/>
              <a:t>Nevi-eja</a:t>
            </a:r>
            <a:r>
              <a:rPr lang="es-CO" sz="2400" i="1" dirty="0" smtClean="0"/>
              <a:t>-, “su vocero”.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  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Tú dirás todo lo que Yo te mandaré, y Aarón, tu hermano, lo dirá al Faraón, a fin de que envíe de su tierra a los hijos de Israel.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tedaber</a:t>
            </a:r>
            <a:r>
              <a:rPr lang="es-CO" sz="2400" b="1" i="1" dirty="0" smtClean="0"/>
              <a:t> et </a:t>
            </a:r>
            <a:r>
              <a:rPr lang="es-CO" sz="2400" b="1" i="1" dirty="0" err="1" smtClean="0"/>
              <a:t>kol-asher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atsaveka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ve'Aharon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ajija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yedaber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veshilaj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beney</a:t>
            </a:r>
            <a:r>
              <a:rPr lang="es-CO" sz="2400" b="1" i="1" dirty="0" smtClean="0"/>
              <a:t>-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me'artso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Tu anunciarás todo lo que Yo te mande, de acuerdo a Rashí.</a:t>
            </a:r>
          </a:p>
          <a:p>
            <a:r>
              <a:rPr lang="es-CO" sz="2400" i="1" dirty="0" smtClean="0"/>
              <a:t>O, le dirás a Aharón todo (</a:t>
            </a:r>
            <a:r>
              <a:rPr lang="es-CO" sz="2400" i="1" dirty="0" err="1" smtClean="0"/>
              <a:t>Targum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Yonatan</a:t>
            </a:r>
            <a:r>
              <a:rPr lang="es-CO" sz="2400" i="1" dirty="0" smtClean="0"/>
              <a:t>, Ibn Ezra)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7:3  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Yo endureceré el corazón del Faraón y multiplicaré mis señales y mis maravillas en la tierra de Egipto;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b="1" i="1" dirty="0" smtClean="0"/>
              <a:t>          </a:t>
            </a:r>
            <a:endParaRPr lang="es-CO" sz="2400" b="1" i="1" dirty="0" smtClean="0"/>
          </a:p>
          <a:p>
            <a:r>
              <a:rPr lang="es-CO" sz="2400" b="1" i="1" dirty="0" err="1" smtClean="0"/>
              <a:t>Va'ani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aksheh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lev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vehirbeyti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ototay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ve'et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moftay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Lo volveré obstinado</a:t>
            </a:r>
          </a:p>
          <a:p>
            <a:r>
              <a:rPr lang="es-ES" sz="2400" i="1" dirty="0" smtClean="0"/>
              <a:t>Y yo voy a endurecer el corazón del </a:t>
            </a:r>
            <a:r>
              <a:rPr lang="es-ES" sz="2400" i="1" dirty="0" smtClean="0"/>
              <a:t>faraón. Rambán opina: </a:t>
            </a:r>
            <a:r>
              <a:rPr lang="es-ES" sz="2400" i="1" dirty="0" smtClean="0"/>
              <a:t>- dijeron en el Midrash Rabá (5: 6) que </a:t>
            </a:r>
            <a:r>
              <a:rPr lang="es-ES" sz="2400" i="1" dirty="0" smtClean="0"/>
              <a:t>Dios </a:t>
            </a:r>
            <a:r>
              <a:rPr lang="es-ES" sz="2400" i="1" dirty="0" smtClean="0"/>
              <a:t>le reveló que </a:t>
            </a:r>
            <a:r>
              <a:rPr lang="es-ES" sz="2400" i="1" dirty="0" smtClean="0"/>
              <a:t>Dios haría que en </a:t>
            </a:r>
            <a:r>
              <a:rPr lang="es-ES" sz="2400" i="1" dirty="0" smtClean="0"/>
              <a:t>el futuro se </a:t>
            </a:r>
            <a:r>
              <a:rPr lang="es-ES" sz="2400" i="1" dirty="0" smtClean="0"/>
              <a:t>endureciera </a:t>
            </a:r>
            <a:r>
              <a:rPr lang="es-ES" sz="2400" i="1" dirty="0" smtClean="0"/>
              <a:t>el corazón [del faraón] para que el juicio </a:t>
            </a:r>
            <a:r>
              <a:rPr lang="es-ES" sz="2400" i="1" dirty="0" smtClean="0"/>
              <a:t>se hiciera por esclavizarlos </a:t>
            </a:r>
            <a:r>
              <a:rPr lang="es-ES" sz="2400" i="1" dirty="0" smtClean="0"/>
              <a:t>con trabajo duro. </a:t>
            </a:r>
            <a:endParaRPr lang="es-ES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/>
              <a:t>Y </a:t>
            </a:r>
            <a:r>
              <a:rPr lang="es-ES" sz="2400" i="1" dirty="0" smtClean="0"/>
              <a:t>leemos más allá (13: 4) porque hice su </a:t>
            </a:r>
            <a:r>
              <a:rPr lang="es-ES" sz="2400" i="1" dirty="0" smtClean="0"/>
              <a:t>corazón pesado. </a:t>
            </a:r>
            <a:r>
              <a:rPr lang="es-ES" sz="2400" i="1" dirty="0" smtClean="0"/>
              <a:t>(Shemot 10: 1) - a partir de este verso, dijo Rabí Iojanán, </a:t>
            </a:r>
            <a:r>
              <a:rPr lang="es-ES" sz="2400" i="1" dirty="0" smtClean="0"/>
              <a:t>los minim –idólatras, dirían que </a:t>
            </a:r>
            <a:r>
              <a:rPr lang="es-ES" sz="2400" i="1" dirty="0" smtClean="0"/>
              <a:t>no </a:t>
            </a:r>
            <a:r>
              <a:rPr lang="es-ES" sz="2400" i="1" dirty="0" smtClean="0"/>
              <a:t>tenían </a:t>
            </a:r>
            <a:r>
              <a:rPr lang="es-ES" sz="2400" i="1" dirty="0" smtClean="0"/>
              <a:t>ninguna posibilidad de hacer teshuvá. </a:t>
            </a:r>
            <a:endParaRPr lang="es-ES" sz="2400" i="1" dirty="0" smtClean="0"/>
          </a:p>
          <a:p>
            <a:r>
              <a:rPr lang="es-ES" sz="2400" i="1" dirty="0" smtClean="0"/>
              <a:t>Rabí Shimón </a:t>
            </a:r>
            <a:r>
              <a:rPr lang="es-ES" sz="2400" i="1" dirty="0" smtClean="0"/>
              <a:t>ben Lakish respondió: "</a:t>
            </a:r>
            <a:r>
              <a:rPr lang="es-ES" sz="2400" i="1" dirty="0" smtClean="0"/>
              <a:t>dejen </a:t>
            </a:r>
            <a:r>
              <a:rPr lang="es-ES" sz="2400" i="1" dirty="0" smtClean="0"/>
              <a:t>que las bocas de los minim </a:t>
            </a:r>
            <a:r>
              <a:rPr lang="es-ES" sz="2400" i="1" dirty="0" smtClean="0"/>
              <a:t>estén cerradas</a:t>
            </a:r>
            <a:r>
              <a:rPr lang="es-ES" sz="2400" i="1" dirty="0" smtClean="0"/>
              <a:t>, en </a:t>
            </a:r>
            <a:r>
              <a:rPr lang="es-ES" sz="2400" i="1" dirty="0" smtClean="0"/>
              <a:t>su lugar El se </a:t>
            </a:r>
            <a:r>
              <a:rPr lang="es-ES" sz="2400" i="1" dirty="0" smtClean="0"/>
              <a:t>ríe de </a:t>
            </a:r>
            <a:r>
              <a:rPr lang="es-ES" sz="2400" i="1" dirty="0" smtClean="0"/>
              <a:t>los burladores </a:t>
            </a:r>
            <a:r>
              <a:rPr lang="es-ES" sz="2400" i="1" dirty="0" smtClean="0"/>
              <a:t>(</a:t>
            </a:r>
            <a:r>
              <a:rPr lang="es-ES" sz="2400" i="1" dirty="0" smtClean="0"/>
              <a:t>Mishlé 3:34</a:t>
            </a:r>
            <a:r>
              <a:rPr lang="es-ES" sz="2400" i="1" dirty="0" smtClean="0"/>
              <a:t>), se le </a:t>
            </a:r>
            <a:r>
              <a:rPr lang="es-ES" sz="2400" i="1" dirty="0" smtClean="0"/>
              <a:t>advirtió </a:t>
            </a:r>
            <a:r>
              <a:rPr lang="es-ES" sz="2400" i="1" dirty="0" smtClean="0"/>
              <a:t>una vez, y dos veces y tres veces y no se arrepintió, y Él cierra la puerta </a:t>
            </a:r>
            <a:r>
              <a:rPr lang="es-ES" sz="2400" i="1" dirty="0" smtClean="0"/>
              <a:t>de la </a:t>
            </a:r>
            <a:r>
              <a:rPr lang="es-ES" sz="2400" i="1" dirty="0" smtClean="0"/>
              <a:t>teshuvá por lo que </a:t>
            </a:r>
            <a:r>
              <a:rPr lang="es-ES" sz="2400" i="1" dirty="0" smtClean="0"/>
              <a:t>al extraer retribución </a:t>
            </a:r>
            <a:r>
              <a:rPr lang="es-ES" sz="2400" i="1" dirty="0" smtClean="0"/>
              <a:t>de él </a:t>
            </a:r>
            <a:r>
              <a:rPr lang="es-ES" sz="2400" i="1" dirty="0" smtClean="0"/>
              <a:t>fue con lo </a:t>
            </a:r>
            <a:r>
              <a:rPr lang="es-ES" sz="2400" i="1" dirty="0" smtClean="0"/>
              <a:t>que él pecó. </a:t>
            </a:r>
            <a:endParaRPr lang="es-ES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/>
              <a:t>Así </a:t>
            </a:r>
            <a:r>
              <a:rPr lang="es-ES" sz="2400" i="1" dirty="0" smtClean="0"/>
              <a:t>que con el malvado faraón, Dios envió </a:t>
            </a:r>
            <a:r>
              <a:rPr lang="es-ES" sz="2400" i="1" dirty="0" smtClean="0"/>
              <a:t>avisos </a:t>
            </a:r>
            <a:r>
              <a:rPr lang="es-ES" sz="2400" i="1" dirty="0" smtClean="0"/>
              <a:t>a él cinco veces y él no escuchó las palabras </a:t>
            </a:r>
            <a:r>
              <a:rPr lang="es-ES" sz="2400" i="1" dirty="0" smtClean="0"/>
              <a:t>de Dios, </a:t>
            </a:r>
            <a:r>
              <a:rPr lang="es-ES" sz="2400" i="1" dirty="0" smtClean="0"/>
              <a:t>Dios le dijo: </a:t>
            </a:r>
            <a:r>
              <a:rPr lang="es-ES" sz="2400" i="1" dirty="0" smtClean="0"/>
              <a:t>‘tú pusiste </a:t>
            </a:r>
            <a:r>
              <a:rPr lang="es-ES" sz="2400" i="1" dirty="0" smtClean="0"/>
              <a:t>rígido </a:t>
            </a:r>
            <a:r>
              <a:rPr lang="es-ES" sz="2400" i="1" dirty="0" smtClean="0"/>
              <a:t>tu </a:t>
            </a:r>
            <a:r>
              <a:rPr lang="es-ES" sz="2400" i="1" dirty="0" smtClean="0"/>
              <a:t>cuello </a:t>
            </a:r>
            <a:r>
              <a:rPr lang="es-ES" sz="2400" i="1" dirty="0" smtClean="0"/>
              <a:t>e hiciste tu propio corazón pesado, </a:t>
            </a:r>
            <a:r>
              <a:rPr lang="es-ES" sz="2400" i="1" dirty="0" smtClean="0"/>
              <a:t>he aquí que voy a añadir </a:t>
            </a:r>
            <a:r>
              <a:rPr lang="es-ES" sz="2400" i="1" dirty="0" smtClean="0"/>
              <a:t>impureza a tu impureza’.</a:t>
            </a:r>
          </a:p>
          <a:p>
            <a:r>
              <a:rPr lang="es-ES" sz="2400" i="1" dirty="0" smtClean="0"/>
              <a:t>Y aquí está la respuesta a la pregunta que todo el mundo se pregunta: Si Dios endureció el corazón del faraón, </a:t>
            </a:r>
            <a:r>
              <a:rPr lang="es-ES" sz="2400" i="1" dirty="0" smtClean="0"/>
              <a:t>cuál </a:t>
            </a:r>
            <a:r>
              <a:rPr lang="es-ES" sz="2400" i="1" dirty="0" smtClean="0"/>
              <a:t>entonces </a:t>
            </a:r>
            <a:r>
              <a:rPr lang="es-ES" sz="2400" i="1" dirty="0" smtClean="0"/>
              <a:t>fue su </a:t>
            </a:r>
            <a:r>
              <a:rPr lang="es-ES" sz="2400" i="1" dirty="0" smtClean="0"/>
              <a:t>transgresión </a:t>
            </a:r>
            <a:r>
              <a:rPr lang="es-ES" sz="2400" i="1" dirty="0" smtClean="0"/>
              <a:t>ya </a:t>
            </a:r>
            <a:r>
              <a:rPr lang="es-ES" sz="2400" i="1" dirty="0" smtClean="0"/>
              <a:t>que no tenía otra </a:t>
            </a:r>
            <a:r>
              <a:rPr lang="es-ES" sz="2400" i="1" dirty="0" smtClean="0"/>
              <a:t>opción? </a:t>
            </a:r>
          </a:p>
          <a:p>
            <a:r>
              <a:rPr lang="es-ES" sz="2400" i="1" dirty="0" smtClean="0"/>
              <a:t>Hay </a:t>
            </a:r>
            <a:r>
              <a:rPr lang="es-ES" sz="2400" i="1" dirty="0" smtClean="0"/>
              <a:t>dos respuestas, que </a:t>
            </a:r>
            <a:r>
              <a:rPr lang="es-ES" sz="2400" i="1" dirty="0" smtClean="0"/>
              <a:t>ambas </a:t>
            </a:r>
            <a:r>
              <a:rPr lang="es-ES" sz="2400" i="1" dirty="0" smtClean="0"/>
              <a:t>son válidas: </a:t>
            </a:r>
            <a:endParaRPr lang="es-ES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s-E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primer lugar</a:t>
            </a:r>
            <a:r>
              <a:rPr lang="es-ES" sz="2400" i="1" dirty="0" smtClean="0"/>
              <a:t>, el faraón, en su maldad, había tratado de manera </a:t>
            </a:r>
            <a:r>
              <a:rPr lang="es-ES" sz="2400" i="1" dirty="0" smtClean="0"/>
              <a:t>injustificada a </a:t>
            </a:r>
            <a:r>
              <a:rPr lang="es-ES" sz="2400" i="1" dirty="0" smtClean="0"/>
              <a:t>los </a:t>
            </a:r>
            <a:r>
              <a:rPr lang="es-ES" sz="2400" i="1" dirty="0" smtClean="0"/>
              <a:t>Judíos </a:t>
            </a:r>
            <a:r>
              <a:rPr lang="es-ES" sz="2400" i="1" dirty="0" smtClean="0"/>
              <a:t>terriblemente, por lo que fue sancionado con la retirada de la vía del arrepentimiento, y hay muchos versos con respecto a esto en la Tora y </a:t>
            </a:r>
            <a:r>
              <a:rPr lang="es-ES" sz="2400" i="1" dirty="0" smtClean="0"/>
              <a:t>en los </a:t>
            </a:r>
            <a:r>
              <a:rPr lang="es-ES" sz="2400" i="1" dirty="0" smtClean="0"/>
              <a:t>escritos, y fue castigado por sus obras originales. </a:t>
            </a:r>
            <a:endParaRPr lang="es-ES" sz="2400" i="1" dirty="0" smtClean="0"/>
          </a:p>
          <a:p>
            <a:r>
              <a:rPr lang="es-E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segundo lugar</a:t>
            </a:r>
            <a:r>
              <a:rPr lang="es-ES" sz="2400" i="1" dirty="0" smtClean="0"/>
              <a:t>, sólo la segunda mitad de </a:t>
            </a:r>
            <a:r>
              <a:rPr lang="es-ES" sz="2400" i="1" dirty="0" smtClean="0"/>
              <a:t>las diez </a:t>
            </a:r>
            <a:r>
              <a:rPr lang="es-ES" sz="2400" i="1" dirty="0" smtClean="0"/>
              <a:t>plagas </a:t>
            </a:r>
            <a:r>
              <a:rPr lang="es-ES" sz="2400" i="1" dirty="0" smtClean="0"/>
              <a:t>fueron traídas a </a:t>
            </a:r>
            <a:r>
              <a:rPr lang="es-ES" sz="2400" i="1" dirty="0" smtClean="0"/>
              <a:t>Egipto debido a las transgresiones del faraón, como dice la Torá, Y el corazón de Faraón se fortaleció, (Shemot </a:t>
            </a:r>
            <a:r>
              <a:rPr lang="es-ES" sz="2400" i="1" dirty="0" smtClean="0"/>
              <a:t>7:13:26</a:t>
            </a:r>
            <a:r>
              <a:rPr lang="es-ES" sz="2400" i="1" dirty="0" smtClean="0"/>
              <a:t>; 8:15), y el faraón endureció su corazón </a:t>
            </a:r>
            <a:r>
              <a:rPr lang="es-ES" sz="2400" i="1" dirty="0" smtClean="0"/>
              <a:t>(8:28</a:t>
            </a:r>
            <a:r>
              <a:rPr lang="es-ES" sz="2400" i="1" dirty="0" smtClean="0"/>
              <a:t>, 9: 7). </a:t>
            </a:r>
            <a:endParaRPr lang="es-ES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/>
              <a:t>No quiso enviar </a:t>
            </a:r>
            <a:r>
              <a:rPr lang="es-ES" sz="2400" i="1" dirty="0" smtClean="0"/>
              <a:t>a los </a:t>
            </a:r>
            <a:r>
              <a:rPr lang="es-ES" sz="2400" i="1" dirty="0" smtClean="0"/>
              <a:t>Judíos </a:t>
            </a:r>
            <a:r>
              <a:rPr lang="es-ES" sz="2400" i="1" dirty="0" smtClean="0"/>
              <a:t>de Egipto para la gloria de Dios; </a:t>
            </a:r>
            <a:r>
              <a:rPr lang="es-ES" sz="2400" i="1" dirty="0" smtClean="0"/>
              <a:t>sino que, </a:t>
            </a:r>
            <a:r>
              <a:rPr lang="es-ES" sz="2400" i="1" dirty="0" smtClean="0"/>
              <a:t>cuando las plagas se incrementaron y se estaba volviendo demasiado </a:t>
            </a:r>
            <a:r>
              <a:rPr lang="es-ES" sz="2400" i="1" dirty="0" smtClean="0"/>
              <a:t>pesado para soportarlas, </a:t>
            </a:r>
            <a:r>
              <a:rPr lang="es-ES" sz="2400" i="1" dirty="0" smtClean="0"/>
              <a:t>su corazón se ablandó y decidió enviarlos a causa de la gravedad de </a:t>
            </a:r>
            <a:r>
              <a:rPr lang="es-ES" sz="2400" i="1" dirty="0" smtClean="0"/>
              <a:t>las mismas</a:t>
            </a:r>
            <a:r>
              <a:rPr lang="es-ES" sz="2400" i="1" dirty="0" smtClean="0"/>
              <a:t>, pero </a:t>
            </a:r>
            <a:r>
              <a:rPr lang="es-ES" sz="2400" i="1" dirty="0" smtClean="0"/>
              <a:t>no fue con </a:t>
            </a:r>
            <a:r>
              <a:rPr lang="es-ES" sz="2400" i="1" dirty="0" smtClean="0"/>
              <a:t>el fin de hacer la voluntad de su Creador. </a:t>
            </a:r>
            <a:endParaRPr lang="es-ES" sz="2400" i="1" dirty="0" smtClean="0"/>
          </a:p>
          <a:p>
            <a:r>
              <a:rPr lang="es-ES" sz="2400" i="1" dirty="0" smtClean="0"/>
              <a:t>Por </a:t>
            </a:r>
            <a:r>
              <a:rPr lang="es-ES" sz="2400" i="1" dirty="0" smtClean="0"/>
              <a:t>lo tanto, Dios fortaleció su espíritu y dio </a:t>
            </a:r>
            <a:r>
              <a:rPr lang="es-ES" sz="2400" i="1" dirty="0" smtClean="0"/>
              <a:t>fuerza a </a:t>
            </a:r>
            <a:r>
              <a:rPr lang="es-ES" sz="2400" i="1" dirty="0" smtClean="0"/>
              <a:t>su corazón para que </a:t>
            </a:r>
            <a:r>
              <a:rPr lang="es-ES" sz="2400" i="1" dirty="0" smtClean="0"/>
              <a:t>Su Nombre fuera declarado </a:t>
            </a:r>
            <a:r>
              <a:rPr lang="es-ES" sz="2400" i="1" dirty="0" smtClean="0"/>
              <a:t>[en el mundo], como leemos: </a:t>
            </a:r>
            <a:r>
              <a:rPr lang="es-ES" sz="2400" i="1" dirty="0" smtClean="0"/>
              <a:t>“Así seré engrandecido </a:t>
            </a:r>
            <a:r>
              <a:rPr lang="es-ES" sz="2400" i="1" dirty="0" smtClean="0"/>
              <a:t>y santificado, y seré conocido ante los ojos de muchos naciones; y sabrán que yo soy </a:t>
            </a:r>
            <a:r>
              <a:rPr lang="es-ES" sz="2400" i="1" dirty="0" smtClean="0"/>
              <a:t>Adonai.” </a:t>
            </a:r>
            <a:r>
              <a:rPr lang="es-ES" sz="2400" i="1" dirty="0" smtClean="0"/>
              <a:t>(</a:t>
            </a:r>
            <a:r>
              <a:rPr lang="es-ES" sz="2400" i="1" dirty="0" err="1" smtClean="0"/>
              <a:t>Ez.</a:t>
            </a:r>
            <a:r>
              <a:rPr lang="es-ES" sz="2400" i="1" dirty="0" smtClean="0"/>
              <a:t> 38:23</a:t>
            </a:r>
            <a:r>
              <a:rPr lang="es-ES" sz="2400" i="1" dirty="0" smtClean="0"/>
              <a:t>)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2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2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7:4</a:t>
            </a:r>
            <a:r>
              <a:rPr lang="es-CO" sz="22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 </a:t>
            </a:r>
            <a:r>
              <a:rPr lang="es-CO" sz="22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no os escuchará el Faraón y pondré mi mano sobre Egipto, y sacaré mis huestes, mi pueblo, los hijos de Israel, de la tierra de Egipto, con juicios grandes. </a:t>
            </a:r>
            <a:endParaRPr lang="es-CO" sz="22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200" b="1" i="1" dirty="0" smtClean="0"/>
              <a:t>Velo-</a:t>
            </a:r>
            <a:r>
              <a:rPr lang="es-CO" sz="2200" b="1" i="1" dirty="0" err="1" smtClean="0"/>
              <a:t>yishma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alejem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Par'oh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venatati</a:t>
            </a:r>
            <a:r>
              <a:rPr lang="es-CO" sz="2200" b="1" i="1" dirty="0" smtClean="0"/>
              <a:t> et-</a:t>
            </a:r>
            <a:r>
              <a:rPr lang="es-CO" sz="2200" b="1" i="1" dirty="0" err="1" smtClean="0"/>
              <a:t>yadi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beMitsrayim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vehotseti</a:t>
            </a:r>
            <a:r>
              <a:rPr lang="es-CO" sz="2200" b="1" i="1" dirty="0" smtClean="0"/>
              <a:t> et-</a:t>
            </a:r>
            <a:r>
              <a:rPr lang="es-CO" sz="2200" b="1" i="1" dirty="0" err="1" smtClean="0"/>
              <a:t>tsiv'otay</a:t>
            </a:r>
            <a:r>
              <a:rPr lang="es-CO" sz="2200" b="1" i="1" dirty="0" smtClean="0"/>
              <a:t> et-</a:t>
            </a:r>
            <a:r>
              <a:rPr lang="es-CO" sz="2200" b="1" i="1" dirty="0" err="1" smtClean="0"/>
              <a:t>ami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veney-Yisra'el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me'erets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Mitsrayim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bishfatim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gdolim</a:t>
            </a:r>
            <a:r>
              <a:rPr lang="es-CO" sz="2200" b="1" i="1" dirty="0" smtClean="0"/>
              <a:t>.</a:t>
            </a:r>
          </a:p>
          <a:p>
            <a:r>
              <a:rPr lang="es-CO" sz="2200" i="1" dirty="0" smtClean="0"/>
              <a:t>Dios sacó a Sus huestes, los Hijos de Israel, con Su propia mano de Egipto.</a:t>
            </a:r>
          </a:p>
          <a:p>
            <a:r>
              <a:rPr lang="es-CO" sz="22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7:5     </a:t>
            </a:r>
            <a:r>
              <a:rPr lang="es-CO" sz="22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conocerán los egipcios que Yo soy el Eterno cuando extienda mi mano sobre Egipto y saque a los hijos de Israel de en medio de ellos.</a:t>
            </a:r>
            <a:r>
              <a:rPr lang="es-CO" sz="22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CO" sz="2200" b="1" i="1" dirty="0" err="1" smtClean="0"/>
              <a:t>Veyad'u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Mitsrayim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ki-ani</a:t>
            </a:r>
            <a:r>
              <a:rPr lang="es-CO" sz="2200" b="1" i="1" dirty="0" smtClean="0"/>
              <a:t> Adonay </a:t>
            </a:r>
            <a:r>
              <a:rPr lang="es-CO" sz="2200" b="1" i="1" dirty="0" err="1" smtClean="0"/>
              <a:t>bintoti</a:t>
            </a:r>
            <a:r>
              <a:rPr lang="es-CO" sz="2200" b="1" i="1" dirty="0" smtClean="0"/>
              <a:t> et-</a:t>
            </a:r>
            <a:r>
              <a:rPr lang="es-CO" sz="2200" b="1" i="1" dirty="0" err="1" smtClean="0"/>
              <a:t>yadi</a:t>
            </a:r>
            <a:r>
              <a:rPr lang="es-CO" sz="2200" b="1" i="1" dirty="0" smtClean="0"/>
              <a:t> al-</a:t>
            </a:r>
            <a:r>
              <a:rPr lang="es-CO" sz="2200" b="1" i="1" dirty="0" err="1" smtClean="0"/>
              <a:t>Mitsrayim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vehotseti</a:t>
            </a:r>
            <a:r>
              <a:rPr lang="es-CO" sz="2200" b="1" i="1" dirty="0" smtClean="0"/>
              <a:t> et-</a:t>
            </a:r>
            <a:r>
              <a:rPr lang="es-CO" sz="2200" b="1" i="1" dirty="0" err="1" smtClean="0"/>
              <a:t>beney</a:t>
            </a:r>
            <a:r>
              <a:rPr lang="es-CO" sz="2200" b="1" i="1" dirty="0" smtClean="0"/>
              <a:t>-</a:t>
            </a:r>
            <a:r>
              <a:rPr lang="es-CO" sz="2200" b="1" i="1" dirty="0" err="1" smtClean="0"/>
              <a:t>Yisra'el</a:t>
            </a:r>
            <a:r>
              <a:rPr lang="es-CO" sz="2200" b="1" i="1" dirty="0" smtClean="0"/>
              <a:t> </a:t>
            </a:r>
            <a:r>
              <a:rPr lang="es-CO" sz="2200" b="1" i="1" dirty="0" err="1" smtClean="0"/>
              <a:t>mitojam</a:t>
            </a:r>
            <a:r>
              <a:rPr lang="es-CO" sz="2200" b="1" i="1" dirty="0" smtClean="0"/>
              <a:t>.</a:t>
            </a:r>
            <a:endParaRPr lang="es-CO" sz="22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7:6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hicieron así Moisés y Aarón; como el Eterno les había ordenado así lo hicieron.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Vaya'as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ve'Aharon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ka'asher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tsivah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otam</a:t>
            </a:r>
            <a:r>
              <a:rPr lang="es-CO" sz="2400" b="1" i="1" dirty="0" smtClean="0"/>
              <a:t> ken </a:t>
            </a:r>
            <a:r>
              <a:rPr lang="es-CO" sz="2400" b="1" i="1" dirty="0" err="1" smtClean="0"/>
              <a:t>asu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pPr lvl="1"/>
            <a:r>
              <a:rPr lang="es-ES" sz="2400" i="1" dirty="0" smtClean="0"/>
              <a:t>6:22 </a:t>
            </a:r>
            <a:r>
              <a:rPr lang="es-ES" sz="2400" i="1" dirty="0" smtClean="0"/>
              <a:t>Noé hizo todo lo que Dios le había mandado. Lo hizo [exactamente].</a:t>
            </a:r>
          </a:p>
          <a:p>
            <a:pPr lvl="1"/>
            <a:r>
              <a:rPr lang="es-ES" sz="2400" i="1" dirty="0" err="1" smtClean="0"/>
              <a:t>Vaya'as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Noaj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kejol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Asher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tsivah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oto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Elohim</a:t>
            </a:r>
            <a:r>
              <a:rPr lang="es-ES" sz="2400" i="1" dirty="0" smtClean="0"/>
              <a:t> ken </a:t>
            </a:r>
            <a:r>
              <a:rPr lang="es-ES" sz="2400" i="1" dirty="0" err="1" smtClean="0"/>
              <a:t>asah</a:t>
            </a:r>
            <a:r>
              <a:rPr lang="es-ES" sz="2400" i="1" dirty="0" smtClean="0"/>
              <a:t>.</a:t>
            </a:r>
          </a:p>
          <a:p>
            <a:pPr lvl="1"/>
            <a:endParaRPr lang="es-ES" sz="2400" i="1" dirty="0" smtClean="0"/>
          </a:p>
          <a:p>
            <a:endParaRPr lang="es-CO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7:7     </a:t>
            </a:r>
            <a:r>
              <a:rPr lang="es-CO" sz="2400" i="1" dirty="0" smtClean="0"/>
              <a:t>Y Moisés era de edad de ochenta años, y Aarón de ochenta y tres, cuando hablaron al Faraón.</a:t>
            </a:r>
            <a:r>
              <a:rPr lang="es-CO" sz="2400" b="1" i="1" dirty="0" smtClean="0"/>
              <a:t> </a:t>
            </a:r>
            <a:endParaRPr lang="es-CO" sz="2400" b="1" i="1" dirty="0" smtClean="0"/>
          </a:p>
          <a:p>
            <a:r>
              <a:rPr lang="es-CO" sz="2400" b="1" i="1" dirty="0" err="1" smtClean="0"/>
              <a:t>UMoshe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ben-</a:t>
            </a:r>
            <a:r>
              <a:rPr lang="es-CO" sz="2400" b="1" i="1" dirty="0" err="1" smtClean="0"/>
              <a:t>shmonim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shanah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ve'Aharon</a:t>
            </a:r>
            <a:r>
              <a:rPr lang="es-CO" sz="2400" b="1" i="1" dirty="0" smtClean="0"/>
              <a:t> ben-</a:t>
            </a:r>
            <a:r>
              <a:rPr lang="es-CO" sz="2400" b="1" i="1" dirty="0" err="1" smtClean="0"/>
              <a:t>shalosh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ushmonim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shanah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bedabram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Por que se menciona la edad?</a:t>
            </a:r>
          </a:p>
          <a:p>
            <a:r>
              <a:rPr lang="es-CO" sz="2400" i="1" dirty="0" smtClean="0"/>
              <a:t>Moisés aquí tiene 80 años. Permaneció 40 años con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.</a:t>
            </a:r>
          </a:p>
          <a:p>
            <a:r>
              <a:rPr lang="es-CO" sz="2400" i="1" dirty="0" smtClean="0"/>
              <a:t>Huyó de Egipto cuando tenía 40 años.</a:t>
            </a:r>
          </a:p>
          <a:p>
            <a:pPr lvl="1"/>
            <a:r>
              <a:rPr lang="es-CO" sz="2400" i="1" dirty="0" err="1" smtClean="0"/>
              <a:t>Kehat</a:t>
            </a:r>
            <a:r>
              <a:rPr lang="es-CO" sz="2400" i="1" dirty="0" smtClean="0"/>
              <a:t> nació en </a:t>
            </a:r>
            <a:r>
              <a:rPr lang="es-CO" sz="2400" i="1" dirty="0" err="1" smtClean="0"/>
              <a:t>Kenáan</a:t>
            </a:r>
            <a:r>
              <a:rPr lang="es-CO" sz="2400" i="1" dirty="0" smtClean="0"/>
              <a:t> y vivió 133 años</a:t>
            </a:r>
          </a:p>
          <a:p>
            <a:pPr lvl="1"/>
            <a:r>
              <a:rPr lang="es-CO" sz="2400" i="1" dirty="0" smtClean="0"/>
              <a:t>Amram hijo de </a:t>
            </a:r>
            <a:r>
              <a:rPr lang="es-CO" sz="2400" i="1" dirty="0" err="1" smtClean="0"/>
              <a:t>Kehat</a:t>
            </a:r>
            <a:r>
              <a:rPr lang="es-CO" sz="2400" i="1" dirty="0" smtClean="0"/>
              <a:t> vivió 137 años</a:t>
            </a:r>
          </a:p>
          <a:p>
            <a:pPr lvl="1"/>
            <a:r>
              <a:rPr lang="es-CO" sz="2400" i="1" dirty="0" smtClean="0"/>
              <a:t>Mas los 80 años de Moisés = 270+80= 350 (en Egipto)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7:8  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habló el Eterno a Moisés y a Aarón, diciendo: </a:t>
            </a:r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Adonay el-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ve'el</a:t>
            </a:r>
            <a:r>
              <a:rPr lang="es-CO" sz="2400" b="1" i="1" dirty="0" smtClean="0"/>
              <a:t>-Aharon </a:t>
            </a:r>
            <a:r>
              <a:rPr lang="es-CO" sz="2400" b="1" i="1" dirty="0" err="1" smtClean="0"/>
              <a:t>lemor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7:9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 Cuando os hable el Faraón diciendo: "mostrad en favor vuestro un milagro", entonces dirás a Aarón: "Toma tu vara y échala delante del Faraón, y se tornará serpiente".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Ki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yedaber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alejem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mofet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ve'amarta</a:t>
            </a:r>
            <a:r>
              <a:rPr lang="es-CO" sz="2400" b="1" i="1" dirty="0" smtClean="0"/>
              <a:t> el-Aharon </a:t>
            </a:r>
            <a:r>
              <a:rPr lang="es-CO" sz="2400" b="1" i="1" dirty="0" err="1" smtClean="0"/>
              <a:t>kaj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matja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vehashlej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lifney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Far'oh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letanin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La misma figura de los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</a:t>
            </a:r>
            <a:r>
              <a:rPr lang="es-CO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i="1" dirty="0" smtClean="0"/>
              <a:t>cuando afianzan su fe porque ven que en el nombre de su dios se hizo un milagro.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7:10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Y fueron Moisés y Aarón ante el Faraón, e hicieron así como había ordenado el Eterno; y arrojó Aarón su vara delante del Faraón y delante de sus siervos, y se transformó en serpiente.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Vayavo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ve'Aharon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vaya'asu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ka'asher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tsiva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vayashlej</a:t>
            </a:r>
            <a:r>
              <a:rPr lang="es-CO" sz="2400" b="1" i="1" dirty="0" smtClean="0"/>
              <a:t> Aharon et-</a:t>
            </a:r>
            <a:r>
              <a:rPr lang="es-CO" sz="2400" b="1" i="1" dirty="0" err="1" smtClean="0"/>
              <a:t>matehu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lifney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Far'oh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velifney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avadav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vayehi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letanin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Vayehí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letanín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.- </a:t>
            </a:r>
            <a:r>
              <a:rPr lang="es-CO" sz="2400" i="1" dirty="0" smtClean="0"/>
              <a:t>Aarón debía darle esa orden a su vara y así el Faraón viera que la naturaleza se doblega a la voluntad de Dios.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7:11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llamó también el Faraón a los sabios y a los hechiceros, y ellos, los magos egipcios, hicieron también lo mismo con sus magias.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Vayikra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lajajamim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velamejashefim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vaya'asu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gam-hem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jartumey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>
                <a:solidFill>
                  <a:srgbClr val="FF0000"/>
                </a:solidFill>
              </a:rPr>
              <a:t>belahateyhem</a:t>
            </a:r>
            <a:r>
              <a:rPr lang="es-CO" sz="2400" b="1" i="1" dirty="0" smtClean="0"/>
              <a:t> ken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Magia, Magia! Y saltó el conejo…</a:t>
            </a:r>
          </a:p>
          <a:p>
            <a:r>
              <a:rPr lang="es-CO" sz="2400" b="1" i="1" dirty="0" err="1" smtClean="0"/>
              <a:t>Jartumei</a:t>
            </a:r>
            <a:r>
              <a:rPr lang="es-CO" sz="2400" b="1" i="1" dirty="0" smtClean="0"/>
              <a:t> Mitzráyim – </a:t>
            </a:r>
            <a:r>
              <a:rPr lang="es-CO" sz="2400" i="1" dirty="0" smtClean="0"/>
              <a:t>Nigromantes de Egipto. </a:t>
            </a:r>
          </a:p>
          <a:p>
            <a:r>
              <a:rPr lang="es-CO" sz="2400" b="1" i="1" dirty="0" smtClean="0"/>
              <a:t>Es real esta magia?</a:t>
            </a:r>
          </a:p>
          <a:p>
            <a:r>
              <a:rPr lang="es-CO" sz="2400" i="1" dirty="0" smtClean="0"/>
              <a:t>Rambam en Moré Nevujim sostiene que toda la magia, incluso la que se menciona aquí en la Toráh es mera prestidigitación la que solamente creen los necios e ignorantes.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Por otro lado, muchos comentaristas del Talmud afirman todo lo contrario.</a:t>
            </a:r>
          </a:p>
          <a:p>
            <a:r>
              <a:rPr lang="es-CO" sz="2400" i="1" dirty="0" smtClean="0"/>
              <a:t>Según ellos, la magia de la Toráh era real y quienes la usaban sabían como alterar la naturaleza y predecir el futuro usando poderes inherentes a la Creación.</a:t>
            </a:r>
          </a:p>
          <a:p>
            <a:r>
              <a:rPr lang="es-CO" sz="2400" i="1" dirty="0" smtClean="0"/>
              <a:t>Por su parte, Rambán en Dérej Hashem, dice que Dios creó el universo de tal manera que los acontecimientos terrenales pueden ser regulados por medio de ángeles y demás fuerzas celestiales.</a:t>
            </a:r>
          </a:p>
          <a:p>
            <a:r>
              <a:rPr lang="es-CO" sz="2400" i="1" dirty="0" smtClean="0"/>
              <a:t>Dios también estipuló que mediante el uso de distintos conjuros sagrados o profanos se podría explotar estas fuerzas y neutralizar las leyes naturales.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trucos de </a:t>
            </a:r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magia -</a:t>
            </a:r>
            <a:r>
              <a:rPr lang="es-CO" sz="2400" b="1" i="1" dirty="0" smtClean="0">
                <a:solidFill>
                  <a:srgbClr val="FF0000"/>
                </a:solidFill>
              </a:rPr>
              <a:t> </a:t>
            </a:r>
            <a:r>
              <a:rPr lang="es-CO" sz="2400" b="1" i="1" dirty="0" err="1" smtClean="0">
                <a:solidFill>
                  <a:srgbClr val="FF0000"/>
                </a:solidFill>
              </a:rPr>
              <a:t>belahatehem</a:t>
            </a:r>
            <a:r>
              <a:rPr lang="es-CO" sz="2400" b="1" i="1" dirty="0" smtClean="0"/>
              <a:t> </a:t>
            </a:r>
            <a:endParaRPr lang="es-ES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smtClean="0"/>
              <a:t>   </a:t>
            </a:r>
            <a:r>
              <a:rPr lang="es-ES" sz="2400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Lahat</a:t>
            </a:r>
            <a:r>
              <a:rPr lang="es-E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smtClean="0"/>
              <a:t>en hebreo. Algunos dicen que esto no tiene la connotación de velocidad, y por lo tanto denota un juego de manos (Ibn Ezra; </a:t>
            </a:r>
            <a:r>
              <a:rPr lang="es-ES" sz="2400" i="1" dirty="0" err="1" smtClean="0"/>
              <a:t>Ralbag</a:t>
            </a:r>
            <a:r>
              <a:rPr lang="es-ES" sz="2400" i="1" dirty="0" smtClean="0"/>
              <a:t>; Hirsch). </a:t>
            </a:r>
            <a:endParaRPr lang="es-ES" sz="2400" i="1" dirty="0" smtClean="0"/>
          </a:p>
          <a:p>
            <a:r>
              <a:rPr lang="es-ES" sz="2400" i="1" dirty="0" smtClean="0"/>
              <a:t>Otros </a:t>
            </a:r>
            <a:r>
              <a:rPr lang="es-ES" sz="2400" i="1" dirty="0" smtClean="0"/>
              <a:t>dicen que es una especie de hipnotismo (</a:t>
            </a:r>
            <a:r>
              <a:rPr lang="es-ES" sz="2400" i="1" dirty="0" err="1" smtClean="0"/>
              <a:t>Bachya</a:t>
            </a:r>
            <a:r>
              <a:rPr lang="es-ES" sz="2400" i="1" dirty="0" smtClean="0"/>
              <a:t>), posiblemente con una espada (</a:t>
            </a:r>
            <a:r>
              <a:rPr lang="es-ES" sz="2400" i="1" dirty="0" err="1" smtClean="0"/>
              <a:t>Radak</a:t>
            </a:r>
            <a:r>
              <a:rPr lang="es-ES" sz="2400" i="1" dirty="0" smtClean="0"/>
              <a:t>, </a:t>
            </a:r>
            <a:r>
              <a:rPr lang="es-ES" sz="2400" i="1" dirty="0" err="1" smtClean="0"/>
              <a:t>Sherashim</a:t>
            </a:r>
            <a:r>
              <a:rPr lang="es-ES" sz="2400" i="1" dirty="0" smtClean="0"/>
              <a:t>; cf. Génesis 3:24). </a:t>
            </a:r>
            <a:endParaRPr lang="es-ES" sz="2400" i="1" dirty="0" smtClean="0"/>
          </a:p>
          <a:p>
            <a:r>
              <a:rPr lang="es-ES" sz="2400" i="1" dirty="0" smtClean="0"/>
              <a:t>De </a:t>
            </a:r>
            <a:r>
              <a:rPr lang="es-ES" sz="2400" i="1" dirty="0" smtClean="0"/>
              <a:t>acuerdo con otras opiniones, ya que la palabra </a:t>
            </a:r>
            <a:r>
              <a:rPr lang="es-ES" sz="2400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lahat</a:t>
            </a:r>
            <a:r>
              <a:rPr lang="es-E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smtClean="0"/>
              <a:t>por lo general denota fuego o llama, esto es una especie de magia de fuego (</a:t>
            </a:r>
            <a:r>
              <a:rPr lang="es-ES" sz="2400" i="1" dirty="0" err="1" smtClean="0"/>
              <a:t>Ramban</a:t>
            </a:r>
            <a:r>
              <a:rPr lang="es-ES" sz="2400" i="1" dirty="0" smtClean="0"/>
              <a:t>). </a:t>
            </a:r>
            <a:endParaRPr lang="es-ES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trucos de </a:t>
            </a:r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magia -</a:t>
            </a:r>
            <a:r>
              <a:rPr lang="es-CO" sz="2400" b="1" i="1" dirty="0" err="1" smtClean="0">
                <a:solidFill>
                  <a:srgbClr val="FF0000"/>
                </a:solidFill>
              </a:rPr>
              <a:t>belahatehem</a:t>
            </a:r>
            <a:r>
              <a:rPr lang="es-CO" sz="2400" b="1" i="1" dirty="0" smtClean="0"/>
              <a:t> </a:t>
            </a:r>
            <a:endParaRPr lang="es-ES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smtClean="0"/>
              <a:t>Significativamente</a:t>
            </a:r>
            <a:r>
              <a:rPr lang="es-ES" sz="2400" i="1" dirty="0" smtClean="0"/>
              <a:t>, en Egipto, la misma palabra (</a:t>
            </a:r>
            <a:r>
              <a:rPr lang="es-ES" sz="2400" i="1" dirty="0" err="1" smtClean="0"/>
              <a:t>Reka</a:t>
            </a:r>
            <a:r>
              <a:rPr lang="es-ES" sz="2400" i="1" dirty="0" smtClean="0"/>
              <a:t>) denota tanto el fuego y la magia. </a:t>
            </a:r>
            <a:endParaRPr lang="es-ES" sz="2400" i="1" dirty="0" smtClean="0"/>
          </a:p>
          <a:p>
            <a:r>
              <a:rPr lang="es-ES" sz="2400" i="1" dirty="0" smtClean="0"/>
              <a:t>Según </a:t>
            </a:r>
            <a:r>
              <a:rPr lang="es-ES" sz="2400" i="1" dirty="0" smtClean="0"/>
              <a:t>el Talmud (Sanhedrín 67b; </a:t>
            </a:r>
            <a:r>
              <a:rPr lang="es-ES" sz="2400" i="1" dirty="0" err="1" smtClean="0"/>
              <a:t>Rashi</a:t>
            </a:r>
            <a:r>
              <a:rPr lang="es-ES" sz="2400" i="1" dirty="0" smtClean="0"/>
              <a:t>), esto era magia que </a:t>
            </a:r>
            <a:r>
              <a:rPr lang="es-ES" sz="2400" i="1" dirty="0" smtClean="0"/>
              <a:t>envolvió la </a:t>
            </a:r>
            <a:r>
              <a:rPr lang="es-ES" sz="2400" i="1" dirty="0" smtClean="0"/>
              <a:t>espada en la entrada del Edén (Génesis 3:24). </a:t>
            </a:r>
            <a:endParaRPr lang="es-ES" sz="2400" i="1" dirty="0" smtClean="0"/>
          </a:p>
          <a:p>
            <a:r>
              <a:rPr lang="es-ES" sz="2400" i="1" dirty="0" smtClean="0"/>
              <a:t>No </a:t>
            </a:r>
            <a:r>
              <a:rPr lang="es-ES" sz="2400" i="1" dirty="0" smtClean="0"/>
              <a:t>incluyó el "árbol de la vida ', </a:t>
            </a:r>
            <a:r>
              <a:rPr lang="es-ES" sz="2400" i="1" dirty="0" smtClean="0"/>
              <a:t>sino las </a:t>
            </a:r>
            <a:r>
              <a:rPr lang="es-ES" sz="2400" i="1" dirty="0" smtClean="0"/>
              <a:t>fuerzas del mal, que forman una capa alrededor del árbol. </a:t>
            </a:r>
            <a:endParaRPr lang="es-ES" sz="2400" i="1" dirty="0" smtClean="0"/>
          </a:p>
          <a:p>
            <a:r>
              <a:rPr lang="es-ES" sz="2400" i="1" dirty="0" smtClean="0"/>
              <a:t>Otras </a:t>
            </a:r>
            <a:r>
              <a:rPr lang="es-ES" sz="2400" i="1" dirty="0" smtClean="0"/>
              <a:t>fuentes afirman que </a:t>
            </a:r>
            <a:r>
              <a:rPr lang="es-ES" sz="2400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lahat</a:t>
            </a:r>
            <a:r>
              <a:rPr lang="es-E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smtClean="0"/>
              <a:t>es otra forma de </a:t>
            </a:r>
            <a:r>
              <a:rPr lang="es-ES" sz="2400" i="1" dirty="0" err="1" smtClean="0"/>
              <a:t>lat</a:t>
            </a:r>
            <a:r>
              <a:rPr lang="es-ES" sz="2400" i="1" dirty="0" smtClean="0"/>
              <a:t> que significa "artes ocultas" (Éxodo </a:t>
            </a:r>
            <a:r>
              <a:rPr lang="es-ES" sz="2400" i="1" dirty="0" smtClean="0"/>
              <a:t>7:22</a:t>
            </a:r>
            <a:r>
              <a:rPr lang="es-ES" sz="2400" i="1" dirty="0" smtClean="0"/>
              <a:t>; Ibn </a:t>
            </a:r>
            <a:r>
              <a:rPr lang="es-ES" sz="2400" i="1" dirty="0" err="1" smtClean="0"/>
              <a:t>Janaj</a:t>
            </a:r>
            <a:r>
              <a:rPr lang="es-ES" sz="2400" i="1" dirty="0" smtClean="0"/>
              <a:t>; </a:t>
            </a:r>
            <a:r>
              <a:rPr lang="es-ES" sz="2400" i="1" dirty="0" err="1" smtClean="0"/>
              <a:t>Ralbag</a:t>
            </a:r>
            <a:r>
              <a:rPr lang="es-ES" sz="2400" i="1" dirty="0" smtClean="0"/>
              <a:t>).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7:12   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arrojaron cada cual su vara, las cuales se transformaron en serpientes, mas la vara de Aarón se tragó las varas de ellos.</a:t>
            </a:r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err="1" smtClean="0"/>
              <a:t>Vayashliju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matehu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vayihyu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letaninim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vayivla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mateh</a:t>
            </a:r>
            <a:r>
              <a:rPr lang="es-ES" sz="2400" b="1" i="1" dirty="0" smtClean="0"/>
              <a:t>-Aharon et-</a:t>
            </a:r>
            <a:r>
              <a:rPr lang="es-ES" sz="2400" b="1" i="1" dirty="0" err="1" smtClean="0"/>
              <a:t>matotam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i="1" dirty="0" smtClean="0"/>
              <a:t>Se </a:t>
            </a:r>
            <a:r>
              <a:rPr lang="es-ES" sz="2400" i="1" dirty="0" smtClean="0"/>
              <a:t>transforman en serpientes y después que se transforman en bastones, la vara de Aarón se come a las varas de ellos, pero Faraón no se dejó impresionar</a:t>
            </a:r>
            <a:r>
              <a:rPr lang="es-ES" sz="2400" i="1" dirty="0" smtClean="0"/>
              <a:t>. </a:t>
            </a:r>
          </a:p>
          <a:p>
            <a:r>
              <a:rPr lang="es-ES" sz="2400" i="1" dirty="0" smtClean="0"/>
              <a:t>Rabí Bejaié dice que simboliza la partición del mar que se tragó a los egipcios</a:t>
            </a:r>
            <a:endParaRPr lang="es-ES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7:13</a:t>
            </a:r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se 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endureció 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corazón del Faraón, de manera que no los escuchó, como había dicho el Eterno.</a:t>
            </a:r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err="1" smtClean="0"/>
              <a:t>Vayejezak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Par'oh</a:t>
            </a:r>
            <a:r>
              <a:rPr lang="es-ES" sz="2400" b="1" i="1" dirty="0" smtClean="0"/>
              <a:t> velo </a:t>
            </a:r>
            <a:r>
              <a:rPr lang="es-ES" sz="2400" b="1" i="1" dirty="0" err="1" smtClean="0"/>
              <a:t>shama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alehem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ka'asher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diber</a:t>
            </a:r>
            <a:r>
              <a:rPr lang="es-ES" sz="2400" b="1" i="1" dirty="0" smtClean="0"/>
              <a:t> Adonay</a:t>
            </a:r>
            <a:r>
              <a:rPr lang="es-ES" sz="2400" b="1" i="1" dirty="0" smtClean="0"/>
              <a:t>.</a:t>
            </a:r>
          </a:p>
          <a:p>
            <a:endParaRPr lang="es-ES" sz="2400" b="1" i="1" dirty="0" smtClean="0"/>
          </a:p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7:14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el Eterno a Moisés: El corazón del Faraón está pesado y rehúsa enviar al pueblo. </a:t>
            </a:r>
          </a:p>
          <a:p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Adonay el-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kaved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leshalaj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ha'am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7:15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Ve pues al Faraón por la mañana; he aquí que él sale al agua, y tú ponte delante de él junto a la ribera del río, y tomarás en tu mano la vara que se había tornado serpiente,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Lej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el-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baboker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hineh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yotse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hamaymah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venitsavta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likrato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sfat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vehamateh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asher-nehepaj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lenajash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tikaj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beyadeja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Ibn Ezra dice que iba a controlar el nivel del agua ya que el Nilo era fundamental para su economía.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Citando a un Midrash, Rashí dice que como se había autoproclamado dios no tenía necesidad de hacer sus necesidades corporales y se escondía para ir a hacer del cuerpo cuando nadie lo observaba.</a:t>
            </a:r>
          </a:p>
          <a:p>
            <a:r>
              <a:rPr lang="es-CO" sz="2400" i="1" dirty="0" smtClean="0"/>
              <a:t>Entonces, ahora Dios le dice a Moisés que subrepticiamente se acercara al río para hablarle mientras lo agarraba infraganti.</a:t>
            </a:r>
          </a:p>
          <a:p>
            <a:r>
              <a:rPr lang="es-CO" sz="2400" i="1" dirty="0" smtClean="0"/>
              <a:t>Otros comentaristas afirman que cada mañana se dirigía al río a hacer su rito de adoración al rio. Dios envía a Moisés para que Faraón viera con sus propios ojos como el agua de su ídolo se convertía en sangre una vez Moisés así lo decretaba.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7:16   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le dirás: El Eterno, Dios de los hebreos, me ha enviado a ti para decirte: "Deja ir a mi pueblo, a fin de que ellos me sirvan en el desierto; y he aquí que tú no has escuchado hasta ahora".</a:t>
            </a:r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err="1" smtClean="0"/>
              <a:t>Ve'amarta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elav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Elohey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ha'Ivrim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shlajani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eleyja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lemor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shalaj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ami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veya'avduni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bamidbar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vehineh</a:t>
            </a:r>
            <a:r>
              <a:rPr lang="es-ES" sz="2400" b="1" i="1" dirty="0" smtClean="0"/>
              <a:t> lo-</a:t>
            </a:r>
            <a:r>
              <a:rPr lang="es-ES" sz="2400" b="1" i="1" dirty="0" err="1" smtClean="0"/>
              <a:t>shamata</a:t>
            </a:r>
            <a:r>
              <a:rPr lang="es-ES" sz="2400" b="1" i="1" dirty="0" smtClean="0"/>
              <a:t> ad-</a:t>
            </a:r>
            <a:r>
              <a:rPr lang="es-ES" sz="2400" b="1" i="1" dirty="0" err="1" smtClean="0"/>
              <a:t>koh</a:t>
            </a:r>
            <a:r>
              <a:rPr lang="es-ES" sz="2400" b="1" i="1" dirty="0" smtClean="0"/>
              <a:t>.</a:t>
            </a:r>
          </a:p>
          <a:p>
            <a:r>
              <a:rPr lang="es-ES" sz="2400" i="1" dirty="0" smtClean="0"/>
              <a:t>Moisés le recrimina que a pesar de haber recibido el aviso, el no ha querido dejarlos salir, insinuándole que lo que viene es porque él se lo ha buscado.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7:17   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Así ha dicho el Eterno: En esto conocerás que Yo soy el Eterno: he aquí que con la vara que tengo en mi mano voy a golpear las aguas que están en el Nilo, y se convertirán en sangre.</a:t>
            </a:r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err="1" smtClean="0"/>
              <a:t>Koh</a:t>
            </a:r>
            <a:r>
              <a:rPr lang="es-ES" sz="2400" b="1" i="1" dirty="0" smtClean="0"/>
              <a:t> </a:t>
            </a:r>
            <a:r>
              <a:rPr lang="es-ES" sz="2400" b="1" i="1" dirty="0" smtClean="0"/>
              <a:t>amar Adonay </a:t>
            </a:r>
            <a:r>
              <a:rPr lang="es-ES" sz="2400" b="1" i="1" dirty="0" err="1" smtClean="0"/>
              <a:t>bezot</a:t>
            </a:r>
            <a:r>
              <a:rPr lang="es-ES" sz="2400" b="1" i="1" dirty="0" smtClean="0"/>
              <a:t> teda </a:t>
            </a:r>
            <a:r>
              <a:rPr lang="es-ES" sz="2400" b="1" i="1" dirty="0" err="1" smtClean="0"/>
              <a:t>ki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ani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hineh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anoji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makeh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bamateh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asher-beyadi</a:t>
            </a:r>
            <a:r>
              <a:rPr lang="es-ES" sz="2400" b="1" i="1" dirty="0" smtClean="0"/>
              <a:t> al-</a:t>
            </a:r>
            <a:r>
              <a:rPr lang="es-ES" sz="2400" b="1" i="1" dirty="0" err="1" smtClean="0"/>
              <a:t>hamayim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baYe'or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venehefju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ledam</a:t>
            </a:r>
            <a:r>
              <a:rPr lang="es-ES" sz="2400" b="1" i="1" dirty="0" smtClean="0"/>
              <a:t>.</a:t>
            </a:r>
          </a:p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7:18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los peces que están en el río morirán, y hederá el río, y se cansarán los egipcios por no poder beber agua del río".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CO" sz="2400" b="1" i="1" dirty="0" err="1" smtClean="0"/>
              <a:t>Vehadagah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asher-baYe'or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tamut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uva'ash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venil'u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lishtot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mayim</a:t>
            </a:r>
            <a:r>
              <a:rPr lang="es-CO" sz="2400" b="1" i="1" dirty="0" smtClean="0"/>
              <a:t> min-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.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7:19        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el Eterno dijo a Moisés: Di a Aarón: "Toma tu vara y extiende tu mano sobre las aguas de Egipto, sobre sus ríos, sobre sus canales y sobre sus lagunas y sobre todos sus depósitos de aguas, para que se conviertan en sangre; y habrá sangre en toda la tierra de Egipto, tanto en las vasijas de madera como en las de piedra.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Adonay el-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emor</a:t>
            </a:r>
            <a:r>
              <a:rPr lang="es-CO" sz="2400" b="1" i="1" dirty="0" smtClean="0"/>
              <a:t> el-Aharon </a:t>
            </a:r>
            <a:r>
              <a:rPr lang="es-CO" sz="2400" b="1" i="1" dirty="0" err="1" smtClean="0"/>
              <a:t>kaj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mateja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unteh-yadeja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meymey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naharotam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ye'oreyhem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ve'al-agmeyhem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kol-mikveh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meymeyhem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veyihyu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vehayah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bejol-erets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uva'etsim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uva'avanim</a:t>
            </a:r>
            <a:r>
              <a:rPr lang="es-CO" sz="2400" b="1" i="1" dirty="0" smtClean="0"/>
              <a:t>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7:20  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Moisés y Aarón hicieron así como les había ordenado el Eterno; y levantó la vara y golpeó las aguas que había en el río, a vista del Faraón y a vista de sus siervos, y se convirtieron todas las aguas del río en sangre. </a:t>
            </a:r>
            <a:endParaRPr lang="es-CO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Vaya'asu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ve'Aharon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ka'asher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tsivah</a:t>
            </a:r>
            <a:r>
              <a:rPr lang="es-CO" sz="2400" b="1" i="1" dirty="0" smtClean="0"/>
              <a:t> Adonay </a:t>
            </a:r>
            <a:r>
              <a:rPr lang="es-CO" sz="2400" b="1" i="1" dirty="0" err="1" smtClean="0"/>
              <a:t>vayarem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bamateh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vayaj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hamayim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le'eyney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Far'oh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ule'eyney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avadav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vayehafeju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kol-hamayim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asher-baYe'or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ledam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Fue Aarón y no Moisés quien levantó la vara para golpear al rio ya que el rio era quien le había protegido y salvado del decreto de muerte al nacer. = Gratitud aún con las cosas inanimadas.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Aquí comienza el relato de las diez famosas plagas con las cuales Dios castigó a los egipcios. </a:t>
            </a:r>
            <a:endParaRPr lang="es-CO" sz="2400" i="1" dirty="0" smtClean="0"/>
          </a:p>
          <a:p>
            <a:r>
              <a:rPr lang="es-CO" sz="2400" i="1" dirty="0" smtClean="0"/>
              <a:t>Según </a:t>
            </a:r>
            <a:r>
              <a:rPr lang="es-CO" sz="2400" i="1" dirty="0" smtClean="0"/>
              <a:t>el Midrash, cada plaga correspondió al castigo por el trato que los israelitas sufrieron de sus esclavizadores</a:t>
            </a:r>
            <a:r>
              <a:rPr lang="es-CO" sz="2400" i="1" dirty="0" smtClean="0"/>
              <a:t>.</a:t>
            </a:r>
          </a:p>
          <a:p>
            <a:r>
              <a:rPr lang="es-CO" sz="2400" i="1" dirty="0" smtClean="0"/>
              <a:t> </a:t>
            </a:r>
            <a:r>
              <a:rPr lang="es-CO" sz="2400" i="1" dirty="0" smtClean="0"/>
              <a:t>El Talmud (</a:t>
            </a:r>
            <a:r>
              <a:rPr lang="es-CO" sz="2400" i="1" dirty="0" smtClean="0"/>
              <a:t>Sanhedrín </a:t>
            </a:r>
            <a:r>
              <a:rPr lang="es-CO" sz="2400" i="1" dirty="0" smtClean="0"/>
              <a:t>96:) dice que la ley divina, </a:t>
            </a:r>
            <a:r>
              <a:rPr lang="es-CO" sz="2400" b="1" i="1" dirty="0" err="1" smtClean="0"/>
              <a:t>middá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kenégued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middá</a:t>
            </a:r>
            <a:r>
              <a:rPr lang="es-CO" sz="2400" b="1" i="1" dirty="0" smtClean="0"/>
              <a:t> </a:t>
            </a:r>
            <a:r>
              <a:rPr lang="es-CO" sz="2400" i="1" dirty="0" smtClean="0"/>
              <a:t>(la persona recibe el castigo y la recompensa de lo que hace), imperará siempre en el mundo. </a:t>
            </a:r>
            <a:endParaRPr lang="es-CO" sz="2400" i="1" dirty="0" smtClean="0"/>
          </a:p>
          <a:p>
            <a:r>
              <a:rPr lang="es-CO" sz="2400" i="1" dirty="0" smtClean="0"/>
              <a:t>Estos </a:t>
            </a:r>
            <a:r>
              <a:rPr lang="es-CO" sz="2400" i="1" dirty="0" smtClean="0"/>
              <a:t>acontecimientos son, a veces, visibles y comprobados por los hombres; otras veces quedan ocultos. 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Pero </a:t>
            </a:r>
            <a:r>
              <a:rPr lang="es-CO" sz="2400" i="1" dirty="0" smtClean="0"/>
              <a:t>no debemos dudar de la justicia de Dios, aun cuando las cosas parezcan irrazonables e incomprensibles para nuestra mente (</a:t>
            </a:r>
            <a:r>
              <a:rPr lang="es-CO" sz="2400" i="1" dirty="0" err="1" smtClean="0"/>
              <a:t>Icar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Toséfet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Yom</a:t>
            </a:r>
            <a:r>
              <a:rPr lang="es-CO" sz="2400" i="1" dirty="0" smtClean="0"/>
              <a:t> Tov, sobre Avot 2, 6</a:t>
            </a:r>
            <a:r>
              <a:rPr lang="es-CO" sz="2400" i="1" dirty="0" smtClean="0"/>
              <a:t>).</a:t>
            </a:r>
          </a:p>
          <a:p>
            <a:r>
              <a:rPr lang="es-CO" sz="2400" i="1" dirty="0" smtClean="0"/>
              <a:t>El </a:t>
            </a:r>
            <a:r>
              <a:rPr lang="es-CO" sz="2400" i="1" dirty="0" smtClean="0"/>
              <a:t>sabio Hilel, viendo un cráneo flotando en el río, dijo: "Porque ahogaste a otros fuiste ahogado, y los que te ahogaron vendrán al final a ser ahogados" (Avot 2, 6).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7:21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los peces que había en el río murieron; y hedió el río, y no podían los egipcios beber agua del río, de manera que hubo sangre en toda la tierra de Egipto.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Vehadagah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vayiv'ash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 velo-</a:t>
            </a:r>
            <a:r>
              <a:rPr lang="es-CO" sz="2400" b="1" i="1" dirty="0" err="1" smtClean="0"/>
              <a:t>yajlu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lishtot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mayim</a:t>
            </a:r>
            <a:r>
              <a:rPr lang="es-CO" sz="2400" b="1" i="1" dirty="0" smtClean="0"/>
              <a:t> min-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vayehi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bejol-erets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Solo los egipcios fueron afectados. Si un egipcio necesitaba agua iba donde un judío y se la compraba. Si se la llegaba a quitar por la fuerza, ésta se transformaba en sangre apenas quedara en su posesión.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7:22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E hicieron de la misma manera los magos de Egipto con sus magias; y se endureció el corazón del Faraón, de modo que no los escucho, como lo había dicho el Eterno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s-ES" sz="2400" b="1" i="1" dirty="0" smtClean="0"/>
              <a:t> </a:t>
            </a:r>
            <a:r>
              <a:rPr lang="es-ES" sz="2400" b="1" i="1" dirty="0" err="1" smtClean="0"/>
              <a:t>Vaya'asu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jen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jartumey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Mitsrayim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belateyhem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vayejezak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lev-Par'oh</a:t>
            </a:r>
            <a:r>
              <a:rPr lang="es-ES" sz="2400" b="1" i="1" dirty="0" smtClean="0"/>
              <a:t> velo-</a:t>
            </a:r>
            <a:r>
              <a:rPr lang="es-ES" sz="2400" b="1" i="1" dirty="0" err="1" smtClean="0"/>
              <a:t>shama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alehem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ka'asher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diber</a:t>
            </a:r>
            <a:r>
              <a:rPr lang="es-ES" sz="2400" b="1" i="1" dirty="0" smtClean="0"/>
              <a:t> Adonay</a:t>
            </a:r>
            <a:r>
              <a:rPr lang="es-ES" sz="2400" b="1" i="1" dirty="0" smtClean="0"/>
              <a:t>.</a:t>
            </a:r>
          </a:p>
          <a:p>
            <a:r>
              <a:rPr lang="es-ES" sz="2400" i="1" dirty="0" smtClean="0"/>
              <a:t>Lo mas absurdo de la rebeldía y la obstinación es pretender copiar un mal sobre otro mal, en vez de deshacer el mal hecho.</a:t>
            </a:r>
          </a:p>
          <a:p>
            <a:r>
              <a:rPr lang="es-ES" sz="2400" b="1" i="1" dirty="0" smtClean="0"/>
              <a:t>Si las aguas se habían convertido en sangre, de dónde sacaron el agua para convertirla en sangre?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smtClean="0"/>
              <a:t>Faraón ordenó a sus hechiceros que replicaran el milagro y ellos tuvieron que comprar agua de los judíos, porque ellos no eran capaces de transformar la sangre en agua,, según dice el Midrash.</a:t>
            </a:r>
          </a:p>
          <a:p>
            <a:r>
              <a:rPr lang="es-ES" sz="2400" dirty="0" smtClean="0"/>
              <a:t>Ibn Ezra dice que únicamente las aguas superficiales se transformaron en sangre pero aquella que estaban bajo tierra no fueron afectadas. Cuando los magos necesitaron agua, cavaron un nuevo pozo y la extrajeron para emular el milagro.</a:t>
            </a:r>
          </a:p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7:23</a:t>
            </a:r>
            <a:r>
              <a:rPr lang="es-ES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Y el Faraón se volvió y se fue a su casa; y no dio importancia ni aun a esto en su corazón. </a:t>
            </a:r>
            <a:endParaRPr lang="es-ES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i="1" dirty="0" err="1" smtClean="0"/>
              <a:t>Vayifen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Par'oh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vayavo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beyto</a:t>
            </a:r>
            <a:r>
              <a:rPr lang="es-ES" sz="2400" b="1" i="1" dirty="0" smtClean="0"/>
              <a:t> velo-</a:t>
            </a:r>
            <a:r>
              <a:rPr lang="es-ES" sz="2400" b="1" i="1" dirty="0" err="1" smtClean="0"/>
              <a:t>shat</a:t>
            </a:r>
            <a:r>
              <a:rPr lang="es-ES" sz="2400" b="1" i="1" dirty="0" smtClean="0"/>
              <a:t> libo </a:t>
            </a:r>
            <a:r>
              <a:rPr lang="es-ES" sz="2400" b="1" i="1" dirty="0" err="1" smtClean="0"/>
              <a:t>gam-lazot</a:t>
            </a:r>
            <a:r>
              <a:rPr lang="es-ES" sz="2400" b="1" i="1" dirty="0" smtClean="0"/>
              <a:t>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7:24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cavaron todos los egipcios alrededor del Nilo por agua de beber, porque no podían beber de las aguas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río.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Vayajperu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jol-Mitsrayim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svivot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lishtot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yajlu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lishtot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mimeymey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7:25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se cumplieron siete días después de que hirió el Eterno al Nilo.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Vayimale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shiv'at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yamim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ajarey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hakot</a:t>
            </a:r>
            <a:r>
              <a:rPr lang="es-CO" sz="2400" b="1" i="1" dirty="0" smtClean="0"/>
              <a:t>-Adonay et-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Después de siete días las aguas volvieron a la normalidad.</a:t>
            </a:r>
          </a:p>
          <a:p>
            <a:r>
              <a:rPr lang="es-CO" sz="2400" i="1" dirty="0" smtClean="0"/>
              <a:t>El desarrollo de cada plaga duró 1 mes entero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7:26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dijo el Eterno a Moisés: Ve al Faraón y dile: "Así ha dicho el Eterno: Deja ir a mi pueblo, para que ellos me sirvan.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Adonay el-</a:t>
            </a:r>
            <a:r>
              <a:rPr lang="es-CO" sz="2400" b="1" i="1" dirty="0" err="1" smtClean="0"/>
              <a:t>Moshe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bo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Par'oh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ve'amarta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koh</a:t>
            </a:r>
            <a:r>
              <a:rPr lang="es-CO" sz="2400" b="1" i="1" dirty="0" smtClean="0"/>
              <a:t> amar Adonay </a:t>
            </a:r>
            <a:r>
              <a:rPr lang="es-CO" sz="2400" b="1" i="1" dirty="0" err="1" smtClean="0"/>
              <a:t>shalaj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ami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veya'avduni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</a:t>
            </a:r>
            <a:endParaRPr lang="es-CO" sz="2400" i="1" dirty="0" smtClean="0"/>
          </a:p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7:27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si tú rehúsas dejarle ir, he aquí que voy a herir a todos tus confines con ranas.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Ve'im-ma'en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leshale'aj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hineh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anoji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nogef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kol</a:t>
            </a:r>
            <a:r>
              <a:rPr lang="es-CO" sz="2400" b="1" i="1" dirty="0" smtClean="0"/>
              <a:t>-</a:t>
            </a:r>
            <a:r>
              <a:rPr lang="es-CO" sz="2400" b="1" i="1" dirty="0" err="1" smtClean="0"/>
              <a:t>gevuleja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batsfarde'im</a:t>
            </a:r>
            <a:r>
              <a:rPr lang="es-CO" sz="2400" b="1" i="1" dirty="0" smtClean="0"/>
              <a:t>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7:28   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el río criara ranas que subirán y entrarán en tu casa y en tu cámara de dormir y sobre tu cama, y en la casa de tus siervos y entre tu pueblo, y en tus hornos y en tus restos de provisiones.</a:t>
            </a:r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sz="24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Vesharats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haYe'or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tsfarde'im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uva'u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beveyteja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uvajadar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mishkavja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ve'al-mitateja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uveveyt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avadeyja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uve'ameja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uvetanureyja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uvemish'aroteyja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</a:t>
            </a:r>
            <a:endParaRPr lang="es-CO" sz="2400" i="1" dirty="0" smtClean="0"/>
          </a:p>
          <a:p>
            <a:r>
              <a:rPr lang="es-CO" sz="2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7:29</a:t>
            </a:r>
            <a:r>
              <a:rPr lang="es-CO" sz="24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Y sobre ti y sobre tu pueblo y sobre tus siervos subirán las ranas'". </a:t>
            </a:r>
            <a:endParaRPr lang="es-CO" sz="24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b="1" i="1" dirty="0" err="1" smtClean="0"/>
              <a:t>Uveja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uve'ameja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uvejol-avadeyja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ya'alu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hatsfarde'im</a:t>
            </a:r>
            <a:r>
              <a:rPr lang="es-CO" sz="2400" b="1" i="1" dirty="0" smtClean="0"/>
              <a:t>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2531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</a:t>
            </a:r>
            <a:r>
              <a:rPr lang="es-CO" dirty="0" err="1" smtClean="0">
                <a:latin typeface="Calibri" pitchFamily="34" charset="0"/>
              </a:rPr>
              <a:t>Shalom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Haverim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24 </a:t>
            </a:r>
            <a:r>
              <a:rPr lang="es-CO" sz="1800" dirty="0" smtClean="0">
                <a:latin typeface="Calibri" pitchFamily="34" charset="0"/>
              </a:rPr>
              <a:t>de </a:t>
            </a:r>
            <a:r>
              <a:rPr lang="es-CO" sz="1800" dirty="0" err="1" smtClean="0">
                <a:latin typeface="Calibri" pitchFamily="34" charset="0"/>
              </a:rPr>
              <a:t>Tammuz</a:t>
            </a:r>
            <a:r>
              <a:rPr lang="es-CO" sz="1800" dirty="0" smtClean="0">
                <a:latin typeface="Calibri" pitchFamily="34" charset="0"/>
              </a:rPr>
              <a:t> 5776– </a:t>
            </a:r>
            <a:r>
              <a:rPr lang="es-CO" sz="1800" dirty="0" smtClean="0">
                <a:latin typeface="Calibri" pitchFamily="34" charset="0"/>
              </a:rPr>
              <a:t>31de </a:t>
            </a:r>
            <a:r>
              <a:rPr lang="es-CO" sz="1800" dirty="0" smtClean="0">
                <a:latin typeface="Calibri" pitchFamily="34" charset="0"/>
              </a:rPr>
              <a:t>Julio, 2016- </a:t>
            </a:r>
            <a:r>
              <a:rPr lang="es-CO" sz="1800" dirty="0" err="1" smtClean="0">
                <a:latin typeface="Calibri" pitchFamily="34" charset="0"/>
              </a:rPr>
              <a:t>Monsey</a:t>
            </a:r>
            <a:r>
              <a:rPr lang="es-CO" sz="1800" dirty="0" smtClean="0">
                <a:latin typeface="Calibri" pitchFamily="34" charset="0"/>
              </a:rPr>
              <a:t>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84469</TotalTime>
  <Words>1550</Words>
  <Application>Microsoft Office PowerPoint</Application>
  <PresentationFormat>On-screen Show (4:3)</PresentationFormat>
  <Paragraphs>227</Paragraphs>
  <Slides>38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3082</cp:revision>
  <dcterms:created xsi:type="dcterms:W3CDTF">2013-10-13T19:31:46Z</dcterms:created>
  <dcterms:modified xsi:type="dcterms:W3CDTF">2016-07-31T21:17:50Z</dcterms:modified>
</cp:coreProperties>
</file>