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2"/>
  </p:notesMasterIdLst>
  <p:sldIdLst>
    <p:sldId id="256" r:id="rId2"/>
    <p:sldId id="506" r:id="rId3"/>
    <p:sldId id="258" r:id="rId4"/>
    <p:sldId id="702" r:id="rId5"/>
    <p:sldId id="703" r:id="rId6"/>
    <p:sldId id="701" r:id="rId7"/>
    <p:sldId id="704" r:id="rId8"/>
    <p:sldId id="706" r:id="rId9"/>
    <p:sldId id="707" r:id="rId10"/>
    <p:sldId id="708" r:id="rId11"/>
    <p:sldId id="709" r:id="rId12"/>
    <p:sldId id="710" r:id="rId13"/>
    <p:sldId id="711" r:id="rId14"/>
    <p:sldId id="712" r:id="rId15"/>
    <p:sldId id="713" r:id="rId16"/>
    <p:sldId id="714" r:id="rId17"/>
    <p:sldId id="715" r:id="rId18"/>
    <p:sldId id="716" r:id="rId19"/>
    <p:sldId id="717" r:id="rId20"/>
    <p:sldId id="718" r:id="rId21"/>
    <p:sldId id="719" r:id="rId22"/>
    <p:sldId id="720" r:id="rId23"/>
    <p:sldId id="721" r:id="rId24"/>
    <p:sldId id="722" r:id="rId25"/>
    <p:sldId id="723" r:id="rId26"/>
    <p:sldId id="724" r:id="rId27"/>
    <p:sldId id="725" r:id="rId28"/>
    <p:sldId id="726" r:id="rId29"/>
    <p:sldId id="727" r:id="rId30"/>
    <p:sldId id="306" r:id="rId31"/>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868" autoAdjust="0"/>
    <p:restoredTop sz="94660"/>
  </p:normalViewPr>
  <p:slideViewPr>
    <p:cSldViewPr snapToGrid="0">
      <p:cViewPr varScale="1">
        <p:scale>
          <a:sx n="83" d="100"/>
          <a:sy n="83" d="100"/>
        </p:scale>
        <p:origin x="-1308"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dirty="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5</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6</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7</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8</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9</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10</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11</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12</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14</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15</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16</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17</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18</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19</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20</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21</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22</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24</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25</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26</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27</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28</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29</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dirty="0"/>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www.shalomhaverim.org/" TargetMode="External"/><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hyperlink" Target="https://www.chabad.org/kabbalah/article_cdo/aid/380377/jewish/The-Heart-and-Its-Energy.htm" TargetMode="External"/><Relationship Id="rId5" Type="http://schemas.openxmlformats.org/officeDocument/2006/relationships/hyperlink" Target="https://www.chabad.org/kabbalah/article_cdo/aid/719328/jewish/He-Who-Steals.htm"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CO"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868680" y="143637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3200" dirty="0" smtClean="0">
                <a:latin typeface="Bookman Old Style" pitchFamily="18" charset="0"/>
              </a:rPr>
              <a:t>ESTUDIOS DEL TANAJ 1</a:t>
            </a:r>
            <a:endParaRPr lang="es-CO" sz="3200" dirty="0">
              <a:latin typeface="Bookman Old Style" pitchFamily="18" charset="0"/>
            </a:endParaRPr>
          </a:p>
          <a:p>
            <a:pPr marL="342900" lvl="0" indent="-342900" algn="ctr"/>
            <a:r>
              <a:rPr lang="es-CO" sz="2800" b="1" dirty="0" smtClean="0">
                <a:latin typeface="Bookman Old Style" pitchFamily="18" charset="0"/>
              </a:rPr>
              <a:t>Yeshayahu </a:t>
            </a:r>
            <a:r>
              <a:rPr lang="es-CO" sz="2800" b="1" dirty="0" err="1" smtClean="0">
                <a:latin typeface="Bookman Old Style" pitchFamily="18" charset="0"/>
              </a:rPr>
              <a:t>haNavi</a:t>
            </a:r>
            <a:endParaRPr lang="es-CO" sz="2800" b="1" dirty="0">
              <a:latin typeface="Bookman Old Style" pitchFamily="18" charset="0"/>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3200" b="0" i="0" u="none" strike="noStrike" cap="none" dirty="0">
                <a:solidFill>
                  <a:srgbClr val="000000"/>
                </a:solidFill>
                <a:latin typeface="Bookman Old Style" pitchFamily="18" charset="0"/>
                <a:ea typeface="Calibri"/>
                <a:cs typeface="Calibri"/>
                <a:sym typeface="Calibri"/>
              </a:rPr>
              <a:t>Por: Eliyahu BaYona</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r>
              <a:rPr lang="es-CO" sz="3200" b="0" i="0" u="none" strike="noStrike" cap="none" dirty="0">
                <a:solidFill>
                  <a:srgbClr val="000000"/>
                </a:solidFill>
                <a:latin typeface="Bookman Old Style" pitchFamily="18" charset="0"/>
                <a:ea typeface="Calibri"/>
                <a:cs typeface="Calibri"/>
                <a:sym typeface="Calibri"/>
              </a:rPr>
              <a:t>Director Shalom Haverim Org</a:t>
            </a:r>
            <a:endParaRPr dirty="0">
              <a:latin typeface="Bookman Old Style" pitchFamily="18" charset="0"/>
            </a:endParaRPr>
          </a:p>
          <a:p>
            <a:pPr marL="0" marR="0" lvl="0" indent="0" algn="ctr" rtl="0">
              <a:spcBef>
                <a:spcPts val="800"/>
              </a:spcBef>
              <a:spcAft>
                <a:spcPts val="0"/>
              </a:spcAft>
              <a:buNone/>
            </a:pPr>
            <a:r>
              <a:rPr lang="es-CO" sz="3200" b="0" i="0" u="none" strike="noStrike" cap="none" dirty="0">
                <a:solidFill>
                  <a:srgbClr val="000000"/>
                </a:solidFill>
                <a:latin typeface="Bookman Old Style" pitchFamily="18" charset="0"/>
                <a:ea typeface="Calibri"/>
                <a:cs typeface="Calibri"/>
                <a:sym typeface="Calibri"/>
              </a:rPr>
              <a:t>New York</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endParaRPr lang="es-ES" dirty="0" smtClean="0">
              <a:latin typeface="Bookman Old Style" pitchFamily="18" charset="0"/>
              <a:ea typeface="Adobe Myungjo Std M" panose="02020600000000000000" pitchFamily="18" charset="-128"/>
            </a:endParaRPr>
          </a:p>
        </p:txBody>
      </p:sp>
      <p:pic>
        <p:nvPicPr>
          <p:cNvPr id="91138" name="Picture 2" descr="Image result for seven fruits of the holy land"/>
          <p:cNvPicPr>
            <a:picLocks noChangeAspect="1" noChangeArrowheads="1"/>
          </p:cNvPicPr>
          <p:nvPr/>
        </p:nvPicPr>
        <p:blipFill>
          <a:blip r:embed="rId4"/>
          <a:srcRect/>
          <a:stretch>
            <a:fillRect/>
          </a:stretch>
        </p:blipFill>
        <p:spPr bwMode="auto">
          <a:xfrm>
            <a:off x="23714" y="-16747"/>
            <a:ext cx="9120286" cy="6874747"/>
          </a:xfrm>
          <a:prstGeom prst="rect">
            <a:avLst/>
          </a:prstGeom>
          <a:noFill/>
        </p:spPr>
      </p:pic>
    </p:spTree>
    <p:extLst>
      <p:ext uri="{BB962C8B-B14F-4D97-AF65-F5344CB8AC3E}">
        <p14:creationId xmlns:p14="http://schemas.microsoft.com/office/powerpoint/2010/main" xmlns="" val="166418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ES" dirty="0" smtClean="0"/>
              <a:t>El más grande de los profetas hebreos de los cuales permanecen los monumentos literarios. </a:t>
            </a:r>
          </a:p>
          <a:p>
            <a:pPr marL="342900" lvl="0" indent="-165100">
              <a:buSzPts val="2800"/>
              <a:buNone/>
            </a:pPr>
            <a:r>
              <a:rPr lang="es-ES" dirty="0" smtClean="0"/>
              <a:t>Él residió en Jerusalén, y así contrasta con Mica, el profeta de los distritos rurales. </a:t>
            </a:r>
          </a:p>
          <a:p>
            <a:pPr marL="342900" lvl="0" indent="-165100">
              <a:buSzPts val="2800"/>
              <a:buNone/>
            </a:pPr>
            <a:r>
              <a:rPr lang="es-ES" dirty="0" smtClean="0"/>
              <a:t>Estaba casado (Isa. 8: 3), y tenía hijos (7: 3, 8: 3).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sz="1800"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ES" dirty="0" smtClean="0"/>
              <a:t>Su orientación indica que pudo mantener su dignidad en la sociedad más alta, como lo demuestra su libertad hacia Acaz (7) y su relación con Uriah, el Sumo Sacerdote (8: 2). </a:t>
            </a:r>
          </a:p>
          <a:p>
            <a:pPr marL="342900" lvl="0" indent="-165100">
              <a:buSzPts val="2800"/>
              <a:buNone/>
            </a:pPr>
            <a:r>
              <a:rPr lang="es-ES" dirty="0" smtClean="0"/>
              <a:t>El encabezamiento en Isa. 1. se refiere a Uzías, Jotam, Acaz y Ezequías como los reyes bajo los cuales profetizó.</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sz="1800"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ES" dirty="0" smtClean="0"/>
              <a:t>Su orientación indica que pudo mantener su dignidad en la sociedad más alta, como lo demuestra su libertad hacia Acaz (7) y su relación con Uriah, el Sumo Sacerdote (8: 2). </a:t>
            </a:r>
          </a:p>
          <a:p>
            <a:pPr marL="342900" lvl="0" indent="-165100">
              <a:buSzPts val="2800"/>
              <a:buNone/>
            </a:pPr>
            <a:r>
              <a:rPr lang="es-ES" dirty="0" smtClean="0"/>
              <a:t>El encabezamiento en Isa. 1. se refiere a Uzías, Jotam, Acaz y Ezequías como los reyes bajo los cuales profetizó.</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sz="1800"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ES" dirty="0" smtClean="0"/>
              <a:t>Este y otros encabezados similares, sin embargo, no tienen autoridad histórica, siendo el trabajo de escritores posteriores cuyas declaraciones no tenían una base documental y eran puramente inferenciales. </a:t>
            </a:r>
            <a:endParaRPr lang="es-CO" b="0" i="0" u="none" strike="noStrike" cap="none" dirty="0" smtClean="0">
              <a:solidFill>
                <a:srgbClr val="000000"/>
              </a:solidFill>
              <a:latin typeface="Calibri"/>
              <a:ea typeface="Calibri"/>
              <a:cs typeface="Calibri"/>
              <a:sym typeface="Calibri"/>
            </a:endParaRPr>
          </a:p>
          <a:p>
            <a:pPr marL="342900" marR="0" lvl="0" indent="-165100" algn="l" rtl="0">
              <a:spcBef>
                <a:spcPts val="800"/>
              </a:spcBef>
              <a:spcAft>
                <a:spcPts val="0"/>
              </a:spcAft>
              <a:buClr>
                <a:srgbClr val="000000"/>
              </a:buClr>
              <a:buSzPts val="2800"/>
              <a:buFont typeface="Arial"/>
              <a:buNone/>
            </a:pPr>
            <a:endParaRPr sz="28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sz="1800"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CO" dirty="0" smtClean="0"/>
              <a:t>Uzías, llamado Azarías, reinó por espacio de 52 años.</a:t>
            </a:r>
          </a:p>
          <a:p>
            <a:pPr marL="342900" lvl="0" indent="-165100">
              <a:buSzPts val="2800"/>
              <a:buNone/>
            </a:pPr>
            <a:r>
              <a:rPr lang="es-CO" b="0" i="0" u="none" strike="noStrike" cap="none" dirty="0" smtClean="0">
                <a:solidFill>
                  <a:srgbClr val="000000"/>
                </a:solidFill>
                <a:latin typeface="Calibri"/>
                <a:ea typeface="Calibri"/>
                <a:cs typeface="Calibri"/>
                <a:sym typeface="Calibri"/>
              </a:rPr>
              <a:t>Jotam y Acaz, cada uno reinó 16 años.</a:t>
            </a:r>
          </a:p>
          <a:p>
            <a:pPr marL="342900" lvl="0" indent="-165100">
              <a:buSzPts val="2800"/>
              <a:buNone/>
            </a:pPr>
            <a:r>
              <a:rPr lang="es-CO" dirty="0" smtClean="0"/>
              <a:t>Ezequías reinó 29 años.</a:t>
            </a:r>
          </a:p>
          <a:p>
            <a:pPr marL="342900" lvl="0" indent="-165100">
              <a:buSzPts val="2800"/>
              <a:buNone/>
            </a:pPr>
            <a:r>
              <a:rPr lang="es-CO" b="0" i="0" u="none" strike="noStrike" cap="none" dirty="0" smtClean="0">
                <a:solidFill>
                  <a:srgbClr val="000000"/>
                </a:solidFill>
                <a:latin typeface="Calibri"/>
                <a:ea typeface="Calibri"/>
                <a:cs typeface="Calibri"/>
                <a:sym typeface="Calibri"/>
              </a:rPr>
              <a:t>Sus historias se encuentran en 2 Reyes caps. 15, 16, 18 y en 2 Crónicas caps. 26 al 32</a:t>
            </a:r>
          </a:p>
          <a:p>
            <a:pPr marL="342900" marR="0" lvl="0" indent="-165100" algn="l" rtl="0">
              <a:spcBef>
                <a:spcPts val="800"/>
              </a:spcBef>
              <a:spcAft>
                <a:spcPts val="0"/>
              </a:spcAft>
              <a:buClr>
                <a:srgbClr val="000000"/>
              </a:buClr>
              <a:buSzPts val="2800"/>
              <a:buFont typeface="Arial"/>
              <a:buNone/>
            </a:pPr>
            <a:endParaRPr sz="28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sz="1800"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ES" sz="3000" dirty="0" smtClean="0"/>
              <a:t>Además, es verdad que no se puede demostrar que una profecía sea tan antigua como el tiempo de Uzías, excepto en efecto el núcleo de cap. 6. "En el año en que murió el rey Uzías, vi al Señor", etc. (vi. 1, RV), parece provenir de un ciclo de narraciones proféticas, algunas de las cuales (</a:t>
            </a:r>
            <a:r>
              <a:rPr lang="es-ES" sz="3000" dirty="0" err="1" smtClean="0"/>
              <a:t>comp</a:t>
            </a:r>
            <a:r>
              <a:rPr lang="es-ES" sz="3000" dirty="0" smtClean="0"/>
              <a:t>. </a:t>
            </a:r>
            <a:r>
              <a:rPr lang="es-CO" sz="3000" dirty="0" smtClean="0"/>
              <a:t>8:1-3</a:t>
            </a:r>
            <a:r>
              <a:rPr lang="es-ES" sz="3000" dirty="0" smtClean="0"/>
              <a:t>, 5; 2: 16), con razón o sin ella, reclamó la autoría de Isaías.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sz="1800"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CO" sz="2800" dirty="0" smtClean="0"/>
              <a:t>Uzías también es llamado Azarías. </a:t>
            </a:r>
          </a:p>
          <a:p>
            <a:pPr marL="342900" lvl="0" indent="-165100">
              <a:buSzPts val="2800"/>
              <a:buNone/>
            </a:pPr>
            <a:r>
              <a:rPr lang="es-CO" sz="2800" dirty="0" smtClean="0"/>
              <a:t>Ciertamente todo el hombre se refleja en la gran visión del cap. 6. </a:t>
            </a:r>
          </a:p>
          <a:p>
            <a:pPr marL="342900" lvl="0" indent="-165100">
              <a:buSzPts val="2800"/>
              <a:buNone/>
            </a:pPr>
            <a:r>
              <a:rPr lang="es-CO" sz="2800" dirty="0" smtClean="0"/>
              <a:t>Ninguna consideración personal lo retiene (contrasta a Jeremías) de ofrecerse a sí mismo como el portavoz del Señor, y aunque aseguró que ninguna exhortación afectará a las insensibles conciencias de sus oyentes, todavía entra y sale entre su gente como si existiera una esperanza;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sz="1800"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CO" sz="3000" dirty="0" smtClean="0"/>
              <a:t>y tal vez (la naturaleza humana es inconsistente) la esperanza aún persistía incluso cuando la razón negaba por completo su derecho.</a:t>
            </a:r>
          </a:p>
          <a:p>
            <a:pPr marL="342900" lvl="0" indent="-165100">
              <a:buSzPts val="2800"/>
              <a:buNone/>
            </a:pPr>
            <a:r>
              <a:rPr lang="es-ES" sz="3000" dirty="0" smtClean="0"/>
              <a:t>La historia de aquel que "por vileza hizo el gran rechazo" (para aplicar las conocidas palabras de Dante), que pudo haber llevado a su pueblo a la reforma social y personal, según el sabio consejo del profeta, se registra en el cap. 7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sz="1800"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ES" dirty="0" smtClean="0"/>
              <a:t>Isaías no era un estadista y, sin embargo, el consejo que dio al rey fue tan bueno desde el punto de vista político como religioso. </a:t>
            </a:r>
          </a:p>
          <a:p>
            <a:pPr marL="342900" lvl="0" indent="-165100">
              <a:buSzPts val="2800"/>
              <a:buNone/>
            </a:pPr>
            <a:r>
              <a:rPr lang="es-ES" dirty="0" smtClean="0"/>
              <a:t>¿Por qué debería Acaz pagar a Asiria por hacer un trabajo que un respeto ilustrado por su propio interés sin duda lo impulsaría a realizar? ¿Por qué debería tomar la plata y el oro en el templo y en el palacio, y enviarlo como tributo al rey asirio?</a:t>
            </a:r>
            <a:endParaRPr lang="es-CO"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sz="1800"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ES" dirty="0" smtClean="0"/>
              <a:t>Cabe señalar que en el cap. 8. la esposa de Isaías se llama "la profetisa". </a:t>
            </a:r>
          </a:p>
          <a:p>
            <a:pPr marL="342900" lvl="0" indent="-165100">
              <a:buSzPts val="2800"/>
              <a:buNone/>
            </a:pPr>
            <a:r>
              <a:rPr lang="es-ES" dirty="0" smtClean="0"/>
              <a:t>Por su solidaridad con su esposo, ella se separa de las personas impías entre las que vive y es, por así decirlo, sacrosanta. </a:t>
            </a:r>
          </a:p>
          <a:p>
            <a:pPr marL="342900" lvl="0" indent="-165100">
              <a:buSzPts val="2800"/>
              <a:buNone/>
            </a:pPr>
            <a:r>
              <a:rPr lang="es-ES" dirty="0" smtClean="0"/>
              <a:t>Sus hijos también son "signos y augurios" de la cita divina;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sz="1800"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ES" dirty="0" smtClean="0"/>
              <a:t>y uno puede conjeturar que si Isaías alguna vez se imaginó el peor desastre que vendría a Jerusalén, se vio a sí mismo y a su familia, como Lot de antaño, saliendo a salvo (para un trabajo reservado para ellos por Dios) de la ciudad condenada.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sz="1800"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ES" dirty="0" smtClean="0"/>
              <a:t>El Cap. 20 describe el extraño procedimiento por el cual Isaías, por así decirlo, "dio una predicción actuada" del destino que espera </a:t>
            </a:r>
            <a:r>
              <a:rPr lang="es-ES" dirty="0" err="1" smtClean="0"/>
              <a:t>Mizraim</a:t>
            </a:r>
            <a:r>
              <a:rPr lang="es-ES" dirty="0" smtClean="0"/>
              <a:t> y </a:t>
            </a:r>
            <a:r>
              <a:rPr lang="es-ES" dirty="0" err="1" smtClean="0"/>
              <a:t>Cus</a:t>
            </a:r>
            <a:r>
              <a:rPr lang="es-ES" dirty="0" smtClean="0"/>
              <a:t> (Egipto y Etiopía), o, como piensan otros, para </a:t>
            </a:r>
            <a:r>
              <a:rPr lang="es-ES" dirty="0" err="1" smtClean="0"/>
              <a:t>Mizrim</a:t>
            </a:r>
            <a:r>
              <a:rPr lang="es-ES" dirty="0" smtClean="0"/>
              <a:t> y </a:t>
            </a:r>
            <a:r>
              <a:rPr lang="es-ES" dirty="0" err="1" smtClean="0"/>
              <a:t>Cus</a:t>
            </a:r>
            <a:r>
              <a:rPr lang="es-ES" dirty="0" smtClean="0"/>
              <a:t> (Arabia Norte), en el cual los pueblos de Palestina habían contado tanto como aliados.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sz="1800"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ES" dirty="0" smtClean="0"/>
              <a:t>De los Capítulos 36 al 39, tal vez, no se puede esperar mucha ayuda en la biografía de Isaías, ya que en su forma actual ciertamente son bastante tardíos. </a:t>
            </a:r>
          </a:p>
          <a:p>
            <a:pPr marL="342900" lvl="0" indent="-165100">
              <a:buSzPts val="2800"/>
              <a:buNone/>
            </a:pPr>
            <a:r>
              <a:rPr lang="es-ES" dirty="0" smtClean="0"/>
              <a:t>No se puede decir más de Isaías a partir de información documental directa. </a:t>
            </a:r>
          </a:p>
          <a:p>
            <a:pPr marL="342900" lvl="0" indent="-165100">
              <a:buSzPts val="2800"/>
              <a:buNone/>
            </a:pPr>
            <a:r>
              <a:rPr lang="es-ES" dirty="0" smtClean="0"/>
              <a:t>Sus palabras son su verdadera biografía.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sz="1800"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ES" dirty="0" smtClean="0"/>
              <a:t>En ellos se ve la naturaleza severa e inflexible del hombre, que amaba mucho a su gente, pero a su Dios más.</a:t>
            </a:r>
          </a:p>
          <a:p>
            <a:pPr marL="342900" lvl="0" indent="-165100">
              <a:buSzPts val="2800"/>
              <a:buNone/>
            </a:pPr>
            <a:r>
              <a:rPr lang="es-ES" dirty="0" smtClean="0"/>
              <a:t>Isaías tiene todas las características de un escritor clásico: la nitidez, la calidad de imagen y la originalidad. </a:t>
            </a:r>
          </a:p>
          <a:p>
            <a:pPr marL="342900" lvl="0" indent="-165100">
              <a:buSzPts val="2800"/>
              <a:buNone/>
            </a:pPr>
            <a:r>
              <a:rPr lang="es-ES" dirty="0" smtClean="0"/>
              <a:t>Pero ¿era también poeta? Es difícil pensar que sí.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sz="1800"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ES" dirty="0" smtClean="0"/>
              <a:t>¿Podría un hombre así condescender a las artes necesarias para la existencia misma de la poesía? </a:t>
            </a:r>
          </a:p>
          <a:p>
            <a:pPr marL="342900" lvl="0" indent="-165100">
              <a:buSzPts val="2800"/>
              <a:buNone/>
            </a:pPr>
            <a:r>
              <a:rPr lang="es-ES" dirty="0" smtClean="0"/>
              <a:t>Isaías 37: 22-29 es asignado a él. </a:t>
            </a:r>
          </a:p>
          <a:p>
            <a:pPr marL="342900" lvl="0" indent="-165100">
              <a:buSzPts val="2800"/>
              <a:buNone/>
            </a:pPr>
            <a:r>
              <a:rPr lang="es-ES" dirty="0" smtClean="0"/>
              <a:t>Pero muchos críticos consideran que la narración en la que se ubica es tardía, y la fraseología del poema en sí parece estar alejada de Isaías.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sz="1800"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ES" b="1" dirty="0" smtClean="0"/>
              <a:t>—En la literatura rabínica:</a:t>
            </a:r>
          </a:p>
          <a:p>
            <a:pPr marL="342900" lvl="0" indent="-165100">
              <a:buSzPts val="2800"/>
              <a:buNone/>
            </a:pPr>
            <a:r>
              <a:rPr lang="es-ES" dirty="0" smtClean="0"/>
              <a:t>Según los Rabinos, Isaías era un descendiente de Judá y Tamar (</a:t>
            </a:r>
            <a:r>
              <a:rPr lang="es-ES" dirty="0" err="1" smtClean="0"/>
              <a:t>Soṭah</a:t>
            </a:r>
            <a:r>
              <a:rPr lang="es-ES" dirty="0" smtClean="0"/>
              <a:t> 10b). </a:t>
            </a:r>
          </a:p>
          <a:p>
            <a:pPr marL="342900" lvl="0" indent="-165100">
              <a:buSzPts val="2800"/>
              <a:buNone/>
            </a:pPr>
            <a:r>
              <a:rPr lang="es-ES" dirty="0" smtClean="0"/>
              <a:t>Su padre era un profeta y el hermano del rey </a:t>
            </a:r>
            <a:r>
              <a:rPr lang="es-ES" dirty="0" err="1" smtClean="0"/>
              <a:t>Amasías</a:t>
            </a:r>
            <a:r>
              <a:rPr lang="es-ES" dirty="0" smtClean="0"/>
              <a:t> (</a:t>
            </a:r>
            <a:r>
              <a:rPr lang="es-ES" dirty="0" err="1" smtClean="0"/>
              <a:t>Meg</a:t>
            </a:r>
            <a:r>
              <a:rPr lang="es-ES" dirty="0" smtClean="0"/>
              <a:t>. 15a). </a:t>
            </a:r>
          </a:p>
          <a:p>
            <a:pPr marL="342900" lvl="0" indent="-165100">
              <a:buSzPts val="2800"/>
              <a:buNone/>
            </a:pPr>
            <a:r>
              <a:rPr lang="es-ES" dirty="0" smtClean="0"/>
              <a:t>Mientras Isaías, dice el Midrash, caminaba arriba y abajo en su estudio, escuchó a Dios decir: "¿A quién enviaré?"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sz="1800"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ES" dirty="0" smtClean="0"/>
              <a:t>Entonces Isaías dijo: "Aquí estoy, envíame a mí". </a:t>
            </a:r>
          </a:p>
          <a:p>
            <a:pPr marL="342900" lvl="0" indent="-165100">
              <a:buSzPts val="2800"/>
              <a:buNone/>
            </a:pPr>
            <a:r>
              <a:rPr lang="es-ES" dirty="0" smtClean="0"/>
              <a:t>Entonces, Dios le dijo: "Mis hijos son problemáticos y sensibles; si estás listo para ser insultado e incluso golpeado por ellos, puedes aceptar Mi mensaje; si no, deberías renunciar a él" (Lev. R. x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sz="1800"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ES" dirty="0" smtClean="0"/>
              <a:t>Isaías aceptó la misión y fue el más tolerante, así como el patriota más ardiente, entre los profetas, siempre defendiendo a Israel e implorando el perdón por sus pecados. </a:t>
            </a:r>
          </a:p>
          <a:p>
            <a:pPr marL="342900" lvl="0" indent="-165100">
              <a:buSzPts val="2800"/>
              <a:buNone/>
            </a:pPr>
            <a:r>
              <a:rPr lang="es-ES" dirty="0" smtClean="0"/>
              <a:t>Por lo tanto, se distinguió de todos los demás profetas en que recibió sus comunicaciones directamente de Dios y no a través de un intermediario (ib.).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sz="1800"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ES" dirty="0" smtClean="0"/>
              <a:t>Cuando Isaías dijo: "Vivo en medio de un pueblo de labios inmundos" (6: 5) Dios lo reprendió por hablar en tales términos de Su pueblo (</a:t>
            </a:r>
            <a:r>
              <a:rPr lang="es-ES" dirty="0" err="1" smtClean="0"/>
              <a:t>Cant</a:t>
            </a:r>
            <a:r>
              <a:rPr lang="es-ES" dirty="0" smtClean="0"/>
              <a:t>. R. i. 6).</a:t>
            </a:r>
          </a:p>
          <a:p>
            <a:pPr marL="342900" lvl="0" indent="-165100">
              <a:buSzPts val="2800"/>
              <a:buNone/>
            </a:pPr>
            <a:r>
              <a:rPr lang="es-ES" dirty="0" smtClean="0"/>
              <a:t>En el orden de grandeza, Isaías es colocado inmediatamente después de Moisés por los rabinos;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sz="1800"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ES" dirty="0" smtClean="0"/>
              <a:t>En algunos aspectos, Isaías supera incluso a Moisés, ya que redujo los mandamientos a seis: honestidad en el trato; sinceridad en el habla; rechazo de la ganancia ilícita; ausencia de corrupción; aversión por hechos sangrientos; desprecio por el mal (</a:t>
            </a:r>
            <a:r>
              <a:rPr lang="es-ES" dirty="0" err="1" smtClean="0"/>
              <a:t>Mak</a:t>
            </a:r>
            <a:r>
              <a:rPr lang="es-ES" dirty="0" smtClean="0"/>
              <a:t>. 24a).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sz="1800"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ES" dirty="0" smtClean="0"/>
              <a:t>Más tarde redujo los seis a dos: justicia y caridad (ib.). </a:t>
            </a:r>
          </a:p>
          <a:p>
            <a:pPr marL="342900" lvl="0" indent="-165100">
              <a:buSzPts val="2800"/>
              <a:buNone/>
            </a:pPr>
            <a:r>
              <a:rPr lang="es-ES" dirty="0" smtClean="0"/>
              <a:t>El principal mérito de las profecías de Isaías es su carácter consolador, ya que mientras Moisés dijo: "Debes perecer en medio de la nación", Isaías anunció la liberación.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sz="1800"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ES" dirty="0" smtClean="0"/>
              <a:t>Las direcciones de consuelo de Ezequiel comparadas con las de Isaías son como las declaraciones de un aldeano al discurso de un cortesano (</a:t>
            </a:r>
            <a:r>
              <a:rPr lang="es-ES" dirty="0" err="1" smtClean="0"/>
              <a:t>Ḥag</a:t>
            </a:r>
            <a:r>
              <a:rPr lang="es-ES" dirty="0" smtClean="0"/>
              <a:t>. 14a). </a:t>
            </a:r>
          </a:p>
          <a:p>
            <a:pPr marL="342900" lvl="0" indent="-165100">
              <a:buSzPts val="2800"/>
              <a:buNone/>
            </a:pPr>
            <a:r>
              <a:rPr lang="es-ES" dirty="0" smtClean="0"/>
              <a:t>Por lo tanto, le espera un consuelo al que ve a Isaías en un sueño (</a:t>
            </a:r>
            <a:r>
              <a:rPr lang="es-ES" dirty="0" err="1" smtClean="0"/>
              <a:t>Ber</a:t>
            </a:r>
            <a:r>
              <a:rPr lang="es-ES" dirty="0" smtClean="0"/>
              <a:t>. 57b).</a:t>
            </a:r>
            <a:endParaRPr lang="es-CO"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sz="1800"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ES" dirty="0" smtClean="0"/>
              <a:t>Se relata en el Talmud que el rabino Simeón ben '</a:t>
            </a:r>
            <a:r>
              <a:rPr lang="es-ES" dirty="0" err="1" smtClean="0"/>
              <a:t>Azzai</a:t>
            </a:r>
            <a:r>
              <a:rPr lang="es-ES" dirty="0" smtClean="0"/>
              <a:t> encontró en Jerusalén un relato en el que se escribió que Manasés había matado a Isaías. </a:t>
            </a:r>
          </a:p>
          <a:p>
            <a:pPr marL="342900" lvl="0" indent="-165100">
              <a:buSzPts val="2800"/>
              <a:buNone/>
            </a:pPr>
            <a:r>
              <a:rPr lang="es-ES" dirty="0" smtClean="0"/>
              <a:t>Manasés le dijo a Isaías: "Moisés, tu maestro, dijo: 'Nadie verá a Dios y vivirá' [</a:t>
            </a:r>
            <a:r>
              <a:rPr lang="es-ES" dirty="0" err="1" smtClean="0"/>
              <a:t>Ex.</a:t>
            </a:r>
            <a:r>
              <a:rPr lang="es-ES" dirty="0" smtClean="0"/>
              <a:t> 33: 20, </a:t>
            </a:r>
            <a:r>
              <a:rPr lang="es-ES" dirty="0" err="1" smtClean="0"/>
              <a:t>Hebr</a:t>
            </a:r>
            <a:r>
              <a:rPr lang="es-ES" dirty="0" smtClean="0"/>
              <a:t>.]; Pero has dicho: 'Vi al Señor sentado en su trono'". </a:t>
            </a:r>
            <a:r>
              <a:rPr lang="es-ES" sz="2400" dirty="0" smtClean="0"/>
              <a:t>(Isa. Vi. 1, </a:t>
            </a:r>
            <a:r>
              <a:rPr lang="es-ES" sz="2400" dirty="0" err="1" smtClean="0"/>
              <a:t>Hebr</a:t>
            </a:r>
            <a:r>
              <a:rPr lang="es-ES" sz="2400" dirty="0" smtClean="0"/>
              <a:t>.);</a:t>
            </a:r>
            <a:endParaRPr lang="es-ES"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sz="1800"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ES" dirty="0" smtClean="0"/>
              <a:t>Y continuó señalando otras contradicciones, como entre </a:t>
            </a:r>
            <a:r>
              <a:rPr lang="es-ES" dirty="0" err="1" smtClean="0"/>
              <a:t>Deut</a:t>
            </a:r>
            <a:r>
              <a:rPr lang="es-ES" dirty="0" smtClean="0"/>
              <a:t>. 4: 7 y Isa. 55: 6; entre </a:t>
            </a:r>
            <a:r>
              <a:rPr lang="es-ES" dirty="0" err="1" smtClean="0"/>
              <a:t>Exodo</a:t>
            </a:r>
            <a:r>
              <a:rPr lang="es-ES" dirty="0" smtClean="0"/>
              <a:t> 33: 26 y II Reyes 20: 6. </a:t>
            </a:r>
          </a:p>
          <a:p>
            <a:pPr marL="342900" lvl="0" indent="-165100">
              <a:buSzPts val="2800"/>
              <a:buNone/>
            </a:pPr>
            <a:r>
              <a:rPr lang="es-ES" dirty="0" smtClean="0"/>
              <a:t>Isaías pensó: "Sé que no aceptará mis explicaciones; ¿por qué debería aumentar su culpa?" Luego pronunció el Nombre Impronunciable, se abrió un árbol de cedro e Isaías desapareció en su interior.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sz="1800"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ES" dirty="0" smtClean="0"/>
              <a:t>Entonces Manasés ordenó que se cortara el cedro, y cuando la sierra llegó a su boca, murió Isaías; así fue castigado por haber dicho: "Vivo en medio de un pueblo de labios inmundos" (</a:t>
            </a:r>
            <a:r>
              <a:rPr lang="es-ES" dirty="0" err="1" smtClean="0"/>
              <a:t>Yeb</a:t>
            </a:r>
            <a:r>
              <a:rPr lang="es-ES" dirty="0" smtClean="0"/>
              <a:t>. 49b). </a:t>
            </a:r>
          </a:p>
          <a:p>
            <a:pPr marL="342900" lvl="0" indent="-165100">
              <a:buSzPts val="2800"/>
              <a:buNone/>
            </a:pPr>
            <a:r>
              <a:rPr lang="es-ES" dirty="0" smtClean="0"/>
              <a:t>Una versión algo diferente de esta leyenda se da en el </a:t>
            </a:r>
            <a:r>
              <a:rPr lang="es-ES" dirty="0" err="1" smtClean="0"/>
              <a:t>Yerushalmi</a:t>
            </a:r>
            <a:r>
              <a:rPr lang="es-ES" dirty="0" smtClean="0"/>
              <a:t> (</a:t>
            </a:r>
            <a:r>
              <a:rPr lang="es-ES" dirty="0" err="1" smtClean="0"/>
              <a:t>Sanhedrin</a:t>
            </a:r>
            <a:r>
              <a:rPr lang="es-ES" dirty="0" smtClean="0"/>
              <a:t> 10).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sz="1800"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ES" dirty="0" smtClean="0"/>
              <a:t>De acuerdo con esa versión, Isaías, temiendo a Manasés, se escondió en un árbol de cedro, pero su presencia fue traicionada por los flecos de su prenda de vestir, y Manasés hizo que el árbol fuera cortado por la mitad.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1</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65100" algn="l" rtl="0">
              <a:spcBef>
                <a:spcPts val="800"/>
              </a:spcBef>
              <a:spcAft>
                <a:spcPts val="0"/>
              </a:spcAft>
              <a:buClr>
                <a:srgbClr val="000000"/>
              </a:buClr>
              <a:buSzPts val="2800"/>
              <a:buFont typeface="Arial"/>
              <a:buNone/>
            </a:pPr>
            <a:r>
              <a:rPr lang="es-CO" sz="1800" b="1" i="0" u="none" strike="noStrike" cap="none" dirty="0" smtClean="0">
                <a:solidFill>
                  <a:srgbClr val="000000"/>
                </a:solidFill>
                <a:latin typeface="Calibri"/>
                <a:ea typeface="Calibri"/>
                <a:cs typeface="Calibri"/>
                <a:sym typeface="Calibri"/>
              </a:rPr>
              <a:t>Yeshayahu ha Naví – Isaías el Profeta</a:t>
            </a:r>
          </a:p>
          <a:p>
            <a:pPr marL="342900" lvl="0" indent="-165100">
              <a:buSzPts val="2800"/>
              <a:buNone/>
            </a:pPr>
            <a:r>
              <a:rPr lang="es-ES" sz="3000" dirty="0" smtClean="0"/>
              <a:t>Un pasaje del Targum a Isaías citado por </a:t>
            </a:r>
            <a:r>
              <a:rPr lang="es-ES" sz="3000" dirty="0" err="1" smtClean="0"/>
              <a:t>Jolowicz</a:t>
            </a:r>
            <a:r>
              <a:rPr lang="es-ES" sz="3000" dirty="0" smtClean="0"/>
              <a:t> ("Die </a:t>
            </a:r>
            <a:r>
              <a:rPr lang="es-ES" sz="3000" dirty="0" err="1" smtClean="0"/>
              <a:t>Himmelfahrt</a:t>
            </a:r>
            <a:r>
              <a:rPr lang="es-ES" sz="3000" dirty="0" smtClean="0"/>
              <a:t> </a:t>
            </a:r>
            <a:r>
              <a:rPr lang="es-ES" sz="3000" dirty="0" err="1" smtClean="0"/>
              <a:t>und</a:t>
            </a:r>
            <a:r>
              <a:rPr lang="es-ES" sz="3000" dirty="0" smtClean="0"/>
              <a:t> </a:t>
            </a:r>
            <a:r>
              <a:rPr lang="es-ES" sz="3000" dirty="0" err="1" smtClean="0"/>
              <a:t>Vision</a:t>
            </a:r>
            <a:r>
              <a:rPr lang="es-ES" sz="3000" dirty="0" smtClean="0"/>
              <a:t> des </a:t>
            </a:r>
            <a:r>
              <a:rPr lang="es-ES" sz="3000" dirty="0" err="1" smtClean="0"/>
              <a:t>Prophets</a:t>
            </a:r>
            <a:r>
              <a:rPr lang="es-ES" sz="3000" dirty="0" smtClean="0"/>
              <a:t> </a:t>
            </a:r>
            <a:r>
              <a:rPr lang="es-ES" sz="3000" dirty="0" err="1" smtClean="0"/>
              <a:t>Jesajas</a:t>
            </a:r>
            <a:r>
              <a:rPr lang="es-ES" sz="3000" dirty="0" smtClean="0"/>
              <a:t>", pág. 8) afirma que cuando Isaías huyó de sus perseguidores y se refugió en el árbol, y el árbol fue cortado por la mitad, la sangre del profeta brotó hacia adelante. </a:t>
            </a:r>
          </a:p>
          <a:p>
            <a:pPr marL="342900" lvl="0" indent="-165100">
              <a:buSzPts val="2800"/>
              <a:buNone/>
            </a:pPr>
            <a:r>
              <a:rPr lang="es-ES" sz="3000" dirty="0" smtClean="0"/>
              <a:t>Desde los círculos talmúdicos, la leyenda del martirio de Isaías se transmitió a los árabes ("</a:t>
            </a:r>
            <a:r>
              <a:rPr lang="es-ES" sz="3000" dirty="0" err="1" smtClean="0"/>
              <a:t>Ta'rikh</a:t>
            </a:r>
            <a:r>
              <a:rPr lang="es-ES" sz="3000" dirty="0" smtClean="0"/>
              <a:t>", ed. De </a:t>
            </a:r>
            <a:r>
              <a:rPr lang="es-ES" sz="3000" dirty="0" err="1" smtClean="0"/>
              <a:t>Goeje</a:t>
            </a:r>
            <a:r>
              <a:rPr lang="es-ES" sz="3000" dirty="0" smtClean="0"/>
              <a:t>, i. 644).</a:t>
            </a:r>
            <a:endParaRPr lang="es-CO" sz="30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Bookman Old Style" pitchFamily="18" charset="0"/>
                <a:ea typeface="Adobe Myungjo Std M" panose="02020600000000000000" pitchFamily="18" charset="-128"/>
                <a:sym typeface="Calibri"/>
              </a:rPr>
              <a:t>Fuentes: Torah, Talmud, Jewish Concepts, Wikipedia, Kabbalah Online, Zohar, Rambán, Rashí, Maimonides, Bereshit con Rashí, Rabí Shimsom Rafael Hirsch, El Jumash, </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Dr. Yael Ziegler.</a:t>
            </a:r>
            <a:endParaRPr dirty="0">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5"/>
              </a:rPr>
              <a:t>https://www.chabad.org/kabbalah/article_cdo/aid/719328/jewish/He-Who-Steals.htm</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6"/>
              </a:rPr>
              <a:t>https://www.chabad.org/kabbalah/article_cdo/aid/380377/jewish/The-Heart-and-Its-Energy.htm</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rPr>
              <a:t>https</a:t>
            </a:r>
            <a:r>
              <a:rPr lang="es-CO" sz="1000" dirty="0">
                <a:solidFill>
                  <a:schemeClr val="dk1"/>
                </a:solidFill>
                <a:latin typeface="Bookman Old Style" pitchFamily="18" charset="0"/>
                <a:ea typeface="Adobe Myungjo Std M" panose="02020600000000000000" pitchFamily="18" charset="-128"/>
              </a:rPr>
              <a:t>://www.rabbidavidcooper.com/cooper-print-index/2010/11/8/2358-five-dimensions-of-the-soul.html</a:t>
            </a:r>
          </a:p>
          <a:p>
            <a:pPr marL="0" lvl="0" indent="0">
              <a:lnSpc>
                <a:spcPct val="90000"/>
              </a:lnSpc>
              <a:spcBef>
                <a:spcPts val="500"/>
              </a:spcBef>
              <a:buClr>
                <a:schemeClr val="dk1"/>
              </a:buClr>
              <a:buSzPts val="1000"/>
            </a:pPr>
            <a:r>
              <a:rPr lang="es-CO" sz="2800" b="0" i="0" u="none" strike="noStrike" cap="none" dirty="0">
                <a:solidFill>
                  <a:srgbClr val="898989"/>
                </a:solidFill>
                <a:latin typeface="Bookman Old Style" pitchFamily="18" charset="0"/>
                <a:ea typeface="Adobe Myungjo Std M" panose="02020600000000000000" pitchFamily="18" charset="-128"/>
                <a:sym typeface="Calibri"/>
              </a:rPr>
              <a:t>Derechos Reservados Shalom Haverim Org</a:t>
            </a:r>
            <a:endParaRPr sz="28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sng" strike="noStrike" cap="none" dirty="0">
                <a:solidFill>
                  <a:schemeClr val="hlink"/>
                </a:solidFill>
                <a:latin typeface="Bookman Old Style" pitchFamily="18" charset="0"/>
                <a:ea typeface="Adobe Myungjo Std M" panose="02020600000000000000" pitchFamily="18" charset="-128"/>
                <a:sym typeface="Calibri"/>
                <a:hlinkClick r:id="rId7"/>
              </a:rPr>
              <a:t>http://www.shalomhaverim.org</a:t>
            </a:r>
            <a:endParaRPr sz="3200" b="0" i="0" u="none" strike="noStrike" cap="none" dirty="0">
              <a:solidFill>
                <a:srgbClr val="898989"/>
              </a:solidFill>
              <a:latin typeface="Bookman Old Style" pitchFamily="18" charset="0"/>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Bookman Old Style" pitchFamily="18" charset="0"/>
                <a:ea typeface="Adobe Myungjo Std M" panose="02020600000000000000" pitchFamily="18" charset="-128"/>
                <a:sym typeface="Calibri"/>
              </a:rPr>
              <a:t>Director: -</a:t>
            </a:r>
            <a:endParaRPr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Bookman Old Style" pitchFamily="18" charset="0"/>
                <a:ea typeface="Adobe Myungjo Std M" panose="02020600000000000000" pitchFamily="18" charset="-128"/>
                <a:sym typeface="Calibri"/>
              </a:rPr>
              <a:t>ELIYAHU BAYONA BEN YOSEF</a:t>
            </a:r>
            <a:endParaRPr dirty="0">
              <a:latin typeface="Bookman Old Style" pitchFamily="18" charset="0"/>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dirty="0" smtClean="0">
                <a:latin typeface="Bookman Old Style" pitchFamily="18" charset="0"/>
                <a:ea typeface="Adobe Myungjo Std M" panose="02020600000000000000" pitchFamily="18" charset="-128"/>
              </a:rPr>
              <a:t>10 de </a:t>
            </a:r>
            <a:r>
              <a:rPr lang="es-CO" sz="1800" dirty="0" err="1" smtClean="0">
                <a:latin typeface="Bookman Old Style" pitchFamily="18" charset="0"/>
                <a:ea typeface="Adobe Myungjo Std M" panose="02020600000000000000" pitchFamily="18" charset="-128"/>
              </a:rPr>
              <a:t>Tevet</a:t>
            </a:r>
            <a:r>
              <a:rPr lang="es-CO" sz="1800" dirty="0" smtClean="0">
                <a:latin typeface="Bookman Old Style" pitchFamily="18" charset="0"/>
                <a:ea typeface="Adobe Myungjo Std M" panose="02020600000000000000" pitchFamily="18" charset="-128"/>
              </a:rPr>
              <a:t>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5779  </a:t>
            </a:r>
            <a:r>
              <a:rPr lang="es-CO" sz="1800" b="0" i="0" u="none" strike="noStrike" cap="none" dirty="0">
                <a:solidFill>
                  <a:srgbClr val="898989"/>
                </a:solidFill>
                <a:latin typeface="Bookman Old Style" pitchFamily="18" charset="0"/>
                <a:ea typeface="Adobe Myungjo Std M" panose="02020600000000000000" pitchFamily="18" charset="-128"/>
                <a:sym typeface="Calibri"/>
              </a:rPr>
              <a:t>–  </a:t>
            </a:r>
            <a:r>
              <a:rPr lang="es-CO" sz="1800" dirty="0" smtClean="0">
                <a:latin typeface="Bookman Old Style" pitchFamily="18" charset="0"/>
                <a:ea typeface="Adobe Myungjo Std M" panose="02020600000000000000" pitchFamily="18" charset="-128"/>
              </a:rPr>
              <a:t>Diciembre 18</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 </a:t>
            </a:r>
            <a:r>
              <a:rPr lang="es-CO" sz="1800" b="0" i="0" u="none" strike="noStrike" cap="none" dirty="0">
                <a:solidFill>
                  <a:srgbClr val="898989"/>
                </a:solidFill>
                <a:latin typeface="Bookman Old Style" pitchFamily="18" charset="0"/>
                <a:ea typeface="Adobe Myungjo Std M" panose="02020600000000000000" pitchFamily="18" charset="-128"/>
                <a:sym typeface="Calibri"/>
              </a:rPr>
              <a:t>2018 Monsey New York</a:t>
            </a:r>
            <a:endParaRPr sz="1800" b="0" i="0" u="none" strike="noStrike" cap="none" dirty="0">
              <a:solidFill>
                <a:srgbClr val="898989"/>
              </a:solidFill>
              <a:latin typeface="Bookman Old Style" pitchFamily="18" charset="0"/>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19597</TotalTime>
  <Words>2060</Words>
  <Application>Microsoft Office PowerPoint</Application>
  <PresentationFormat>Presentación en pantalla (4:3)</PresentationFormat>
  <Paragraphs>155</Paragraphs>
  <Slides>30</Slides>
  <Notes>30</Notes>
  <HiddenSlides>0</HiddenSlides>
  <MMClips>0</MMClips>
  <ScaleCrop>false</ScaleCrop>
  <HeadingPairs>
    <vt:vector size="4" baseType="variant">
      <vt:variant>
        <vt:lpstr>Tema</vt:lpstr>
      </vt:variant>
      <vt:variant>
        <vt:i4>1</vt:i4>
      </vt:variant>
      <vt:variant>
        <vt:lpstr>Títulos de diapositiva</vt:lpstr>
      </vt:variant>
      <vt:variant>
        <vt:i4>30</vt:i4>
      </vt:variant>
    </vt:vector>
  </HeadingPairs>
  <TitlesOfParts>
    <vt:vector size="31" baseType="lpstr">
      <vt:lpstr>Office Theme</vt:lpstr>
      <vt:lpstr> </vt:lpstr>
      <vt:lpstr>Diapositiva 2</vt:lpstr>
      <vt:lpstr>Estudios del Tanaj 1</vt:lpstr>
      <vt:lpstr>Estudios del Tanaj 1</vt:lpstr>
      <vt:lpstr>Estudios del Tanaj 1</vt:lpstr>
      <vt:lpstr>Estudios del Tanaj 1</vt:lpstr>
      <vt:lpstr>Estudios del Tanaj 1</vt:lpstr>
      <vt:lpstr>Estudios del Tanaj 1</vt:lpstr>
      <vt:lpstr>Estudios del Tanaj 1</vt:lpstr>
      <vt:lpstr>Estudios del Tanaj 1</vt:lpstr>
      <vt:lpstr>Estudios del Tanaj 1</vt:lpstr>
      <vt:lpstr>Estudios del Tanaj 1</vt:lpstr>
      <vt:lpstr>Estudios del Tanaj 1</vt:lpstr>
      <vt:lpstr>Estudios del Tanaj 1</vt:lpstr>
      <vt:lpstr>Estudios del Tanaj 1</vt:lpstr>
      <vt:lpstr>Estudios del Tanaj 1</vt:lpstr>
      <vt:lpstr>Estudios del Tanaj 1</vt:lpstr>
      <vt:lpstr>Estudios del Tanaj 1</vt:lpstr>
      <vt:lpstr>Estudios del Tanaj 1</vt:lpstr>
      <vt:lpstr>Estudios del Tanaj 1</vt:lpstr>
      <vt:lpstr>Estudios del Tanaj 1</vt:lpstr>
      <vt:lpstr>Estudios del Tanaj 1</vt:lpstr>
      <vt:lpstr>Estudios del Tanaj 1</vt:lpstr>
      <vt:lpstr>Estudios del Tanaj 1</vt:lpstr>
      <vt:lpstr>Estudios del Tanaj 1</vt:lpstr>
      <vt:lpstr>Estudios del Tanaj 1</vt:lpstr>
      <vt:lpstr>Estudios del Tanaj 1</vt:lpstr>
      <vt:lpstr>Estudios del Tanaj 1</vt:lpstr>
      <vt:lpstr>Estudios del Tanaj 1</vt:lpstr>
      <vt:lpstr>Diapositiva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Windows User</cp:lastModifiedBy>
  <cp:revision>300</cp:revision>
  <dcterms:modified xsi:type="dcterms:W3CDTF">2018-12-19T22:00:59Z</dcterms:modified>
</cp:coreProperties>
</file>