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7"/>
  </p:notesMasterIdLst>
  <p:handoutMasterIdLst>
    <p:handoutMasterId r:id="rId38"/>
  </p:handoutMasterIdLst>
  <p:sldIdLst>
    <p:sldId id="256" r:id="rId2"/>
    <p:sldId id="548" r:id="rId3"/>
    <p:sldId id="877" r:id="rId4"/>
    <p:sldId id="878" r:id="rId5"/>
    <p:sldId id="879" r:id="rId6"/>
    <p:sldId id="880" r:id="rId7"/>
    <p:sldId id="881" r:id="rId8"/>
    <p:sldId id="856" r:id="rId9"/>
    <p:sldId id="894" r:id="rId10"/>
    <p:sldId id="895" r:id="rId11"/>
    <p:sldId id="899" r:id="rId12"/>
    <p:sldId id="900" r:id="rId13"/>
    <p:sldId id="901" r:id="rId14"/>
    <p:sldId id="893" r:id="rId15"/>
    <p:sldId id="882" r:id="rId16"/>
    <p:sldId id="883" r:id="rId17"/>
    <p:sldId id="884" r:id="rId18"/>
    <p:sldId id="902" r:id="rId19"/>
    <p:sldId id="903" r:id="rId20"/>
    <p:sldId id="896" r:id="rId21"/>
    <p:sldId id="897" r:id="rId22"/>
    <p:sldId id="904" r:id="rId23"/>
    <p:sldId id="905" r:id="rId24"/>
    <p:sldId id="906" r:id="rId25"/>
    <p:sldId id="885" r:id="rId26"/>
    <p:sldId id="886" r:id="rId27"/>
    <p:sldId id="887" r:id="rId28"/>
    <p:sldId id="888" r:id="rId29"/>
    <p:sldId id="889" r:id="rId30"/>
    <p:sldId id="890" r:id="rId31"/>
    <p:sldId id="891" r:id="rId32"/>
    <p:sldId id="892" r:id="rId33"/>
    <p:sldId id="860" r:id="rId34"/>
    <p:sldId id="907" r:id="rId35"/>
    <p:sldId id="626" r:id="rId36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  <a:srgbClr val="FF9933"/>
    <a:srgbClr val="336600"/>
    <a:srgbClr val="7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75" autoAdjust="0"/>
    <p:restoredTop sz="94660"/>
  </p:normalViewPr>
  <p:slideViewPr>
    <p:cSldViewPr>
      <p:cViewPr varScale="1">
        <p:scale>
          <a:sx n="64" d="100"/>
          <a:sy n="64" d="100"/>
        </p:scale>
        <p:origin x="-1608" y="-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62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3C8C93A3-EA46-4001-AE93-8C8CE714ADC3}" type="datetimeFigureOut">
              <a:rPr lang="en-US"/>
              <a:pPr>
                <a:defRPr/>
              </a:pPr>
              <a:t>12/15/2016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1216C4CF-F440-46A2-AFD7-B85FA19EE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E36AD2BD-1682-41D9-9695-8A70278D5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94CD257B-B64E-43E2-A68D-DC3017900577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182ACBFA-D51B-47E1-9006-3E6D4C37A85E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6E69FD-1A87-48B3-9457-37BC4685EBD7}" type="slidenum">
              <a:rPr lang="en-US"/>
              <a:pPr>
                <a:defRPr/>
              </a:pPr>
              <a:t>‹#›</a:t>
            </a:fld>
            <a:fld id="{84F37191-21F8-4EDB-B5BA-8C46C54B6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E40F-C0DE-4B87-9386-F6E5E638E344}" type="slidenum">
              <a:rPr lang="en-US"/>
              <a:pPr>
                <a:defRPr/>
              </a:pPr>
              <a:t>‹#›</a:t>
            </a:fld>
            <a:fld id="{98F2C53C-1BFD-48FB-90C8-DDCA1EFC3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C8DAC3-340C-4B61-8E2D-2E0AB9873B09}" type="slidenum">
              <a:rPr lang="en-US"/>
              <a:pPr>
                <a:defRPr/>
              </a:pPr>
              <a:t>‹#›</a:t>
            </a:fld>
            <a:fld id="{67674A0E-9B34-455F-9BF0-75D6FCE22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C1144-312A-4E9D-B68B-F6668B86E8A8}" type="slidenum">
              <a:rPr lang="en-US"/>
              <a:pPr>
                <a:defRPr/>
              </a:pPr>
              <a:t>‹#›</a:t>
            </a:fld>
            <a:fld id="{33F279F7-968B-4E2F-9F4C-CA11B16A4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34EC97-8E4D-4751-BAAB-1A427DA12BBC}" type="slidenum">
              <a:rPr lang="en-US"/>
              <a:pPr>
                <a:defRPr/>
              </a:pPr>
              <a:t>‹#›</a:t>
            </a:fld>
            <a:fld id="{A47951E6-8B2C-4444-84CD-DBDCD9A54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1EF2EB-FC40-4AB3-8964-67E3D45FA28C}" type="slidenum">
              <a:rPr lang="en-US"/>
              <a:pPr>
                <a:defRPr/>
              </a:pPr>
              <a:t>‹#›</a:t>
            </a:fld>
            <a:fld id="{A8D49B5C-F19C-4E0B-819F-7D544960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674E-1243-434B-AC24-76F63320126A}" type="slidenum">
              <a:rPr lang="en-US"/>
              <a:pPr>
                <a:defRPr/>
              </a:pPr>
              <a:t>‹#›</a:t>
            </a:fld>
            <a:fld id="{FCF79CAE-CF57-44AB-91C1-2BAE7F509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C151EB-0715-4BFD-B8ED-DD915CE25541}" type="slidenum">
              <a:rPr lang="en-US"/>
              <a:pPr>
                <a:defRPr/>
              </a:pPr>
              <a:t>‹#›</a:t>
            </a:fld>
            <a:fld id="{B92CB829-2A6F-4414-8412-558B9C03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676645D-4B10-4AAE-9F33-D3FB323AA933}" type="slidenum">
              <a:rPr lang="en-US"/>
              <a:pPr>
                <a:defRPr/>
              </a:pPr>
              <a:t>‹#›</a:t>
            </a:fld>
            <a:fld id="{44E4FE9F-CCFB-401A-A1FD-DB83F60EC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5BCE-2DA6-4677-9E1B-5399A4753EFD}" type="slidenum">
              <a:rPr lang="en-US"/>
              <a:pPr>
                <a:defRPr/>
              </a:pPr>
              <a:t>‹#›</a:t>
            </a:fld>
            <a:fld id="{B5F0D661-CF98-49D3-A718-B10641FB9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B63C3-E041-4D4C-99A2-B200ABC7E138}" type="slidenum">
              <a:rPr lang="en-US"/>
              <a:pPr>
                <a:defRPr/>
              </a:pPr>
              <a:t>‹#›</a:t>
            </a:fld>
            <a:fld id="{A2B4590A-D5DD-4888-81D7-78C918881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5DDF8-8E47-4784-B932-2E86EC99AD29}" type="slidenum">
              <a:rPr lang="en-US"/>
              <a:pPr>
                <a:defRPr/>
              </a:pPr>
              <a:t>‹#›</a:t>
            </a:fld>
            <a:fld id="{54A96692-F12A-494B-872B-5046E4823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 b="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fld id="{C4086C73-02C0-4F3E-A26A-290EA095597B}" type="slidenum">
              <a:rPr lang="en-US"/>
              <a:pPr>
                <a:defRPr/>
              </a:pPr>
              <a:t>‹#›</a:t>
            </a:fld>
            <a:fld id="{3DFD439E-F322-49CA-B4C6-3B8B48994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4" r:id="rId2"/>
    <p:sldLayoutId id="2147483760" r:id="rId3"/>
    <p:sldLayoutId id="2147483761" r:id="rId4"/>
    <p:sldLayoutId id="2147483762" r:id="rId5"/>
    <p:sldLayoutId id="2147483763" r:id="rId6"/>
    <p:sldLayoutId id="2147483755" r:id="rId7"/>
    <p:sldLayoutId id="2147483764" r:id="rId8"/>
    <p:sldLayoutId id="2147483765" r:id="rId9"/>
    <p:sldLayoutId id="2147483756" r:id="rId10"/>
    <p:sldLayoutId id="2147483757" r:id="rId11"/>
    <p:sldLayoutId id="2147483758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10243" name="Date Placeholder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smtClean="0">
                <a:ea typeface="MS Gothic" pitchFamily="49" charset="-128"/>
              </a:rPr>
              <a:t>5/5/16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Parashat</a:t>
            </a:r>
            <a:r>
              <a:rPr lang="en-US" sz="32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Bereshit </a:t>
            </a:r>
            <a:r>
              <a:rPr lang="en-US" sz="3200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Vayishlaj</a:t>
            </a:r>
            <a:endParaRPr lang="en-US" sz="32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Los Mensajeros de Yacob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New York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2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-</a:t>
            </a:r>
            <a:r>
              <a:rPr lang="es-CO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Genesis</a:t>
            </a: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Capítulo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32:4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36:43 </a:t>
            </a:r>
            <a:r>
              <a:rPr lang="es-CO" sz="2400" b="1" u="sng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y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rgbClr val="080808"/>
                </a:solidFill>
              </a:rPr>
              <a:t>Al volver a casa, Yaakov manda mensajeros (ángeles) a apaciguar a su hermano Esav.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rgbClr val="080808"/>
                </a:solidFill>
              </a:rPr>
              <a:t>Los </a:t>
            </a:r>
            <a:r>
              <a:rPr lang="es-ES" sz="2400" dirty="0" smtClean="0">
                <a:solidFill>
                  <a:srgbClr val="080808"/>
                </a:solidFill>
              </a:rPr>
              <a:t>mensajeros le informan que su hermano está viniendo con un ejército de cuatrocientos hombres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rgbClr val="080808"/>
                </a:solidFill>
              </a:rPr>
              <a:t>Yaakov </a:t>
            </a:r>
            <a:r>
              <a:rPr lang="es-ES" sz="2400" dirty="0" smtClean="0">
                <a:solidFill>
                  <a:srgbClr val="080808"/>
                </a:solidFill>
              </a:rPr>
              <a:t>toma varias precauciones estratégicas: separa su campamento en dos, pide la ayuda de </a:t>
            </a:r>
            <a:r>
              <a:rPr lang="es-ES" sz="2400" dirty="0" smtClean="0">
                <a:solidFill>
                  <a:srgbClr val="080808"/>
                </a:solidFill>
              </a:rPr>
              <a:t>Dios</a:t>
            </a:r>
            <a:r>
              <a:rPr lang="es-ES" sz="2400" dirty="0" smtClean="0">
                <a:solidFill>
                  <a:srgbClr val="080808"/>
                </a:solidFill>
              </a:rPr>
              <a:t>, y manda regalos a Esav para aquietarlo.</a:t>
            </a:r>
            <a:endParaRPr lang="es-CO" sz="2400" b="1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-</a:t>
            </a:r>
            <a:r>
              <a:rPr lang="es-CO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Genesis</a:t>
            </a: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Capítulo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32:4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36:43 </a:t>
            </a:r>
            <a:r>
              <a:rPr lang="es-CO" sz="2400" b="1" u="sng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y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_tradnl" sz="2400" dirty="0" smtClean="0">
                <a:solidFill>
                  <a:srgbClr val="080808"/>
                </a:solidFill>
              </a:rPr>
              <a:t>Esa misma noche Yaakov lucha con el ángel de Esav. </a:t>
            </a:r>
            <a:endParaRPr lang="es-ES_tradnl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_tradnl" sz="2400" dirty="0" smtClean="0">
                <a:solidFill>
                  <a:srgbClr val="080808"/>
                </a:solidFill>
              </a:rPr>
              <a:t>Yaakov </a:t>
            </a:r>
            <a:r>
              <a:rPr lang="es-ES_tradnl" sz="2400" dirty="0" smtClean="0">
                <a:solidFill>
                  <a:srgbClr val="080808"/>
                </a:solidFill>
              </a:rPr>
              <a:t>sale vencedor pero es herido en el tendón de la pierna (esa es la razón por la que nos esta prohibido comer el nervio </a:t>
            </a:r>
            <a:r>
              <a:rPr lang="es-ES_tradnl" sz="2400" dirty="0" smtClean="0">
                <a:solidFill>
                  <a:srgbClr val="080808"/>
                </a:solidFill>
              </a:rPr>
              <a:t>ciático </a:t>
            </a:r>
            <a:r>
              <a:rPr lang="es-ES_tradnl" sz="2400" dirty="0" smtClean="0">
                <a:solidFill>
                  <a:srgbClr val="080808"/>
                </a:solidFill>
              </a:rPr>
              <a:t>de un animal) . </a:t>
            </a:r>
            <a:endParaRPr lang="es-ES_tradnl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_tradnl" sz="2400" dirty="0" smtClean="0">
                <a:solidFill>
                  <a:srgbClr val="080808"/>
                </a:solidFill>
              </a:rPr>
              <a:t>El </a:t>
            </a:r>
            <a:r>
              <a:rPr lang="es-ES_tradnl" sz="2400" dirty="0" smtClean="0">
                <a:solidFill>
                  <a:srgbClr val="080808"/>
                </a:solidFill>
              </a:rPr>
              <a:t>ángel le dice que en el futuro su nombre será Israel, nombre que significa que venció tanto al hombre (Labán) como al ángel. </a:t>
            </a:r>
            <a:endParaRPr lang="es-ES_tradnl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ES_tradnl" sz="2400" dirty="0" smtClean="0">
                <a:solidFill>
                  <a:srgbClr val="080808"/>
                </a:solidFill>
              </a:rPr>
              <a:t>O </a:t>
            </a:r>
            <a:r>
              <a:rPr lang="es-ES_tradnl" sz="2400" dirty="0" smtClean="0">
                <a:solidFill>
                  <a:srgbClr val="080808"/>
                </a:solidFill>
              </a:rPr>
              <a:t>sea que fue vencedor tanto en el realismo natural como en el sobrenatural.</a:t>
            </a:r>
            <a:endParaRPr lang="es-CO" sz="2400" b="1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-</a:t>
            </a:r>
            <a:r>
              <a:rPr lang="es-CO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Genesis</a:t>
            </a: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Capítulo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32:4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36:43 </a:t>
            </a:r>
            <a:r>
              <a:rPr lang="es-CO" sz="2400" b="1" u="sng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y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Al encontrarse, los hermanos se reconcilian, pero Yaakov, que no se acaba de fiar de su hermano, rechaza la oferta que Esav le hace de vivir juntos.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Shejem, el príncipe cananeo, rapta y viola a Dina , la hija de Yaakov.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A </a:t>
            </a:r>
            <a:r>
              <a:rPr lang="es-ES" sz="2400" dirty="0" smtClean="0">
                <a:solidFill>
                  <a:srgbClr val="080808"/>
                </a:solidFill>
              </a:rPr>
              <a:t>cambio de la mano de Dina, el príncipe y su padre ofrecen  a su familia para que contraigan matrimonio con la familia de Yaakov y así puedan disfrutar de la prosperidad cananea.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-</a:t>
            </a:r>
            <a:r>
              <a:rPr lang="es-CO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Genesis</a:t>
            </a: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Capítulo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32:4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36:43 </a:t>
            </a:r>
            <a:r>
              <a:rPr lang="es-CO" sz="2400" b="1" u="sng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y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Los hijos de Yaakov engañan a Shejem diciéndole que están de acuerdo con esta proposición, pero a condición de que todos los hombres de la ciudad se circunciden.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Cuando los cananeos </a:t>
            </a:r>
            <a:r>
              <a:rPr lang="es-ES" sz="2400" dirty="0" smtClean="0">
                <a:solidFill>
                  <a:srgbClr val="080808"/>
                </a:solidFill>
              </a:rPr>
              <a:t>están </a:t>
            </a:r>
            <a:r>
              <a:rPr lang="es-ES" sz="2400" dirty="0" smtClean="0">
                <a:solidFill>
                  <a:srgbClr val="080808"/>
                </a:solidFill>
              </a:rPr>
              <a:t>debilitados por la operación, dos hermanos de Dina, </a:t>
            </a:r>
            <a:r>
              <a:rPr lang="es-ES" sz="2400" dirty="0" smtClean="0">
                <a:solidFill>
                  <a:srgbClr val="080808"/>
                </a:solidFill>
              </a:rPr>
              <a:t>Shimón </a:t>
            </a:r>
            <a:r>
              <a:rPr lang="es-ES" sz="2400" dirty="0" smtClean="0">
                <a:solidFill>
                  <a:srgbClr val="080808"/>
                </a:solidFill>
              </a:rPr>
              <a:t>y Levy, entran en la ciudad y ejecutan a todos los hombres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Esta </a:t>
            </a:r>
            <a:r>
              <a:rPr lang="es-ES" sz="2400" dirty="0" smtClean="0">
                <a:solidFill>
                  <a:srgbClr val="080808"/>
                </a:solidFill>
              </a:rPr>
              <a:t>acción está parcialmente justificada por la complicidad de la ciudad entera en el rapto de Dina.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-</a:t>
            </a:r>
            <a:r>
              <a:rPr lang="es-CO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Genesis</a:t>
            </a: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Capítulo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32:4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36:43 </a:t>
            </a:r>
            <a:r>
              <a:rPr lang="es-CO" sz="2400" b="1" u="sng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y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Hashem ordena a Yaakov a ir a Bet El y a erigir allí un altar.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En </a:t>
            </a:r>
            <a:r>
              <a:rPr lang="es-ES" sz="2400" dirty="0" smtClean="0">
                <a:solidFill>
                  <a:srgbClr val="080808"/>
                </a:solidFill>
              </a:rPr>
              <a:t>Bet El muere </a:t>
            </a:r>
            <a:r>
              <a:rPr lang="es-ES" sz="2400" dirty="0" smtClean="0">
                <a:solidFill>
                  <a:srgbClr val="080808"/>
                </a:solidFill>
              </a:rPr>
              <a:t>Deborah, </a:t>
            </a:r>
            <a:r>
              <a:rPr lang="es-ES" sz="2400" dirty="0" smtClean="0">
                <a:solidFill>
                  <a:srgbClr val="080808"/>
                </a:solidFill>
              </a:rPr>
              <a:t>y allí la entierran.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Otra vez Hashem habla con Yaakov y cambia su nombre al de Israel.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Durante el viaje, Rajel da a luz a Binyamín, el patriarca de la doceava de las tribus de Israel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Rajel </a:t>
            </a:r>
            <a:r>
              <a:rPr lang="es-ES" sz="2400" dirty="0" smtClean="0">
                <a:solidFill>
                  <a:srgbClr val="080808"/>
                </a:solidFill>
              </a:rPr>
              <a:t>muere durante el parto y es enterrada en el camino, en Beit Lejem.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-</a:t>
            </a:r>
            <a:r>
              <a:rPr lang="es-CO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Genesis</a:t>
            </a: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Capítulo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32:4 </a:t>
            </a:r>
            <a:r>
              <a:rPr lang="es-CO" sz="24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36:43 </a:t>
            </a:r>
            <a:r>
              <a:rPr lang="es-CO" sz="2400" b="1" u="sng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y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Yaakov </a:t>
            </a:r>
            <a:r>
              <a:rPr lang="es-ES" sz="2400" dirty="0" smtClean="0">
                <a:solidFill>
                  <a:srgbClr val="080808"/>
                </a:solidFill>
              </a:rPr>
              <a:t>construye un monumento sobre la tumba que perdura hasta nuestros días, tal como la </a:t>
            </a:r>
            <a:r>
              <a:rPr lang="es-ES" sz="2400" dirty="0" smtClean="0">
                <a:solidFill>
                  <a:srgbClr val="080808"/>
                </a:solidFill>
              </a:rPr>
              <a:t>Toráh </a:t>
            </a:r>
            <a:r>
              <a:rPr lang="es-ES" sz="2400" dirty="0" smtClean="0">
                <a:solidFill>
                  <a:srgbClr val="080808"/>
                </a:solidFill>
              </a:rPr>
              <a:t>predice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Ytzjak muere a la edad de ciento ochenta años, y sus hijos le entierran.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La </a:t>
            </a:r>
            <a:r>
              <a:rPr lang="es-ES" sz="2400" dirty="0" smtClean="0">
                <a:solidFill>
                  <a:srgbClr val="080808"/>
                </a:solidFill>
              </a:rPr>
              <a:t>Parashá </a:t>
            </a:r>
            <a:r>
              <a:rPr lang="es-ES" sz="2400" dirty="0" smtClean="0">
                <a:solidFill>
                  <a:srgbClr val="080808"/>
                </a:solidFill>
              </a:rPr>
              <a:t>acaba dando una lista de los descendientes de Esav.</a:t>
            </a:r>
          </a:p>
          <a:p>
            <a:pPr lvl="1">
              <a:buFont typeface="Arial" pitchFamily="34" charset="0"/>
              <a:buChar char="•"/>
            </a:pP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envio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`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malajim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 delante de el a Esav" (32:4)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En hebreo, la palabra "malaj" puede significar un mensajero humano o un </a:t>
            </a:r>
            <a:r>
              <a:rPr lang="es-ES" sz="2400" dirty="0" smtClean="0">
                <a:solidFill>
                  <a:schemeClr val="tx1"/>
                </a:solidFill>
              </a:rPr>
              <a:t>mensajero </a:t>
            </a:r>
            <a:r>
              <a:rPr lang="es-ES" sz="2400" dirty="0" smtClean="0">
                <a:solidFill>
                  <a:schemeClr val="tx1"/>
                </a:solidFill>
              </a:rPr>
              <a:t>sobrenatural, un </a:t>
            </a:r>
            <a:r>
              <a:rPr lang="es-ES" sz="2400" dirty="0" smtClean="0">
                <a:solidFill>
                  <a:schemeClr val="tx1"/>
                </a:solidFill>
              </a:rPr>
              <a:t>ángel. 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Rashí </a:t>
            </a:r>
            <a:r>
              <a:rPr lang="es-ES" sz="2400" dirty="0" smtClean="0">
                <a:solidFill>
                  <a:schemeClr val="tx1"/>
                </a:solidFill>
              </a:rPr>
              <a:t>nos dice que estos mensajeros eran 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angeles.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Como </a:t>
            </a:r>
            <a:r>
              <a:rPr lang="es-ES" sz="2400" dirty="0" smtClean="0">
                <a:solidFill>
                  <a:schemeClr val="tx1"/>
                </a:solidFill>
              </a:rPr>
              <a:t>sabia? Lamentablemente, los angeles no van por este mundo </a:t>
            </a:r>
            <a:r>
              <a:rPr lang="es-ES" sz="2400" dirty="0" smtClean="0">
                <a:solidFill>
                  <a:schemeClr val="tx1"/>
                </a:solidFill>
              </a:rPr>
              <a:t>con </a:t>
            </a:r>
            <a:r>
              <a:rPr lang="es-ES" sz="2400" dirty="0" smtClean="0">
                <a:solidFill>
                  <a:schemeClr val="tx1"/>
                </a:solidFill>
              </a:rPr>
              <a:t>tubos circulares fluorescentes </a:t>
            </a:r>
            <a:r>
              <a:rPr lang="es-ES" sz="2400" dirty="0" smtClean="0">
                <a:solidFill>
                  <a:schemeClr val="tx1"/>
                </a:solidFill>
              </a:rPr>
              <a:t>flotándoles </a:t>
            </a:r>
            <a:r>
              <a:rPr lang="es-ES" sz="2400" dirty="0" smtClean="0">
                <a:solidFill>
                  <a:schemeClr val="tx1"/>
                </a:solidFill>
              </a:rPr>
              <a:t>sobre la cabeza. Si no, 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serian </a:t>
            </a:r>
            <a:r>
              <a:rPr lang="es-ES" sz="2400" dirty="0" smtClean="0">
                <a:solidFill>
                  <a:schemeClr val="tx1"/>
                </a:solidFill>
              </a:rPr>
              <a:t>mucho mas </a:t>
            </a:r>
            <a:r>
              <a:rPr lang="es-ES" sz="2400" dirty="0" smtClean="0">
                <a:solidFill>
                  <a:schemeClr val="tx1"/>
                </a:solidFill>
              </a:rPr>
              <a:t>fáciles </a:t>
            </a:r>
            <a:r>
              <a:rPr lang="es-ES" sz="2400" dirty="0" smtClean="0">
                <a:solidFill>
                  <a:schemeClr val="tx1"/>
                </a:solidFill>
              </a:rPr>
              <a:t>de identificar. 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envio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`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malajim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 delante de el a Esav" (32:4)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En </a:t>
            </a:r>
            <a:r>
              <a:rPr lang="es-ES" sz="2400" dirty="0" smtClean="0">
                <a:solidFill>
                  <a:schemeClr val="tx1"/>
                </a:solidFill>
              </a:rPr>
              <a:t>este mundo, los angeles se </a:t>
            </a:r>
            <a:r>
              <a:rPr lang="es-ES" sz="2400" dirty="0" smtClean="0">
                <a:solidFill>
                  <a:schemeClr val="tx1"/>
                </a:solidFill>
              </a:rPr>
              <a:t>visten </a:t>
            </a:r>
            <a:r>
              <a:rPr lang="es-ES" sz="2400" dirty="0" smtClean="0">
                <a:solidFill>
                  <a:schemeClr val="tx1"/>
                </a:solidFill>
              </a:rPr>
              <a:t>con cuerpos humanos, y la </a:t>
            </a:r>
            <a:r>
              <a:rPr lang="es-ES" sz="2400" dirty="0" smtClean="0">
                <a:solidFill>
                  <a:schemeClr val="tx1"/>
                </a:solidFill>
              </a:rPr>
              <a:t>mayoría </a:t>
            </a:r>
            <a:r>
              <a:rPr lang="es-ES" sz="2400" dirty="0" smtClean="0">
                <a:solidFill>
                  <a:schemeClr val="tx1"/>
                </a:solidFill>
              </a:rPr>
              <a:t>de nosotros no puede 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reconocerlos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La </a:t>
            </a:r>
            <a:r>
              <a:rPr lang="es-ES" sz="2400" dirty="0" smtClean="0">
                <a:solidFill>
                  <a:schemeClr val="tx1"/>
                </a:solidFill>
              </a:rPr>
              <a:t>mayoría... </a:t>
            </a:r>
            <a:r>
              <a:rPr lang="es-ES" sz="2400" dirty="0" smtClean="0">
                <a:solidFill>
                  <a:schemeClr val="tx1"/>
                </a:solidFill>
              </a:rPr>
              <a:t>Pero Yaakov no era "la </a:t>
            </a:r>
            <a:r>
              <a:rPr lang="es-ES" sz="2400" dirty="0" smtClean="0">
                <a:solidFill>
                  <a:schemeClr val="tx1"/>
                </a:solidFill>
              </a:rPr>
              <a:t>mayoría". </a:t>
            </a:r>
            <a:r>
              <a:rPr lang="es-ES" sz="2400" dirty="0" smtClean="0">
                <a:solidFill>
                  <a:schemeClr val="tx1"/>
                </a:solidFill>
              </a:rPr>
              <a:t>El tenia ojos que </a:t>
            </a:r>
            <a:r>
              <a:rPr lang="es-ES" sz="2400" dirty="0" smtClean="0">
                <a:solidFill>
                  <a:schemeClr val="tx1"/>
                </a:solidFill>
              </a:rPr>
              <a:t>podían </a:t>
            </a:r>
            <a:r>
              <a:rPr lang="es-ES" sz="2400" dirty="0" smtClean="0">
                <a:solidFill>
                  <a:schemeClr val="tx1"/>
                </a:solidFill>
              </a:rPr>
              <a:t>ver </a:t>
            </a:r>
            <a:r>
              <a:rPr lang="es-ES" sz="2400" dirty="0" smtClean="0">
                <a:solidFill>
                  <a:schemeClr val="tx1"/>
                </a:solidFill>
              </a:rPr>
              <a:t>quienes </a:t>
            </a:r>
            <a:r>
              <a:rPr lang="es-ES" sz="2400" dirty="0" smtClean="0">
                <a:solidFill>
                  <a:schemeClr val="tx1"/>
                </a:solidFill>
              </a:rPr>
              <a:t>eran en realidad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La </a:t>
            </a:r>
            <a:r>
              <a:rPr lang="es-ES" sz="2400" dirty="0" smtClean="0">
                <a:solidFill>
                  <a:schemeClr val="tx1"/>
                </a:solidFill>
              </a:rPr>
              <a:t>frase "delante de el" del </a:t>
            </a:r>
            <a:r>
              <a:rPr lang="es-ES" sz="2400" dirty="0" smtClean="0">
                <a:solidFill>
                  <a:schemeClr val="tx1"/>
                </a:solidFill>
              </a:rPr>
              <a:t>versículo parecería </a:t>
            </a:r>
            <a:r>
              <a:rPr lang="es-ES" sz="2400" dirty="0" smtClean="0">
                <a:solidFill>
                  <a:schemeClr val="tx1"/>
                </a:solidFill>
              </a:rPr>
              <a:t>ser redundante.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Obviamente</a:t>
            </a:r>
            <a:r>
              <a:rPr lang="es-ES" sz="2400" dirty="0" smtClean="0">
                <a:solidFill>
                  <a:schemeClr val="tx1"/>
                </a:solidFill>
              </a:rPr>
              <a:t>, si </a:t>
            </a:r>
            <a:r>
              <a:rPr lang="es-ES" sz="2400" dirty="0" smtClean="0">
                <a:solidFill>
                  <a:schemeClr val="tx1"/>
                </a:solidFill>
              </a:rPr>
              <a:t>Yaakov envió </a:t>
            </a:r>
            <a:r>
              <a:rPr lang="es-ES" sz="2400" dirty="0" smtClean="0">
                <a:solidFill>
                  <a:schemeClr val="tx1"/>
                </a:solidFill>
              </a:rPr>
              <a:t>mensajeros a Esav, iban adelante de el. 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envió `Malajim'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delante de el a Esav" (32:4)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Pero </a:t>
            </a:r>
            <a:r>
              <a:rPr lang="es-ES" sz="2400" dirty="0" smtClean="0">
                <a:solidFill>
                  <a:schemeClr val="tx1"/>
                </a:solidFill>
              </a:rPr>
              <a:t>lo  que ocurre en realidad, es que frente a Esav, esos mensajeros daban la  apariencia de ser meros mortales, pero "delante de el", de </a:t>
            </a:r>
            <a:r>
              <a:rPr lang="es-ES" sz="2400" dirty="0" smtClean="0">
                <a:solidFill>
                  <a:schemeClr val="tx1"/>
                </a:solidFill>
              </a:rPr>
              <a:t>Yaakov, </a:t>
            </a:r>
            <a:r>
              <a:rPr lang="es-ES" sz="2400" dirty="0" smtClean="0">
                <a:solidFill>
                  <a:schemeClr val="tx1"/>
                </a:solidFill>
              </a:rPr>
              <a:t>eran  evidentemente seres sobrenaturales.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Basado en Degel </a:t>
            </a:r>
            <a:r>
              <a:rPr lang="es-ES" sz="2400" dirty="0" smtClean="0">
                <a:solidFill>
                  <a:schemeClr val="tx1"/>
                </a:solidFill>
              </a:rPr>
              <a:t>Majané Efraím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"Temió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Yacob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mucho y se angustió..." (32:8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s-E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Rashí comenta que </a:t>
            </a:r>
            <a:r>
              <a:rPr lang="es-ES" sz="2400" dirty="0" smtClean="0">
                <a:solidFill>
                  <a:schemeClr val="tx1"/>
                </a:solidFill>
              </a:rPr>
              <a:t>Yacob </a:t>
            </a:r>
            <a:r>
              <a:rPr lang="es-ES" sz="2400" dirty="0" smtClean="0">
                <a:solidFill>
                  <a:schemeClr val="tx1"/>
                </a:solidFill>
              </a:rPr>
              <a:t>temía que él o miembros de su familia </a:t>
            </a:r>
            <a:r>
              <a:rPr lang="es-ES" sz="2400" dirty="0" smtClean="0">
                <a:solidFill>
                  <a:schemeClr val="tx1"/>
                </a:solidFill>
              </a:rPr>
              <a:t>fueran matados</a:t>
            </a:r>
            <a:r>
              <a:rPr lang="es-ES" sz="2400" dirty="0" smtClean="0">
                <a:solidFill>
                  <a:schemeClr val="tx1"/>
                </a:solidFill>
              </a:rPr>
              <a:t>, y estaba angustiado de pensar que podía llegar a verse forzado a matar a otros.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Rabí </a:t>
            </a:r>
            <a:r>
              <a:rPr lang="es-ES" sz="2400" dirty="0" smtClean="0">
                <a:solidFill>
                  <a:schemeClr val="tx1"/>
                </a:solidFill>
              </a:rPr>
              <a:t>Moshé </a:t>
            </a:r>
            <a:r>
              <a:rPr lang="es-ES" sz="2400" dirty="0" smtClean="0">
                <a:solidFill>
                  <a:schemeClr val="tx1"/>
                </a:solidFill>
              </a:rPr>
              <a:t>Feinstein </a:t>
            </a:r>
            <a:r>
              <a:rPr lang="es-ES" sz="2400" dirty="0" smtClean="0">
                <a:solidFill>
                  <a:schemeClr val="tx1"/>
                </a:solidFill>
              </a:rPr>
              <a:t>pregunta: Por qué lo angustiaba a </a:t>
            </a:r>
            <a:r>
              <a:rPr lang="es-ES" sz="2400" dirty="0" smtClean="0">
                <a:solidFill>
                  <a:schemeClr val="tx1"/>
                </a:solidFill>
              </a:rPr>
              <a:t>Yacob </a:t>
            </a:r>
            <a:r>
              <a:rPr lang="es-ES" sz="2400" dirty="0" smtClean="0">
                <a:solidFill>
                  <a:schemeClr val="tx1"/>
                </a:solidFill>
              </a:rPr>
              <a:t>que </a:t>
            </a:r>
            <a:r>
              <a:rPr lang="es-ES" sz="2400" dirty="0" smtClean="0">
                <a:solidFill>
                  <a:schemeClr val="tx1"/>
                </a:solidFill>
              </a:rPr>
              <a:t>existiera </a:t>
            </a:r>
            <a:r>
              <a:rPr lang="es-ES" sz="2400" dirty="0" smtClean="0">
                <a:solidFill>
                  <a:schemeClr val="tx1"/>
                </a:solidFill>
              </a:rPr>
              <a:t>la posibilidad de tener que matar a Esav o a uno de sus 400 acompañantes malvados? No era ésta una oportunidad para liberar al mundo del mal - una razón para alegrarse y no para angustiarse?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"Temió </a:t>
            </a:r>
            <a:r>
              <a:rPr lang="es-E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Iaacob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mucho y se angustió..." (32:8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s-E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Reb Moshé contesta con las palabras de Beruriá a su esposo </a:t>
            </a:r>
            <a:r>
              <a:rPr lang="es-ES" sz="2400" dirty="0" smtClean="0">
                <a:solidFill>
                  <a:schemeClr val="tx1"/>
                </a:solidFill>
              </a:rPr>
              <a:t>Rabí </a:t>
            </a:r>
            <a:r>
              <a:rPr lang="es-ES" sz="2400" dirty="0" smtClean="0">
                <a:solidFill>
                  <a:schemeClr val="tx1"/>
                </a:solidFill>
              </a:rPr>
              <a:t>Meir (Berajot 10a): "Es mejor rezar para que los malvados se arrepientan que rezar para que mueran".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Yacob </a:t>
            </a:r>
            <a:r>
              <a:rPr lang="es-ES" sz="2400" dirty="0" smtClean="0">
                <a:solidFill>
                  <a:schemeClr val="tx1"/>
                </a:solidFill>
              </a:rPr>
              <a:t>estaba angustiado porque quizás iba a tener que matar para remover el mal del mundo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Hay </a:t>
            </a:r>
            <a:r>
              <a:rPr lang="es-ES" sz="2400" dirty="0" smtClean="0">
                <a:solidFill>
                  <a:schemeClr val="tx1"/>
                </a:solidFill>
              </a:rPr>
              <a:t>un peligro inherente en usar métodos indeseables para alcanzar las metas deseables - que uno puede ser tentado por el medio.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"Temió </a:t>
            </a:r>
            <a:r>
              <a:rPr lang="es-E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Iaacob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mucho y se angustió..." (32:8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s-E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Rabí </a:t>
            </a:r>
            <a:r>
              <a:rPr lang="es-ES" sz="2400" dirty="0" smtClean="0">
                <a:solidFill>
                  <a:schemeClr val="tx1"/>
                </a:solidFill>
              </a:rPr>
              <a:t>Jaim Brisker nos señala que hay dos clases de fanáticos en el mundo, que son comparados a una ama de casa y a un gato.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Tanto </a:t>
            </a:r>
            <a:r>
              <a:rPr lang="es-ES" sz="2400" dirty="0" smtClean="0">
                <a:solidFill>
                  <a:schemeClr val="tx1"/>
                </a:solidFill>
              </a:rPr>
              <a:t>el ama de casa como el gato quieren liberar la casa del ratón.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La </a:t>
            </a:r>
            <a:r>
              <a:rPr lang="es-ES" sz="2400" dirty="0" smtClean="0">
                <a:solidFill>
                  <a:schemeClr val="tx1"/>
                </a:solidFill>
              </a:rPr>
              <a:t>única diferencia es que el ama de casa espera que nunca más haya otro ratón en la casa para eliminar, y el gato espera que haya muchos más. Antes de ser fanáticos en atacar a los malvados de este mundo, </a:t>
            </a:r>
            <a:r>
              <a:rPr lang="es-ES" sz="2400" dirty="0" smtClean="0">
                <a:solidFill>
                  <a:schemeClr val="tx1"/>
                </a:solidFill>
              </a:rPr>
              <a:t>asegurémonos </a:t>
            </a:r>
            <a:r>
              <a:rPr lang="es-ES" sz="2400" dirty="0" smtClean="0">
                <a:solidFill>
                  <a:schemeClr val="tx1"/>
                </a:solidFill>
              </a:rPr>
              <a:t>que estamos actuando como el ama de casa y no como gatos...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i="1" dirty="0" smtClean="0">
                <a:solidFill>
                  <a:schemeClr val="tx1"/>
                </a:solidFill>
              </a:rPr>
              <a:t>Adaptado de </a:t>
            </a:r>
            <a:r>
              <a:rPr lang="es-ES" i="1" dirty="0" err="1" smtClean="0">
                <a:solidFill>
                  <a:schemeClr val="tx1"/>
                </a:solidFill>
              </a:rPr>
              <a:t>Rabbí</a:t>
            </a:r>
            <a:r>
              <a:rPr lang="es-ES" i="1" dirty="0" smtClean="0">
                <a:solidFill>
                  <a:schemeClr val="tx1"/>
                </a:solidFill>
              </a:rPr>
              <a:t> Z. </a:t>
            </a:r>
            <a:r>
              <a:rPr lang="es-ES" i="1" dirty="0" err="1" smtClean="0">
                <a:solidFill>
                  <a:schemeClr val="tx1"/>
                </a:solidFill>
              </a:rPr>
              <a:t>Leff</a:t>
            </a:r>
            <a:r>
              <a:rPr lang="es-ES" i="1" dirty="0" smtClean="0">
                <a:solidFill>
                  <a:schemeClr val="tx1"/>
                </a:solidFill>
              </a:rPr>
              <a:t> en </a:t>
            </a:r>
            <a:r>
              <a:rPr lang="es-ES" i="1" dirty="0" err="1" smtClean="0">
                <a:solidFill>
                  <a:schemeClr val="tx1"/>
                </a:solidFill>
              </a:rPr>
              <a:t>Shiuré</a:t>
            </a:r>
            <a:r>
              <a:rPr lang="es-ES" i="1" dirty="0" smtClean="0">
                <a:solidFill>
                  <a:schemeClr val="tx1"/>
                </a:solidFill>
              </a:rPr>
              <a:t> </a:t>
            </a:r>
            <a:r>
              <a:rPr lang="es-ES" i="1" dirty="0" err="1" smtClean="0">
                <a:solidFill>
                  <a:schemeClr val="tx1"/>
                </a:solidFill>
              </a:rPr>
              <a:t>Biná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CAMPAMENTOS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�He sido disminuido por toda la benevolencia y por toda la verdad que Tú has hecho... y ahora me he transformado en dos campamentos� (32:11)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Dice el Rabenu Bejaié.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En </a:t>
            </a:r>
            <a:r>
              <a:rPr lang="es-ES" sz="2400" dirty="0" smtClean="0">
                <a:solidFill>
                  <a:srgbClr val="080808"/>
                </a:solidFill>
              </a:rPr>
              <a:t>nuestra vida hay dos campamentos. Un campamento de oscuridad, y un campamento de luz.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Muy pocas personas son capaces de captar algo en términos absolutos. Todo nuestro marco de referencia es relativo. Sólo comprendemos lo que es la luz porque a la noche oscurece.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CAMPAMENTOS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�He sido disminuido por toda la benevolencia y por toda la verdad que Tú has hecho... y ahora me he transformado en dos campamentos� (32:11)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Si </a:t>
            </a:r>
            <a:r>
              <a:rPr lang="es-ES" sz="2400" dirty="0" smtClean="0">
                <a:solidFill>
                  <a:srgbClr val="080808"/>
                </a:solidFill>
              </a:rPr>
              <a:t>el sol siempre brillara, no </a:t>
            </a:r>
            <a:r>
              <a:rPr lang="es-ES" sz="2400" dirty="0" smtClean="0">
                <a:solidFill>
                  <a:srgbClr val="080808"/>
                </a:solidFill>
              </a:rPr>
              <a:t>solamente </a:t>
            </a:r>
            <a:r>
              <a:rPr lang="es-ES" sz="2400" dirty="0" smtClean="0">
                <a:solidFill>
                  <a:srgbClr val="080808"/>
                </a:solidFill>
              </a:rPr>
              <a:t>que no tendríamos una palabra �</a:t>
            </a:r>
            <a:r>
              <a:rPr lang="es-ES" sz="2400" dirty="0" smtClean="0">
                <a:solidFill>
                  <a:srgbClr val="080808"/>
                </a:solidFill>
              </a:rPr>
              <a:t>oscuridad, </a:t>
            </a:r>
            <a:r>
              <a:rPr lang="es-ES" sz="2400" dirty="0" smtClean="0">
                <a:solidFill>
                  <a:srgbClr val="080808"/>
                </a:solidFill>
              </a:rPr>
              <a:t>sino que tampoco tendríamos una palabra </a:t>
            </a:r>
            <a:r>
              <a:rPr lang="es-ES" sz="2400" dirty="0" smtClean="0">
                <a:solidFill>
                  <a:srgbClr val="080808"/>
                </a:solidFill>
              </a:rPr>
              <a:t>luz</a:t>
            </a:r>
            <a:r>
              <a:rPr lang="es-ES" sz="2400" dirty="0" smtClean="0">
                <a:solidFill>
                  <a:srgbClr val="080808"/>
                </a:solidFill>
              </a:rPr>
              <a:t>�.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Nuestra </a:t>
            </a:r>
            <a:r>
              <a:rPr lang="es-ES" sz="2400" dirty="0" smtClean="0">
                <a:solidFill>
                  <a:srgbClr val="080808"/>
                </a:solidFill>
              </a:rPr>
              <a:t>percepción del mundo se basa en este principio.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eso, en la medida en que recordemos la oscuridad, así nos regocijaremos en la luz.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CAMPAMENTOS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�He sido disminuido por toda la benevolencia y por toda la verdad que Tú has hecho... y ahora me he transformado en dos campamentos� (32:11)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endParaRPr lang="es-ES_tradnl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>
                <a:solidFill>
                  <a:srgbClr val="080808"/>
                </a:solidFill>
              </a:rPr>
              <a:t>En </a:t>
            </a:r>
            <a:r>
              <a:rPr lang="es-ES_tradnl" sz="2400" dirty="0" smtClean="0">
                <a:solidFill>
                  <a:srgbClr val="080808"/>
                </a:solidFill>
              </a:rPr>
              <a:t>nuestra vida hay un campamento de oscuridad. Una hora en la que vivimos en medio de dificultades, pruebas y tribulaciones. </a:t>
            </a:r>
            <a:endParaRPr lang="es-ES_tradnl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>
                <a:solidFill>
                  <a:srgbClr val="080808"/>
                </a:solidFill>
              </a:rPr>
              <a:t>Y </a:t>
            </a:r>
            <a:r>
              <a:rPr lang="es-ES_tradnl" sz="2400" dirty="0" smtClean="0">
                <a:solidFill>
                  <a:srgbClr val="080808"/>
                </a:solidFill>
              </a:rPr>
              <a:t>también hay un campamento de luz. Momentos en que vivimos seguros, tanto física como emocionalmente. </a:t>
            </a:r>
            <a:endParaRPr lang="es-ES_tradnl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CAMPAMENTOS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�He sido disminuido por toda la benevolencia y por toda la verdad que Tú has hecho... y ahora me he transformado en dos campamentos� (32:11)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>
                <a:solidFill>
                  <a:srgbClr val="080808"/>
                </a:solidFill>
              </a:rPr>
              <a:t>Cuando </a:t>
            </a:r>
            <a:r>
              <a:rPr lang="es-ES_tradnl" sz="2400" dirty="0" smtClean="0">
                <a:solidFill>
                  <a:srgbClr val="080808"/>
                </a:solidFill>
              </a:rPr>
              <a:t>vivimos en el campamento de luz, nuestra felicidad, nuestra percepción de la luz será en la medida en que recordemos el campamento de oscuridad. </a:t>
            </a:r>
            <a:endParaRPr lang="es-ES_tradnl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>
                <a:solidFill>
                  <a:srgbClr val="080808"/>
                </a:solidFill>
              </a:rPr>
              <a:t>Al </a:t>
            </a:r>
            <a:r>
              <a:rPr lang="es-ES_tradnl" sz="2400" dirty="0" smtClean="0">
                <a:solidFill>
                  <a:srgbClr val="080808"/>
                </a:solidFill>
              </a:rPr>
              <a:t>recordar el campamento de oscuridad, surgirá en nuestro corazón un </a:t>
            </a:r>
            <a:r>
              <a:rPr lang="es-ES_tradnl" sz="2400" dirty="0" smtClean="0">
                <a:solidFill>
                  <a:srgbClr val="080808"/>
                </a:solidFill>
              </a:rPr>
              <a:t>sentimiento </a:t>
            </a:r>
            <a:r>
              <a:rPr lang="es-ES_tradnl" sz="2400" dirty="0" smtClean="0">
                <a:solidFill>
                  <a:srgbClr val="080808"/>
                </a:solidFill>
              </a:rPr>
              <a:t>de gratitud a </a:t>
            </a:r>
            <a:r>
              <a:rPr lang="es-ES_tradnl" sz="2400" dirty="0" smtClean="0">
                <a:solidFill>
                  <a:srgbClr val="080808"/>
                </a:solidFill>
              </a:rPr>
              <a:t>Dios </a:t>
            </a:r>
            <a:r>
              <a:rPr lang="es-ES_tradnl" sz="2400" dirty="0" smtClean="0">
                <a:solidFill>
                  <a:srgbClr val="080808"/>
                </a:solidFill>
              </a:rPr>
              <a:t>y Le agradeceremos por habernos traído a un momento de luz y de alegría.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"Líbrame ahora de mano de mi hermano - de mano de Esav..."(32:12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>
                <a:solidFill>
                  <a:schemeClr val="tx1"/>
                </a:solidFill>
              </a:rPr>
              <a:t>En la protección de la continuidad judía, estamos amenazados por dos clases de peligros de las naciones del mundo: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Por </a:t>
            </a:r>
            <a:r>
              <a:rPr lang="es-ES" sz="2400" dirty="0" smtClean="0">
                <a:solidFill>
                  <a:schemeClr val="tx1"/>
                </a:solidFill>
              </a:rPr>
              <a:t>un lado, la amenaza física del odio ilógico, expresado en las cruzadas, </a:t>
            </a:r>
            <a:r>
              <a:rPr lang="es-ES" sz="2400" dirty="0" smtClean="0">
                <a:solidFill>
                  <a:schemeClr val="tx1"/>
                </a:solidFill>
              </a:rPr>
              <a:t>pogromos </a:t>
            </a:r>
            <a:r>
              <a:rPr lang="es-ES" sz="2400" dirty="0" smtClean="0">
                <a:solidFill>
                  <a:schemeClr val="tx1"/>
                </a:solidFill>
              </a:rPr>
              <a:t>y el holocausto; y por otro lado, la amenaza espiritual de los brazos abiertos de aceptación, que se torna en un abrazo asfixiante de asimilación y casamientos mixtos. 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"Líbrame ahora de mano de mi hermano - de mano de Esav..."(32:12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chemeClr val="tx1"/>
                </a:solidFill>
              </a:rPr>
              <a:t>Estos </a:t>
            </a:r>
            <a:r>
              <a:rPr lang="es-ES" sz="2200" dirty="0" smtClean="0">
                <a:solidFill>
                  <a:schemeClr val="tx1"/>
                </a:solidFill>
              </a:rPr>
              <a:t>dos peligros están expresados en los rezos de </a:t>
            </a:r>
            <a:r>
              <a:rPr lang="es-ES" sz="2200" dirty="0" smtClean="0">
                <a:solidFill>
                  <a:schemeClr val="tx1"/>
                </a:solidFill>
              </a:rPr>
              <a:t>Yacob:</a:t>
            </a:r>
            <a:r>
              <a:rPr lang="es-ES" sz="2200" dirty="0" smtClean="0">
                <a:solidFill>
                  <a:schemeClr val="tx1"/>
                </a:solidFill>
              </a:rPr>
              <a:t> </a:t>
            </a:r>
            <a:r>
              <a:rPr lang="es-ES" sz="2200" b="1" dirty="0" smtClean="0">
                <a:solidFill>
                  <a:schemeClr val="tx1"/>
                </a:solidFill>
              </a:rPr>
              <a:t>"Sálvame de mi hermano..."</a:t>
            </a:r>
            <a:r>
              <a:rPr lang="es-ES" sz="2200" dirty="0" smtClean="0">
                <a:solidFill>
                  <a:schemeClr val="tx1"/>
                </a:solidFill>
              </a:rPr>
              <a:t> cuando él se comporta amigablemente, amenazando la particularidad del Pueblo Judío; y </a:t>
            </a:r>
            <a:r>
              <a:rPr lang="es-ES" sz="2200" b="1" dirty="0" smtClean="0">
                <a:solidFill>
                  <a:schemeClr val="tx1"/>
                </a:solidFill>
              </a:rPr>
              <a:t>"de Esav"</a:t>
            </a:r>
            <a:r>
              <a:rPr lang="es-ES" sz="2200" dirty="0" smtClean="0">
                <a:solidFill>
                  <a:schemeClr val="tx1"/>
                </a:solidFill>
              </a:rPr>
              <a:t>, cuando revela abiertamente el rencor del que odia al judío, buscando una </a:t>
            </a:r>
            <a:r>
              <a:rPr lang="es-ES" sz="2200" i="1" dirty="0" smtClean="0">
                <a:solidFill>
                  <a:schemeClr val="tx1"/>
                </a:solidFill>
              </a:rPr>
              <a:t>solución final</a:t>
            </a:r>
            <a:r>
              <a:rPr lang="es-ES" sz="2200" i="1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chemeClr val="tx1"/>
                </a:solidFill>
              </a:rPr>
              <a:t>De </a:t>
            </a:r>
            <a:r>
              <a:rPr lang="es-ES" sz="2200" dirty="0" smtClean="0">
                <a:solidFill>
                  <a:schemeClr val="tx1"/>
                </a:solidFill>
              </a:rPr>
              <a:t>las dos amenazas, la historia ha demostrado que el peligro espiritual de asimilación es más grande que el riesgo físico de aniquilación, y por esta razón, </a:t>
            </a:r>
            <a:r>
              <a:rPr lang="es-ES" sz="2200" dirty="0" smtClean="0">
                <a:solidFill>
                  <a:schemeClr val="tx1"/>
                </a:solidFill>
              </a:rPr>
              <a:t>Yacob </a:t>
            </a:r>
            <a:r>
              <a:rPr lang="es-ES" sz="2200" dirty="0" smtClean="0">
                <a:solidFill>
                  <a:schemeClr val="tx1"/>
                </a:solidFill>
              </a:rPr>
              <a:t>primero reza por la asistencia Divina para sobrepasar la amenaza de </a:t>
            </a:r>
            <a:r>
              <a:rPr lang="es-ES" sz="2200" dirty="0" smtClean="0">
                <a:solidFill>
                  <a:schemeClr val="tx1"/>
                </a:solidFill>
              </a:rPr>
              <a:t>su</a:t>
            </a:r>
            <a:r>
              <a:rPr lang="es-ES" sz="2200" dirty="0" smtClean="0">
                <a:solidFill>
                  <a:schemeClr val="tx1"/>
                </a:solidFill>
              </a:rPr>
              <a:t> </a:t>
            </a:r>
            <a:r>
              <a:rPr lang="es-ES" sz="2200" dirty="0" smtClean="0">
                <a:solidFill>
                  <a:schemeClr val="tx1"/>
                </a:solidFill>
              </a:rPr>
              <a:t> </a:t>
            </a:r>
            <a:r>
              <a:rPr lang="es-ES" sz="2200" b="1" dirty="0" smtClean="0">
                <a:solidFill>
                  <a:schemeClr val="tx1"/>
                </a:solidFill>
              </a:rPr>
              <a:t>"</a:t>
            </a:r>
            <a:r>
              <a:rPr lang="es-ES" sz="2200" b="1" dirty="0" smtClean="0">
                <a:solidFill>
                  <a:schemeClr val="tx1"/>
                </a:solidFill>
              </a:rPr>
              <a:t>hermano"</a:t>
            </a:r>
            <a:r>
              <a:rPr lang="es-ES" sz="2200" dirty="0" smtClean="0">
                <a:solidFill>
                  <a:schemeClr val="tx1"/>
                </a:solidFill>
              </a:rPr>
              <a:t>.</a:t>
            </a:r>
            <a:br>
              <a:rPr lang="es-ES" sz="2200" dirty="0" smtClean="0">
                <a:solidFill>
                  <a:schemeClr val="tx1"/>
                </a:solidFill>
              </a:rPr>
            </a:br>
            <a:r>
              <a:rPr lang="es-ES" sz="2200" i="1" dirty="0" smtClean="0">
                <a:solidFill>
                  <a:schemeClr val="tx1"/>
                </a:solidFill>
              </a:rPr>
              <a:t>Bet </a:t>
            </a:r>
            <a:r>
              <a:rPr lang="es-ES" sz="2200" i="1" dirty="0" smtClean="0">
                <a:solidFill>
                  <a:schemeClr val="tx1"/>
                </a:solidFill>
              </a:rPr>
              <a:t>Haleví</a:t>
            </a:r>
            <a:endParaRPr lang="es-E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"Pero el (Yaakov) se levanto esa noche y tomo con el ... sus once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hijos“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(32:23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Rashí </a:t>
            </a:r>
            <a:r>
              <a:rPr lang="es-ES" sz="2400" dirty="0" smtClean="0">
                <a:solidFill>
                  <a:srgbClr val="080808"/>
                </a:solidFill>
              </a:rPr>
              <a:t>nos dice que </a:t>
            </a:r>
            <a:r>
              <a:rPr lang="es-ES" sz="2400" dirty="0" smtClean="0">
                <a:solidFill>
                  <a:srgbClr val="080808"/>
                </a:solidFill>
              </a:rPr>
              <a:t>únicamente </a:t>
            </a:r>
            <a:r>
              <a:rPr lang="es-ES" sz="2400" dirty="0" smtClean="0">
                <a:solidFill>
                  <a:srgbClr val="080808"/>
                </a:solidFill>
              </a:rPr>
              <a:t>once de los hijos de Yaakov aparecen </a:t>
            </a:r>
            <a:r>
              <a:rPr lang="es-ES" sz="2400" dirty="0" smtClean="0">
                <a:solidFill>
                  <a:srgbClr val="080808"/>
                </a:solidFill>
              </a:rPr>
              <a:t>mencionados</a:t>
            </a:r>
            <a:r>
              <a:rPr lang="es-ES" sz="2400" dirty="0" smtClean="0">
                <a:solidFill>
                  <a:srgbClr val="080808"/>
                </a:solidFill>
              </a:rPr>
              <a:t>, y que Yaakov </a:t>
            </a:r>
            <a:r>
              <a:rPr lang="es-ES" sz="2400" dirty="0" smtClean="0">
                <a:solidFill>
                  <a:srgbClr val="080808"/>
                </a:solidFill>
              </a:rPr>
              <a:t>colocó </a:t>
            </a:r>
            <a:r>
              <a:rPr lang="es-ES" sz="2400" dirty="0" smtClean="0">
                <a:solidFill>
                  <a:srgbClr val="080808"/>
                </a:solidFill>
              </a:rPr>
              <a:t>a Dina en un cofre para que Esav no le </a:t>
            </a:r>
            <a:br>
              <a:rPr lang="es-ES" sz="2400" dirty="0" smtClean="0">
                <a:solidFill>
                  <a:srgbClr val="080808"/>
                </a:solidFill>
              </a:rPr>
            </a:br>
            <a:r>
              <a:rPr lang="es-ES" sz="2400" dirty="0" smtClean="0">
                <a:solidFill>
                  <a:srgbClr val="080808"/>
                </a:solidFill>
              </a:rPr>
              <a:t>pusiera </a:t>
            </a:r>
            <a:r>
              <a:rPr lang="es-ES" sz="2400" dirty="0" smtClean="0">
                <a:solidFill>
                  <a:srgbClr val="080808"/>
                </a:solidFill>
              </a:rPr>
              <a:t>los ojos encima.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*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El Talmud explica que el motivo por el cual el Beit ha Mikdash (el Templo  Sagrado) fue construido en la </a:t>
            </a:r>
            <a:r>
              <a:rPr lang="es-ES" sz="2400" dirty="0" smtClean="0">
                <a:solidFill>
                  <a:srgbClr val="080808"/>
                </a:solidFill>
              </a:rPr>
              <a:t>sección </a:t>
            </a:r>
            <a:r>
              <a:rPr lang="es-ES" sz="2400" dirty="0" smtClean="0">
                <a:solidFill>
                  <a:srgbClr val="080808"/>
                </a:solidFill>
              </a:rPr>
              <a:t>de la tierra de Israel perteneciente  a </a:t>
            </a:r>
            <a:r>
              <a:rPr lang="es-ES" sz="2400" dirty="0" smtClean="0">
                <a:solidFill>
                  <a:srgbClr val="080808"/>
                </a:solidFill>
              </a:rPr>
              <a:t>Benjamín </a:t>
            </a:r>
            <a:r>
              <a:rPr lang="es-ES" sz="2400" dirty="0" smtClean="0">
                <a:solidFill>
                  <a:srgbClr val="080808"/>
                </a:solidFill>
              </a:rPr>
              <a:t>fue debido a que el no se postro ante su </a:t>
            </a:r>
            <a:r>
              <a:rPr lang="es-ES" sz="2400" dirty="0" smtClean="0">
                <a:solidFill>
                  <a:srgbClr val="080808"/>
                </a:solidFill>
              </a:rPr>
              <a:t>tío </a:t>
            </a:r>
            <a:r>
              <a:rPr lang="es-ES" sz="2400" dirty="0" smtClean="0">
                <a:solidFill>
                  <a:srgbClr val="080808"/>
                </a:solidFill>
              </a:rPr>
              <a:t>Esav, debido a que  aun no </a:t>
            </a:r>
            <a:r>
              <a:rPr lang="es-ES" sz="2400" dirty="0" smtClean="0">
                <a:solidFill>
                  <a:srgbClr val="080808"/>
                </a:solidFill>
              </a:rPr>
              <a:t>había </a:t>
            </a:r>
            <a:r>
              <a:rPr lang="es-ES" sz="2400" dirty="0" smtClean="0">
                <a:solidFill>
                  <a:srgbClr val="080808"/>
                </a:solidFill>
              </a:rPr>
              <a:t>nacido.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"Pero el (Yaakov) se levanto esa noche y tomo con el ... sus once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hijos“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(32:23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Por lo tanto, de acuerdo con lo dicho, si hubiera sido uno de los otros </a:t>
            </a:r>
            <a:r>
              <a:rPr lang="es-ES" sz="2400" dirty="0" smtClean="0">
                <a:solidFill>
                  <a:srgbClr val="080808"/>
                </a:solidFill>
              </a:rPr>
              <a:t>hijos </a:t>
            </a:r>
            <a:r>
              <a:rPr lang="es-ES" sz="2400" dirty="0" smtClean="0">
                <a:solidFill>
                  <a:srgbClr val="080808"/>
                </a:solidFill>
              </a:rPr>
              <a:t>varones de </a:t>
            </a:r>
            <a:r>
              <a:rPr lang="es-ES" sz="2400" dirty="0" smtClean="0">
                <a:solidFill>
                  <a:srgbClr val="080808"/>
                </a:solidFill>
              </a:rPr>
              <a:t>Yaakov </a:t>
            </a:r>
            <a:r>
              <a:rPr lang="es-ES" sz="2400" dirty="0" smtClean="0">
                <a:solidFill>
                  <a:srgbClr val="080808"/>
                </a:solidFill>
              </a:rPr>
              <a:t>que no estuvo presente en el encuentro con Esav, y </a:t>
            </a:r>
            <a:br>
              <a:rPr lang="es-ES" sz="2400" dirty="0" smtClean="0">
                <a:solidFill>
                  <a:srgbClr val="080808"/>
                </a:solidFill>
              </a:rPr>
            </a:br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lo tanto, no se postro ante el</a:t>
            </a:r>
            <a:r>
              <a:rPr lang="es-ES" sz="2400" dirty="0" smtClean="0">
                <a:solidFill>
                  <a:srgbClr val="080808"/>
                </a:solidFill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Por qué el </a:t>
            </a:r>
            <a:r>
              <a:rPr lang="es-ES" sz="2400" dirty="0" smtClean="0">
                <a:solidFill>
                  <a:srgbClr val="080808"/>
                </a:solidFill>
              </a:rPr>
              <a:t>Beit ha Mikdash no se </a:t>
            </a:r>
            <a:r>
              <a:rPr lang="es-ES" sz="2400" dirty="0" smtClean="0">
                <a:solidFill>
                  <a:srgbClr val="080808"/>
                </a:solidFill>
              </a:rPr>
              <a:t>construyó</a:t>
            </a:r>
            <a:r>
              <a:rPr lang="es-ES" sz="2400" dirty="0" smtClean="0">
                <a:solidFill>
                  <a:srgbClr val="080808"/>
                </a:solidFill>
              </a:rPr>
              <a:t>  en el territorio de ese hijo, en vez de en el de </a:t>
            </a:r>
            <a:r>
              <a:rPr lang="es-ES" sz="2400" dirty="0" smtClean="0">
                <a:solidFill>
                  <a:srgbClr val="080808"/>
                </a:solidFill>
              </a:rPr>
              <a:t>Benjamín?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Por consiguiente, </a:t>
            </a:r>
            <a:r>
              <a:rPr lang="es-ES" sz="2400" dirty="0" smtClean="0">
                <a:solidFill>
                  <a:srgbClr val="080808"/>
                </a:solidFill>
              </a:rPr>
              <a:t>debió </a:t>
            </a:r>
            <a:r>
              <a:rPr lang="es-ES" sz="2400" dirty="0" smtClean="0">
                <a:solidFill>
                  <a:srgbClr val="080808"/>
                </a:solidFill>
              </a:rPr>
              <a:t>haber sucedido que todas las tribus de Israel se encontraban presentes junto a Yaakov, y todos se postraron ante el, excepto </a:t>
            </a:r>
            <a:r>
              <a:rPr lang="es-ES" sz="2400" dirty="0" smtClean="0">
                <a:solidFill>
                  <a:srgbClr val="080808"/>
                </a:solidFill>
              </a:rPr>
              <a:t>Benjamín, </a:t>
            </a:r>
            <a:r>
              <a:rPr lang="es-ES" sz="2400" dirty="0" smtClean="0">
                <a:solidFill>
                  <a:srgbClr val="080808"/>
                </a:solidFill>
              </a:rPr>
              <a:t>quien </a:t>
            </a:r>
            <a:r>
              <a:rPr lang="es-ES" sz="2400" dirty="0" smtClean="0">
                <a:solidFill>
                  <a:srgbClr val="080808"/>
                </a:solidFill>
              </a:rPr>
              <a:t>todavía </a:t>
            </a:r>
            <a:r>
              <a:rPr lang="es-ES" sz="2400" dirty="0" smtClean="0">
                <a:solidFill>
                  <a:srgbClr val="080808"/>
                </a:solidFill>
              </a:rPr>
              <a:t>no </a:t>
            </a:r>
            <a:r>
              <a:rPr lang="es-ES" sz="2400" dirty="0" smtClean="0">
                <a:solidFill>
                  <a:srgbClr val="080808"/>
                </a:solidFill>
              </a:rPr>
              <a:t>había </a:t>
            </a:r>
            <a:r>
              <a:rPr lang="es-ES" sz="2400" dirty="0" smtClean="0">
                <a:solidFill>
                  <a:srgbClr val="080808"/>
                </a:solidFill>
              </a:rPr>
              <a:t>nacido. Dina era la </a:t>
            </a:r>
            <a:r>
              <a:rPr lang="es-ES" sz="2400" dirty="0" smtClean="0">
                <a:solidFill>
                  <a:srgbClr val="080808"/>
                </a:solidFill>
              </a:rPr>
              <a:t>única </a:t>
            </a:r>
            <a:r>
              <a:rPr lang="es-ES" sz="2400" dirty="0" smtClean="0">
                <a:solidFill>
                  <a:srgbClr val="080808"/>
                </a:solidFill>
              </a:rPr>
              <a:t>que pudo haber faltado. </a:t>
            </a:r>
            <a:r>
              <a:rPr lang="es-ES" sz="1400" dirty="0" smtClean="0">
                <a:solidFill>
                  <a:srgbClr val="080808"/>
                </a:solidFill>
              </a:rPr>
              <a:t>El </a:t>
            </a:r>
            <a:r>
              <a:rPr lang="es-ES" sz="1400" dirty="0" err="1" smtClean="0">
                <a:solidFill>
                  <a:srgbClr val="080808"/>
                </a:solidFill>
              </a:rPr>
              <a:t>Gaon</a:t>
            </a:r>
            <a:r>
              <a:rPr lang="es-ES" sz="1400" dirty="0" smtClean="0">
                <a:solidFill>
                  <a:srgbClr val="080808"/>
                </a:solidFill>
              </a:rPr>
              <a:t> de Vilna en </a:t>
            </a:r>
            <a:r>
              <a:rPr lang="es-ES" sz="1400" dirty="0" err="1" smtClean="0">
                <a:solidFill>
                  <a:srgbClr val="080808"/>
                </a:solidFill>
              </a:rPr>
              <a:t>Kol</a:t>
            </a:r>
            <a:r>
              <a:rPr lang="es-ES" sz="1400" dirty="0" smtClean="0">
                <a:solidFill>
                  <a:srgbClr val="080808"/>
                </a:solidFill>
              </a:rPr>
              <a:t> </a:t>
            </a:r>
            <a:r>
              <a:rPr lang="es-ES" sz="1400" dirty="0" err="1" smtClean="0">
                <a:solidFill>
                  <a:srgbClr val="080808"/>
                </a:solidFill>
              </a:rPr>
              <a:t>Eliahu</a:t>
            </a:r>
            <a:r>
              <a:rPr lang="es-ES" sz="1400" dirty="0" smtClean="0">
                <a:solidFill>
                  <a:srgbClr val="080808"/>
                </a:solidFill>
              </a:rPr>
              <a:t>  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Habíase quedado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Yacob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solo y luchó un hombre con él hasta despuntar el alba"(32:25)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 smtClean="0"/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El </a:t>
            </a:r>
            <a:r>
              <a:rPr lang="es-ES" sz="2400" dirty="0" smtClean="0">
                <a:solidFill>
                  <a:srgbClr val="080808"/>
                </a:solidFill>
              </a:rPr>
              <a:t>hombre-ángel con el que </a:t>
            </a:r>
            <a:r>
              <a:rPr lang="es-ES" sz="2400" dirty="0" smtClean="0">
                <a:solidFill>
                  <a:srgbClr val="080808"/>
                </a:solidFill>
              </a:rPr>
              <a:t>Yacob </a:t>
            </a:r>
            <a:r>
              <a:rPr lang="es-ES" sz="2400" dirty="0" smtClean="0">
                <a:solidFill>
                  <a:srgbClr val="080808"/>
                </a:solidFill>
              </a:rPr>
              <a:t>luchó representa el </a:t>
            </a:r>
            <a:r>
              <a:rPr lang="es-ES" sz="2400" i="1" dirty="0" err="1" smtClean="0">
                <a:solidFill>
                  <a:srgbClr val="080808"/>
                </a:solidFill>
              </a:rPr>
              <a:t>Ietzer</a:t>
            </a:r>
            <a:r>
              <a:rPr lang="es-ES" sz="2400" i="1" dirty="0" smtClean="0">
                <a:solidFill>
                  <a:srgbClr val="080808"/>
                </a:solidFill>
              </a:rPr>
              <a:t> Hará</a:t>
            </a:r>
            <a:r>
              <a:rPr lang="es-ES" sz="2400" dirty="0" smtClean="0">
                <a:solidFill>
                  <a:srgbClr val="080808"/>
                </a:solidFill>
              </a:rPr>
              <a:t> - el instinto malo.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Por </a:t>
            </a:r>
            <a:r>
              <a:rPr lang="es-ES" sz="2400" dirty="0" smtClean="0">
                <a:solidFill>
                  <a:srgbClr val="080808"/>
                </a:solidFill>
              </a:rPr>
              <a:t>qué es que ni Abraham ni Itzjak fueron atacados en una manera similar</a:t>
            </a:r>
            <a:r>
              <a:rPr lang="es-ES" sz="2400" dirty="0" smtClean="0">
                <a:solidFill>
                  <a:srgbClr val="080808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El </a:t>
            </a:r>
            <a:r>
              <a:rPr lang="es-ES" sz="2400" dirty="0" smtClean="0">
                <a:solidFill>
                  <a:srgbClr val="080808"/>
                </a:solidFill>
              </a:rPr>
              <a:t>Jafetz Jaim dijo que "al </a:t>
            </a:r>
            <a:r>
              <a:rPr lang="es-ES" sz="2400" dirty="0" err="1" smtClean="0">
                <a:solidFill>
                  <a:srgbClr val="080808"/>
                </a:solidFill>
              </a:rPr>
              <a:t>Ietzer</a:t>
            </a:r>
            <a:r>
              <a:rPr lang="es-ES" sz="2400" dirty="0" smtClean="0">
                <a:solidFill>
                  <a:srgbClr val="080808"/>
                </a:solidFill>
              </a:rPr>
              <a:t> Hará no le importa si una persona judía reza y </a:t>
            </a:r>
            <a:r>
              <a:rPr lang="es-ES" sz="2400" dirty="0" smtClean="0">
                <a:solidFill>
                  <a:srgbClr val="080808"/>
                </a:solidFill>
              </a:rPr>
              <a:t>da </a:t>
            </a:r>
            <a:r>
              <a:rPr lang="es-ES" sz="2400" dirty="0" smtClean="0">
                <a:solidFill>
                  <a:srgbClr val="080808"/>
                </a:solidFill>
              </a:rPr>
              <a:t>caridad durante todo el día, </a:t>
            </a:r>
            <a:r>
              <a:rPr lang="es-ES" sz="2400" b="1" dirty="0" smtClean="0">
                <a:solidFill>
                  <a:srgbClr val="080808"/>
                </a:solidFill>
              </a:rPr>
              <a:t>a condición de no estudiar Torá"</a:t>
            </a:r>
            <a:r>
              <a:rPr lang="es-ES" sz="2400" dirty="0" smtClean="0">
                <a:solidFill>
                  <a:srgbClr val="080808"/>
                </a:solidFill>
              </a:rPr>
              <a:t>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Yacob </a:t>
            </a:r>
            <a:r>
              <a:rPr lang="es-ES" sz="2400" dirty="0" smtClean="0">
                <a:solidFill>
                  <a:srgbClr val="080808"/>
                </a:solidFill>
              </a:rPr>
              <a:t>es el Patriarca que epitomiza a la Torá.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Habíase quedado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Yacob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solo y luchó un hombre con él hasta despuntar el alba"(32:25)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 smtClean="0"/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Los </a:t>
            </a:r>
            <a:r>
              <a:rPr lang="es-ES" sz="2400" dirty="0" smtClean="0">
                <a:solidFill>
                  <a:srgbClr val="080808"/>
                </a:solidFill>
              </a:rPr>
              <a:t>Sabios nos enseñan que el mundo está </a:t>
            </a:r>
            <a:r>
              <a:rPr lang="es-ES" sz="2400" dirty="0" smtClean="0">
                <a:solidFill>
                  <a:srgbClr val="080808"/>
                </a:solidFill>
              </a:rPr>
              <a:t>construido </a:t>
            </a:r>
            <a:r>
              <a:rPr lang="es-ES" sz="2400" dirty="0" smtClean="0">
                <a:solidFill>
                  <a:srgbClr val="080808"/>
                </a:solidFill>
              </a:rPr>
              <a:t>en tres pilares:</a:t>
            </a:r>
            <a:r>
              <a:rPr lang="es-ES" sz="2400" i="1" dirty="0" smtClean="0">
                <a:solidFill>
                  <a:srgbClr val="080808"/>
                </a:solidFill>
              </a:rPr>
              <a:t> </a:t>
            </a: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Jésed</a:t>
            </a:r>
            <a:r>
              <a:rPr lang="es-ES" sz="2400" dirty="0" smtClean="0">
                <a:solidFill>
                  <a:srgbClr val="080808"/>
                </a:solidFill>
              </a:rPr>
              <a:t> (Bondad) -la característica de Abraham; 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Abodá </a:t>
            </a:r>
            <a:r>
              <a:rPr lang="es-ES" sz="2400" dirty="0" smtClean="0">
                <a:solidFill>
                  <a:srgbClr val="080808"/>
                </a:solidFill>
              </a:rPr>
              <a:t>(</a:t>
            </a:r>
            <a:r>
              <a:rPr lang="es-ES" sz="2400" dirty="0" smtClean="0">
                <a:solidFill>
                  <a:srgbClr val="080808"/>
                </a:solidFill>
              </a:rPr>
              <a:t>Servicio a </a:t>
            </a:r>
            <a:r>
              <a:rPr lang="es-ES" sz="2400" dirty="0" smtClean="0">
                <a:solidFill>
                  <a:srgbClr val="080808"/>
                </a:solidFill>
              </a:rPr>
              <a:t>Dios</a:t>
            </a:r>
            <a:r>
              <a:rPr lang="es-ES" sz="2400" dirty="0" smtClean="0">
                <a:solidFill>
                  <a:srgbClr val="080808"/>
                </a:solidFill>
              </a:rPr>
              <a:t>) -la característica de </a:t>
            </a:r>
            <a:r>
              <a:rPr lang="es-ES" sz="2400" dirty="0" smtClean="0">
                <a:solidFill>
                  <a:srgbClr val="080808"/>
                </a:solidFill>
              </a:rPr>
              <a:t>Itzjak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y</a:t>
            </a:r>
            <a:r>
              <a:rPr lang="es-ES" sz="2400" dirty="0" smtClean="0">
                <a:solidFill>
                  <a:srgbClr val="080808"/>
                </a:solidFill>
              </a:rPr>
              <a:t> </a:t>
            </a:r>
            <a:r>
              <a:rPr lang="es-ES" sz="2400" i="1" dirty="0" smtClean="0">
                <a:solidFill>
                  <a:srgbClr val="080808"/>
                </a:solidFill>
              </a:rPr>
              <a:t>Torá </a:t>
            </a:r>
            <a:r>
              <a:rPr lang="es-ES" sz="2400" dirty="0" smtClean="0">
                <a:solidFill>
                  <a:srgbClr val="080808"/>
                </a:solidFill>
              </a:rPr>
              <a:t>-la característica de </a:t>
            </a:r>
            <a:r>
              <a:rPr lang="es-ES" sz="2400" dirty="0" smtClean="0">
                <a:solidFill>
                  <a:srgbClr val="080808"/>
                </a:solidFill>
              </a:rPr>
              <a:t>Yacob. 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Sin </a:t>
            </a:r>
            <a:r>
              <a:rPr lang="es-ES" sz="2400" dirty="0" smtClean="0">
                <a:solidFill>
                  <a:srgbClr val="080808"/>
                </a:solidFill>
              </a:rPr>
              <a:t>el pilar de </a:t>
            </a:r>
            <a:r>
              <a:rPr lang="es-ES" sz="2400" dirty="0" smtClean="0">
                <a:solidFill>
                  <a:srgbClr val="080808"/>
                </a:solidFill>
              </a:rPr>
              <a:t>Yacob </a:t>
            </a:r>
            <a:r>
              <a:rPr lang="es-ES" sz="2400" dirty="0" smtClean="0">
                <a:solidFill>
                  <a:srgbClr val="080808"/>
                </a:solidFill>
              </a:rPr>
              <a:t>-el pilar de la </a:t>
            </a:r>
            <a:r>
              <a:rPr lang="es-ES" sz="2400" i="1" dirty="0" smtClean="0">
                <a:solidFill>
                  <a:srgbClr val="080808"/>
                </a:solidFill>
              </a:rPr>
              <a:t>Torá, </a:t>
            </a:r>
            <a:r>
              <a:rPr lang="es-ES" sz="2400" dirty="0" smtClean="0">
                <a:solidFill>
                  <a:srgbClr val="080808"/>
                </a:solidFill>
              </a:rPr>
              <a:t>todo el </a:t>
            </a:r>
            <a:r>
              <a:rPr lang="es-ES" sz="2400" i="1" dirty="0" smtClean="0">
                <a:solidFill>
                  <a:srgbClr val="080808"/>
                </a:solidFill>
              </a:rPr>
              <a:t>Jésed</a:t>
            </a:r>
            <a:r>
              <a:rPr lang="es-ES" sz="2400" dirty="0" smtClean="0">
                <a:solidFill>
                  <a:srgbClr val="080808"/>
                </a:solidFill>
              </a:rPr>
              <a:t> y la </a:t>
            </a:r>
            <a:r>
              <a:rPr lang="es-ES" sz="2400" i="1" dirty="0" smtClean="0">
                <a:solidFill>
                  <a:srgbClr val="080808"/>
                </a:solidFill>
              </a:rPr>
              <a:t>abodá</a:t>
            </a:r>
            <a:r>
              <a:rPr lang="es-ES" sz="2400" dirty="0" smtClean="0">
                <a:solidFill>
                  <a:srgbClr val="080808"/>
                </a:solidFill>
              </a:rPr>
              <a:t> no sería suficiente para que el Pueblo Judío pueda cumplir con su misión.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Habíase quedado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Yacob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solo y luchó un hombre con él hasta despuntar el alba"(32:25)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 smtClean="0"/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La </a:t>
            </a:r>
            <a:r>
              <a:rPr lang="es-ES" sz="2400" dirty="0" smtClean="0">
                <a:solidFill>
                  <a:srgbClr val="080808"/>
                </a:solidFill>
              </a:rPr>
              <a:t>historia Judía confirma trágicamente este punto: Comunidades que se destacaban por dar </a:t>
            </a:r>
            <a:r>
              <a:rPr lang="es-ES" sz="2400" i="1" dirty="0" err="1" smtClean="0">
                <a:solidFill>
                  <a:srgbClr val="080808"/>
                </a:solidFill>
              </a:rPr>
              <a:t>tzedaká</a:t>
            </a:r>
            <a:r>
              <a:rPr lang="es-ES" sz="2400" i="1" dirty="0" smtClean="0">
                <a:solidFill>
                  <a:srgbClr val="080808"/>
                </a:solidFill>
              </a:rPr>
              <a:t> </a:t>
            </a:r>
            <a:r>
              <a:rPr lang="es-ES" sz="2400" dirty="0" smtClean="0">
                <a:solidFill>
                  <a:srgbClr val="080808"/>
                </a:solidFill>
              </a:rPr>
              <a:t>y </a:t>
            </a:r>
            <a:r>
              <a:rPr lang="es-ES" sz="2400" dirty="0" smtClean="0">
                <a:solidFill>
                  <a:srgbClr val="080808"/>
                </a:solidFill>
              </a:rPr>
              <a:t>construir </a:t>
            </a:r>
            <a:r>
              <a:rPr lang="es-ES" sz="2400" dirty="0" smtClean="0">
                <a:solidFill>
                  <a:srgbClr val="080808"/>
                </a:solidFill>
              </a:rPr>
              <a:t>sinagogas, pero abandonaron el estudio de Torá son ahora instituciones que se asimilaron y están moribundas.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Pero </a:t>
            </a:r>
            <a:r>
              <a:rPr lang="es-ES" sz="2400" dirty="0" smtClean="0">
                <a:solidFill>
                  <a:srgbClr val="080808"/>
                </a:solidFill>
              </a:rPr>
              <a:t>aquellos que construyeron el tercer pilar -el pilar de </a:t>
            </a:r>
            <a:r>
              <a:rPr lang="es-ES" sz="2400" dirty="0" smtClean="0">
                <a:solidFill>
                  <a:srgbClr val="080808"/>
                </a:solidFill>
              </a:rPr>
              <a:t>Yacob- </a:t>
            </a:r>
            <a:r>
              <a:rPr lang="es-ES" sz="2400" dirty="0" smtClean="0">
                <a:solidFill>
                  <a:srgbClr val="080808"/>
                </a:solidFill>
              </a:rPr>
              <a:t>de Torá se han mantenido fuertes y conectados a su patrimonio.</a:t>
            </a:r>
            <a:br>
              <a:rPr lang="es-ES" sz="2400" dirty="0" smtClean="0">
                <a:solidFill>
                  <a:srgbClr val="080808"/>
                </a:solidFill>
              </a:rPr>
            </a:br>
            <a:r>
              <a:rPr lang="es-ES" sz="2400" i="1" dirty="0" err="1" smtClean="0">
                <a:solidFill>
                  <a:srgbClr val="080808"/>
                </a:solidFill>
              </a:rPr>
              <a:t>Artscroll</a:t>
            </a:r>
            <a:r>
              <a:rPr lang="es-ES" sz="2400" i="1" dirty="0" smtClean="0">
                <a:solidFill>
                  <a:srgbClr val="080808"/>
                </a:solidFill>
              </a:rPr>
              <a:t> Stone </a:t>
            </a:r>
            <a:r>
              <a:rPr lang="es-ES" sz="2400" i="1" dirty="0" err="1" smtClean="0">
                <a:solidFill>
                  <a:srgbClr val="080808"/>
                </a:solidFill>
              </a:rPr>
              <a:t>Jumash</a:t>
            </a:r>
            <a:r>
              <a:rPr lang="es-ES" sz="1400" dirty="0" smtClean="0">
                <a:solidFill>
                  <a:srgbClr val="080808"/>
                </a:solidFill>
              </a:rPr>
              <a:t> 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2">
              <a:buFont typeface="Arial" pitchFamily="34" charset="0"/>
              <a:buChar char="•"/>
            </a:pP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"(Esav): "Tengo 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muchisimo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b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(Yaakov): "Tengo todo" (33:9,11)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Que </a:t>
            </a:r>
            <a:r>
              <a:rPr lang="es-ES" sz="2400" dirty="0" smtClean="0">
                <a:solidFill>
                  <a:schemeClr val="tx1"/>
                </a:solidFill>
              </a:rPr>
              <a:t>diferencia hay entre quien dice que tiene </a:t>
            </a:r>
            <a:r>
              <a:rPr lang="es-ES" sz="2400" dirty="0" smtClean="0">
                <a:solidFill>
                  <a:schemeClr val="tx1"/>
                </a:solidFill>
              </a:rPr>
              <a:t>muchísimo </a:t>
            </a:r>
            <a:r>
              <a:rPr lang="es-ES" sz="2400" dirty="0" smtClean="0">
                <a:solidFill>
                  <a:schemeClr val="tx1"/>
                </a:solidFill>
              </a:rPr>
              <a:t>con quien dice que  tiene todo?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El que dice que tiene </a:t>
            </a:r>
            <a:r>
              <a:rPr lang="es-ES" sz="2400" dirty="0" smtClean="0">
                <a:solidFill>
                  <a:schemeClr val="tx1"/>
                </a:solidFill>
              </a:rPr>
              <a:t>muchísimo </a:t>
            </a:r>
            <a:r>
              <a:rPr lang="es-ES" sz="2400" dirty="0" smtClean="0">
                <a:solidFill>
                  <a:schemeClr val="tx1"/>
                </a:solidFill>
              </a:rPr>
              <a:t>nos esta diciendo que si bien tiene mucho</a:t>
            </a:r>
            <a:r>
              <a:rPr lang="es-ES" sz="2400" dirty="0" smtClean="0">
                <a:solidFill>
                  <a:schemeClr val="tx1"/>
                </a:solidFill>
              </a:rPr>
              <a:t>,</a:t>
            </a:r>
            <a:r>
              <a:rPr lang="es-ES" sz="2400" dirty="0" smtClean="0">
                <a:solidFill>
                  <a:schemeClr val="tx1"/>
                </a:solidFill>
              </a:rPr>
              <a:t> </a:t>
            </a:r>
            <a:r>
              <a:rPr lang="es-ES" sz="2400" dirty="0" smtClean="0">
                <a:solidFill>
                  <a:schemeClr val="tx1"/>
                </a:solidFill>
              </a:rPr>
              <a:t>!podría </a:t>
            </a:r>
            <a:r>
              <a:rPr lang="es-ES" sz="2400" dirty="0" smtClean="0">
                <a:solidFill>
                  <a:schemeClr val="tx1"/>
                </a:solidFill>
              </a:rPr>
              <a:t>tener </a:t>
            </a:r>
            <a:r>
              <a:rPr lang="es-ES" sz="2400" dirty="0" smtClean="0">
                <a:solidFill>
                  <a:schemeClr val="tx1"/>
                </a:solidFill>
              </a:rPr>
              <a:t>muchísimo </a:t>
            </a:r>
            <a:r>
              <a:rPr lang="es-ES" sz="2400" dirty="0" smtClean="0">
                <a:solidFill>
                  <a:schemeClr val="tx1"/>
                </a:solidFill>
              </a:rPr>
              <a:t>mas!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Y </a:t>
            </a:r>
            <a:r>
              <a:rPr lang="es-ES" sz="2400" dirty="0" smtClean="0">
                <a:solidFill>
                  <a:schemeClr val="tx1"/>
                </a:solidFill>
              </a:rPr>
              <a:t>el que dice que tiene todo nos esta diciendo 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que esta satisfecho con lo que tiene, aunque pueda tener poco.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"(Esav): "Tengo 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muchisimo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b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(Yaakov): "Tengo todo" (33:9,11)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"Muchísimo" </a:t>
            </a:r>
            <a:r>
              <a:rPr lang="es-ES" sz="2400" dirty="0" smtClean="0">
                <a:solidFill>
                  <a:schemeClr val="tx1"/>
                </a:solidFill>
              </a:rPr>
              <a:t>y "todo" simbolizan el conflicto </a:t>
            </a:r>
            <a:r>
              <a:rPr lang="es-ES" sz="2400" dirty="0" smtClean="0">
                <a:solidFill>
                  <a:schemeClr val="tx1"/>
                </a:solidFill>
              </a:rPr>
              <a:t>mundial/histórico </a:t>
            </a:r>
            <a:r>
              <a:rPr lang="es-ES" sz="2400" dirty="0" smtClean="0">
                <a:solidFill>
                  <a:schemeClr val="tx1"/>
                </a:solidFill>
              </a:rPr>
              <a:t>de Esav y  </a:t>
            </a:r>
            <a:r>
              <a:rPr lang="es-ES" sz="2400" dirty="0" smtClean="0">
                <a:solidFill>
                  <a:schemeClr val="tx1"/>
                </a:solidFill>
              </a:rPr>
              <a:t>Yaakov.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smtClean="0">
                <a:solidFill>
                  <a:schemeClr val="tx1"/>
                </a:solidFill>
              </a:rPr>
              <a:t>La naturaleza de </a:t>
            </a:r>
            <a:r>
              <a:rPr lang="es-ES" sz="2400" dirty="0" err="1" smtClean="0">
                <a:solidFill>
                  <a:schemeClr val="tx1"/>
                </a:solidFill>
              </a:rPr>
              <a:t>Edom</a:t>
            </a:r>
            <a:r>
              <a:rPr lang="es-ES" sz="2400" dirty="0" smtClean="0">
                <a:solidFill>
                  <a:schemeClr val="tx1"/>
                </a:solidFill>
              </a:rPr>
              <a:t>/Roma y sus herederos culturales </a:t>
            </a:r>
            <a:r>
              <a:rPr lang="es-ES" sz="2400" dirty="0" smtClean="0">
                <a:solidFill>
                  <a:schemeClr val="tx1"/>
                </a:solidFill>
              </a:rPr>
              <a:t>contemporáneos </a:t>
            </a:r>
            <a:r>
              <a:rPr lang="es-ES" sz="2400" dirty="0" smtClean="0">
                <a:solidFill>
                  <a:schemeClr val="tx1"/>
                </a:solidFill>
              </a:rPr>
              <a:t>es el  deseo de aumentar. Mas y mas. </a:t>
            </a:r>
            <a:r>
              <a:rPr lang="es-ES" sz="2400" dirty="0" smtClean="0">
                <a:solidFill>
                  <a:schemeClr val="tx1"/>
                </a:solidFill>
              </a:rPr>
              <a:t>Proliferación. Expansión. </a:t>
            </a:r>
            <a:r>
              <a:rPr lang="es-ES" sz="2400" dirty="0" smtClean="0">
                <a:solidFill>
                  <a:schemeClr val="tx1"/>
                </a:solidFill>
              </a:rPr>
              <a:t>Mas dinero, mas  pertenencias. Mas. MAS.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Cual </a:t>
            </a:r>
            <a:r>
              <a:rPr lang="es-ES" sz="2400" dirty="0" smtClean="0">
                <a:solidFill>
                  <a:schemeClr val="tx1"/>
                </a:solidFill>
              </a:rPr>
              <a:t>es el mas grande? ?El mas alto? ?El mas </a:t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> gordo? Mas y mas.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"(Esav): "Tengo 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muchisimo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b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(Yaakov): "Tengo todo" (33:9,11)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Acaso podemos encontrar un </a:t>
            </a:r>
            <a:r>
              <a:rPr lang="es-ES" sz="2400" dirty="0" smtClean="0">
                <a:solidFill>
                  <a:schemeClr val="tx1"/>
                </a:solidFill>
              </a:rPr>
              <a:t>símbolo </a:t>
            </a:r>
            <a:r>
              <a:rPr lang="es-ES" sz="2400" dirty="0" smtClean="0">
                <a:solidFill>
                  <a:schemeClr val="tx1"/>
                </a:solidFill>
              </a:rPr>
              <a:t>mas apto del Mas de la cultura </a:t>
            </a:r>
            <a:r>
              <a:rPr lang="es-ES" sz="2400" dirty="0" smtClean="0">
                <a:solidFill>
                  <a:schemeClr val="tx1"/>
                </a:solidFill>
              </a:rPr>
              <a:t>moderna</a:t>
            </a:r>
            <a:r>
              <a:rPr lang="es-ES" sz="2400" dirty="0" smtClean="0">
                <a:solidFill>
                  <a:schemeClr val="tx1"/>
                </a:solidFill>
              </a:rPr>
              <a:t> que el Internet?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De qué </a:t>
            </a:r>
            <a:r>
              <a:rPr lang="es-ES" sz="2400" dirty="0" smtClean="0">
                <a:solidFill>
                  <a:schemeClr val="tx1"/>
                </a:solidFill>
              </a:rPr>
              <a:t>se jacta la </a:t>
            </a:r>
            <a:r>
              <a:rPr lang="es-ES" sz="2400" dirty="0" err="1" smtClean="0">
                <a:solidFill>
                  <a:schemeClr val="tx1"/>
                </a:solidFill>
              </a:rPr>
              <a:t>cibercultura</a:t>
            </a:r>
            <a:r>
              <a:rPr lang="es-ES" sz="2400" dirty="0" smtClean="0">
                <a:solidFill>
                  <a:schemeClr val="tx1"/>
                </a:solidFill>
              </a:rPr>
              <a:t>? Un </a:t>
            </a:r>
            <a:r>
              <a:rPr lang="es-ES" sz="2400" dirty="0" smtClean="0">
                <a:solidFill>
                  <a:schemeClr val="tx1"/>
                </a:solidFill>
              </a:rPr>
              <a:t>billón </a:t>
            </a:r>
            <a:r>
              <a:rPr lang="es-ES" sz="2400" dirty="0" smtClean="0">
                <a:solidFill>
                  <a:schemeClr val="tx1"/>
                </a:solidFill>
              </a:rPr>
              <a:t>de paginas.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Trillones </a:t>
            </a:r>
            <a:r>
              <a:rPr lang="es-ES" sz="2400" dirty="0" smtClean="0">
                <a:solidFill>
                  <a:schemeClr val="tx1"/>
                </a:solidFill>
              </a:rPr>
              <a:t>de bytes.. Mas y mas y mas. A Mas nunca le basta. Tiene un </a:t>
            </a:r>
            <a:r>
              <a:rPr lang="es-ES" sz="2400" dirty="0" smtClean="0">
                <a:solidFill>
                  <a:schemeClr val="tx1"/>
                </a:solidFill>
              </a:rPr>
              <a:t>apetito </a:t>
            </a:r>
            <a:r>
              <a:rPr lang="es-ES" sz="2400" dirty="0" smtClean="0">
                <a:solidFill>
                  <a:schemeClr val="tx1"/>
                </a:solidFill>
              </a:rPr>
              <a:t>insaciable que se burla de la comida que recibe.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Por </a:t>
            </a:r>
            <a:r>
              <a:rPr lang="es-ES" sz="2400" dirty="0" smtClean="0">
                <a:solidFill>
                  <a:schemeClr val="tx1"/>
                </a:solidFill>
              </a:rPr>
              <a:t>el otro lado,  "todo" simboliza la </a:t>
            </a:r>
            <a:r>
              <a:rPr lang="es-ES" sz="2400" dirty="0" smtClean="0">
                <a:solidFill>
                  <a:schemeClr val="tx1"/>
                </a:solidFill>
              </a:rPr>
              <a:t>aspiración </a:t>
            </a:r>
            <a:r>
              <a:rPr lang="es-ES" sz="2400" dirty="0" smtClean="0">
                <a:solidFill>
                  <a:schemeClr val="tx1"/>
                </a:solidFill>
              </a:rPr>
              <a:t>de retornar todas las cosas, a la unidad, al  centro. Al Centro de la </a:t>
            </a:r>
            <a:r>
              <a:rPr lang="es-ES" sz="2400" dirty="0" smtClean="0">
                <a:solidFill>
                  <a:schemeClr val="tx1"/>
                </a:solidFill>
              </a:rPr>
              <a:t>Creación. </a:t>
            </a:r>
            <a:r>
              <a:rPr lang="es-ES" sz="2400" dirty="0" smtClean="0">
                <a:solidFill>
                  <a:schemeClr val="tx1"/>
                </a:solidFill>
              </a:rPr>
              <a:t>Al Creador de "todo". 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"(Esav): "Tengo </a:t>
            </a:r>
            <a:r>
              <a:rPr lang="es-E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muchisimo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b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(Yaakov): "Tengo todo" (33:9,11)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Ese </a:t>
            </a:r>
            <a:r>
              <a:rPr lang="es-ES" sz="2400" dirty="0" smtClean="0">
                <a:solidFill>
                  <a:schemeClr val="tx1"/>
                </a:solidFill>
              </a:rPr>
              <a:t>es el objetivo  de </a:t>
            </a:r>
            <a:r>
              <a:rPr lang="es-ES" sz="2400" dirty="0" smtClean="0">
                <a:solidFill>
                  <a:schemeClr val="tx1"/>
                </a:solidFill>
              </a:rPr>
              <a:t>Yaakov, </a:t>
            </a:r>
            <a:r>
              <a:rPr lang="es-ES" sz="2400" dirty="0" smtClean="0">
                <a:solidFill>
                  <a:schemeClr val="tx1"/>
                </a:solidFill>
              </a:rPr>
              <a:t>del pueblo </a:t>
            </a:r>
            <a:r>
              <a:rPr lang="es-ES" sz="2400" dirty="0" smtClean="0">
                <a:solidFill>
                  <a:schemeClr val="tx1"/>
                </a:solidFill>
              </a:rPr>
              <a:t>judío: </a:t>
            </a:r>
            <a:r>
              <a:rPr lang="es-ES" sz="2400" dirty="0" smtClean="0">
                <a:solidFill>
                  <a:schemeClr val="tx1"/>
                </a:solidFill>
              </a:rPr>
              <a:t>Unir los </a:t>
            </a:r>
            <a:r>
              <a:rPr lang="es-ES" sz="2400" dirty="0" smtClean="0">
                <a:solidFill>
                  <a:schemeClr val="tx1"/>
                </a:solidFill>
              </a:rPr>
              <a:t>"muchísimos" </a:t>
            </a:r>
            <a:r>
              <a:rPr lang="es-ES" sz="2400" dirty="0" smtClean="0">
                <a:solidFill>
                  <a:schemeClr val="tx1"/>
                </a:solidFill>
              </a:rPr>
              <a:t>que existen y </a:t>
            </a:r>
            <a:r>
              <a:rPr lang="es-ES" sz="2400" dirty="0" smtClean="0">
                <a:solidFill>
                  <a:schemeClr val="tx1"/>
                </a:solidFill>
              </a:rPr>
              <a:t>colocarlos </a:t>
            </a:r>
            <a:r>
              <a:rPr lang="es-ES" sz="2400" dirty="0" smtClean="0">
                <a:solidFill>
                  <a:schemeClr val="tx1"/>
                </a:solidFill>
              </a:rPr>
              <a:t> bajo el dominio del Uno.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Unificar </a:t>
            </a:r>
            <a:r>
              <a:rPr lang="es-ES" sz="2400" dirty="0" smtClean="0">
                <a:solidFill>
                  <a:schemeClr val="tx1"/>
                </a:solidFill>
              </a:rPr>
              <a:t>el grande y vasto "Mas" del mundo, para  que se transforme en "Uno" Porque "ese </a:t>
            </a:r>
            <a:r>
              <a:rPr lang="es-ES" sz="2400" dirty="0" smtClean="0">
                <a:solidFill>
                  <a:schemeClr val="tx1"/>
                </a:solidFill>
              </a:rPr>
              <a:t>día </a:t>
            </a:r>
            <a:r>
              <a:rPr lang="es-ES" sz="2400" dirty="0" smtClean="0">
                <a:solidFill>
                  <a:schemeClr val="tx1"/>
                </a:solidFill>
              </a:rPr>
              <a:t>El </a:t>
            </a:r>
            <a:r>
              <a:rPr lang="es-ES" sz="2400" dirty="0" smtClean="0">
                <a:solidFill>
                  <a:schemeClr val="tx1"/>
                </a:solidFill>
              </a:rPr>
              <a:t>será </a:t>
            </a:r>
            <a:r>
              <a:rPr lang="es-ES" sz="2400" dirty="0" smtClean="0">
                <a:solidFill>
                  <a:schemeClr val="tx1"/>
                </a:solidFill>
              </a:rPr>
              <a:t>Uno y Su Nombre Uno".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se quedo solo..." (32:25)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Hay personas que se encuentran tan apegadas a su dinero que este es mas  importante que sus propios cuerpos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Y </a:t>
            </a:r>
            <a:r>
              <a:rPr lang="es-ES" sz="2400" dirty="0" smtClean="0">
                <a:solidFill>
                  <a:srgbClr val="080808"/>
                </a:solidFill>
              </a:rPr>
              <a:t>hasta hay quienes dejaron sus cuerpos congelados en </a:t>
            </a:r>
            <a:r>
              <a:rPr lang="es-ES" sz="2400" dirty="0" smtClean="0">
                <a:solidFill>
                  <a:srgbClr val="080808"/>
                </a:solidFill>
              </a:rPr>
              <a:t>suspensión </a:t>
            </a:r>
            <a:r>
              <a:rPr lang="es-ES" sz="2400" dirty="0" smtClean="0">
                <a:solidFill>
                  <a:srgbClr val="080808"/>
                </a:solidFill>
              </a:rPr>
              <a:t> </a:t>
            </a:r>
            <a:r>
              <a:rPr lang="es-ES" sz="2400" dirty="0" smtClean="0">
                <a:solidFill>
                  <a:srgbClr val="080808"/>
                </a:solidFill>
              </a:rPr>
              <a:t>criogénica, </a:t>
            </a:r>
            <a:r>
              <a:rPr lang="es-ES" sz="2400" dirty="0" smtClean="0">
                <a:solidFill>
                  <a:srgbClr val="080808"/>
                </a:solidFill>
              </a:rPr>
              <a:t>con la esperanza de que un buen </a:t>
            </a:r>
            <a:r>
              <a:rPr lang="es-ES" sz="2400" dirty="0" smtClean="0">
                <a:solidFill>
                  <a:srgbClr val="080808"/>
                </a:solidFill>
              </a:rPr>
              <a:t>día podrán </a:t>
            </a:r>
            <a:r>
              <a:rPr lang="es-ES" sz="2400" dirty="0" smtClean="0">
                <a:solidFill>
                  <a:srgbClr val="080808"/>
                </a:solidFill>
              </a:rPr>
              <a:t>seguir disfrutando  de su dinero donde dejaron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Lo mas sorprendente de todo es que nuestros Sabios afirman que los tzadikim  (justos) valoran mas su dinero que sus cuerpos (</a:t>
            </a:r>
            <a:r>
              <a:rPr lang="es-ES" sz="2400" dirty="0" err="1" smtClean="0">
                <a:solidFill>
                  <a:srgbClr val="080808"/>
                </a:solidFill>
              </a:rPr>
              <a:t>Julin</a:t>
            </a:r>
            <a:r>
              <a:rPr lang="es-ES" sz="2400" dirty="0" smtClean="0">
                <a:solidFill>
                  <a:srgbClr val="080808"/>
                </a:solidFill>
              </a:rPr>
              <a:t> 91a).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se quedo solo..." (32:25)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Esto se aprende de una </a:t>
            </a:r>
            <a:r>
              <a:rPr lang="es-ES" sz="2400" dirty="0" smtClean="0">
                <a:solidFill>
                  <a:srgbClr val="080808"/>
                </a:solidFill>
              </a:rPr>
              <a:t>anécdota </a:t>
            </a:r>
            <a:r>
              <a:rPr lang="es-ES" sz="2400" dirty="0" smtClean="0">
                <a:solidFill>
                  <a:srgbClr val="080808"/>
                </a:solidFill>
              </a:rPr>
              <a:t>de la </a:t>
            </a:r>
            <a:r>
              <a:rPr lang="es-ES" sz="2400" dirty="0" smtClean="0">
                <a:solidFill>
                  <a:srgbClr val="080808"/>
                </a:solidFill>
              </a:rPr>
              <a:t>parashá </a:t>
            </a:r>
            <a:r>
              <a:rPr lang="es-ES" sz="2400" dirty="0" smtClean="0">
                <a:solidFill>
                  <a:srgbClr val="080808"/>
                </a:solidFill>
              </a:rPr>
              <a:t>de esta semana.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Yaakov </a:t>
            </a:r>
            <a:r>
              <a:rPr lang="es-ES" sz="2400" dirty="0" smtClean="0">
                <a:solidFill>
                  <a:srgbClr val="080808"/>
                </a:solidFill>
              </a:rPr>
              <a:t>Avinu  regreso a juntar unos objetos de valor </a:t>
            </a:r>
            <a:r>
              <a:rPr lang="es-ES" sz="2400" dirty="0" smtClean="0">
                <a:solidFill>
                  <a:srgbClr val="080808"/>
                </a:solidFill>
              </a:rPr>
              <a:t>ínfimo, </a:t>
            </a:r>
            <a:r>
              <a:rPr lang="es-ES" sz="2400" dirty="0" smtClean="0">
                <a:solidFill>
                  <a:srgbClr val="080808"/>
                </a:solidFill>
              </a:rPr>
              <a:t>aunque para eso se puso en  una </a:t>
            </a:r>
            <a:r>
              <a:rPr lang="es-ES" sz="2400" dirty="0" smtClean="0">
                <a:solidFill>
                  <a:srgbClr val="080808"/>
                </a:solidFill>
              </a:rPr>
              <a:t>situación </a:t>
            </a:r>
            <a:r>
              <a:rPr lang="es-ES" sz="2400" dirty="0" smtClean="0">
                <a:solidFill>
                  <a:srgbClr val="080808"/>
                </a:solidFill>
              </a:rPr>
              <a:t>de riesgo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En </a:t>
            </a:r>
            <a:r>
              <a:rPr lang="es-ES" sz="2400" dirty="0" smtClean="0">
                <a:solidFill>
                  <a:srgbClr val="080808"/>
                </a:solidFill>
              </a:rPr>
              <a:t>realidad, uno </a:t>
            </a:r>
            <a:r>
              <a:rPr lang="es-ES" sz="2400" dirty="0" smtClean="0">
                <a:solidFill>
                  <a:srgbClr val="080808"/>
                </a:solidFill>
              </a:rPr>
              <a:t>pensaría </a:t>
            </a:r>
            <a:r>
              <a:rPr lang="es-ES" sz="2400" dirty="0" smtClean="0">
                <a:solidFill>
                  <a:srgbClr val="080808"/>
                </a:solidFill>
              </a:rPr>
              <a:t>que cuanto mas sumergida esta la persona en el  materialismo de este mundo, mas cuida su dinero. Y cuanto mas espiritual,  menos le importa el dinero.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se quedo solo..." (32:25)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Sin embargo, la </a:t>
            </a:r>
            <a:r>
              <a:rPr lang="es-ES" sz="2400" dirty="0" smtClean="0">
                <a:solidFill>
                  <a:srgbClr val="080808"/>
                </a:solidFill>
              </a:rPr>
              <a:t>razón </a:t>
            </a:r>
            <a:r>
              <a:rPr lang="es-ES" sz="2400" dirty="0" smtClean="0">
                <a:solidFill>
                  <a:srgbClr val="080808"/>
                </a:solidFill>
              </a:rPr>
              <a:t>por la cual los materialistas cuidan su dinero no es  por el dinero en si, sino por lo que pueden hacer con el: mimar el cuerpo, </a:t>
            </a:r>
            <a:r>
              <a:rPr lang="es-ES" sz="2400" dirty="0" smtClean="0">
                <a:solidFill>
                  <a:srgbClr val="080808"/>
                </a:solidFill>
              </a:rPr>
              <a:t>obtener aceptación </a:t>
            </a:r>
            <a:r>
              <a:rPr lang="es-ES" sz="2400" dirty="0" smtClean="0">
                <a:solidFill>
                  <a:srgbClr val="080808"/>
                </a:solidFill>
              </a:rPr>
              <a:t>y status</a:t>
            </a:r>
            <a:r>
              <a:rPr lang="es-ES" sz="2400" dirty="0" smtClean="0">
                <a:solidFill>
                  <a:srgbClr val="080808"/>
                </a:solidFill>
              </a:rPr>
              <a:t>...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De </a:t>
            </a:r>
            <a:r>
              <a:rPr lang="es-ES" sz="2400" dirty="0" smtClean="0">
                <a:solidFill>
                  <a:srgbClr val="080808"/>
                </a:solidFill>
              </a:rPr>
              <a:t>modo que, en realidad, lo que les importa es el cuerpo. El dinero no es </a:t>
            </a:r>
            <a:r>
              <a:rPr lang="es-ES" sz="2400" dirty="0" smtClean="0">
                <a:solidFill>
                  <a:srgbClr val="080808"/>
                </a:solidFill>
              </a:rPr>
              <a:t>mas </a:t>
            </a:r>
            <a:r>
              <a:rPr lang="es-ES" sz="2400" dirty="0" smtClean="0">
                <a:solidFill>
                  <a:srgbClr val="080808"/>
                </a:solidFill>
              </a:rPr>
              <a:t>que un medio para un fin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se quedo solo..." (32:25) </a:t>
            </a:r>
            <a:endParaRPr lang="es-E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Los tzadikim, por el contrario, valoran su dinero mas que su cuerpo </a:t>
            </a:r>
            <a:r>
              <a:rPr lang="es-ES" sz="2400" dirty="0" smtClean="0">
                <a:solidFill>
                  <a:srgbClr val="080808"/>
                </a:solidFill>
              </a:rPr>
              <a:t>únicamente </a:t>
            </a:r>
            <a:r>
              <a:rPr lang="es-ES" sz="2400" dirty="0" smtClean="0">
                <a:solidFill>
                  <a:srgbClr val="080808"/>
                </a:solidFill>
              </a:rPr>
              <a:t>debido a la espiritualidad que pueden crear con su riqueza.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Únicamente </a:t>
            </a:r>
            <a:r>
              <a:rPr lang="es-ES" sz="2400" dirty="0" smtClean="0">
                <a:solidFill>
                  <a:srgbClr val="080808"/>
                </a:solidFill>
              </a:rPr>
              <a:t>con el cuerpo, tal vez logremos construir una </a:t>
            </a:r>
            <a:r>
              <a:rPr lang="es-ES" sz="2400" dirty="0" smtClean="0">
                <a:solidFill>
                  <a:srgbClr val="080808"/>
                </a:solidFill>
              </a:rPr>
              <a:t>habitación </a:t>
            </a:r>
            <a:r>
              <a:rPr lang="es-ES" sz="2400" dirty="0" smtClean="0">
                <a:solidFill>
                  <a:srgbClr val="080808"/>
                </a:solidFill>
              </a:rPr>
              <a:t>en un </a:t>
            </a:r>
            <a:r>
              <a:rPr lang="es-ES" sz="2400" dirty="0" smtClean="0">
                <a:solidFill>
                  <a:srgbClr val="080808"/>
                </a:solidFill>
              </a:rPr>
              <a:t>orfanato</a:t>
            </a:r>
            <a:r>
              <a:rPr lang="es-ES" sz="2400" dirty="0" smtClean="0">
                <a:solidFill>
                  <a:srgbClr val="080808"/>
                </a:solidFill>
              </a:rPr>
              <a:t>, y tal vez ni siquiera dure mucho</a:t>
            </a:r>
            <a:r>
              <a:rPr lang="es-ES" sz="2400" dirty="0" smtClean="0">
                <a:solidFill>
                  <a:srgbClr val="080808"/>
                </a:solidFill>
              </a:rPr>
              <a:t>...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Pero </a:t>
            </a:r>
            <a:r>
              <a:rPr lang="es-ES" sz="2400" dirty="0" smtClean="0">
                <a:solidFill>
                  <a:srgbClr val="080808"/>
                </a:solidFill>
              </a:rPr>
              <a:t>con el dinero, podemos contratar los mejores arquitectos, y construir  un orfanato entero... y </a:t>
            </a:r>
            <a:r>
              <a:rPr lang="es-ES" sz="2400" dirty="0" smtClean="0">
                <a:solidFill>
                  <a:srgbClr val="080808"/>
                </a:solidFill>
              </a:rPr>
              <a:t>también </a:t>
            </a:r>
            <a:r>
              <a:rPr lang="es-ES" sz="2400" dirty="0" smtClean="0">
                <a:solidFill>
                  <a:srgbClr val="080808"/>
                </a:solidFill>
              </a:rPr>
              <a:t>colocar una placa para que la puedan </a:t>
            </a:r>
            <a:br>
              <a:rPr lang="es-ES" sz="2400" dirty="0" smtClean="0">
                <a:solidFill>
                  <a:srgbClr val="080808"/>
                </a:solidFill>
              </a:rPr>
            </a:br>
            <a:r>
              <a:rPr lang="es-ES" sz="2400" dirty="0" smtClean="0">
                <a:solidFill>
                  <a:srgbClr val="080808"/>
                </a:solidFill>
              </a:rPr>
              <a:t> admirar nuestros nietos.</a:t>
            </a: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Haftará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i="1" dirty="0" smtClean="0">
                <a:solidFill>
                  <a:srgbClr val="FF0000"/>
                </a:solidFill>
                <a:ea typeface="MS Gothic" charset="-128"/>
              </a:rPr>
              <a:t>Viviendo entre hienas</a:t>
            </a:r>
            <a:endParaRPr lang="es-CO" sz="2400" dirty="0">
              <a:solidFill>
                <a:srgbClr val="FF0000"/>
              </a:solidFill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Todo el Libro de Obadiá, el más corto de todo el </a:t>
            </a:r>
            <a:r>
              <a:rPr lang="es-ES" sz="2400" i="1" dirty="0" smtClean="0">
                <a:solidFill>
                  <a:srgbClr val="080808"/>
                </a:solidFill>
              </a:rPr>
              <a:t>Tanaj</a:t>
            </a:r>
            <a:r>
              <a:rPr lang="es-ES" sz="2400" dirty="0" smtClean="0">
                <a:solidFill>
                  <a:srgbClr val="080808"/>
                </a:solidFill>
              </a:rPr>
              <a:t>, es la Haftará de esta semana.</a:t>
            </a:r>
            <a:br>
              <a:rPr lang="es-ES" sz="2400" dirty="0" smtClean="0">
                <a:solidFill>
                  <a:srgbClr val="080808"/>
                </a:solidFill>
              </a:rPr>
            </a:br>
            <a:r>
              <a:rPr lang="es-ES" sz="2400" dirty="0" smtClean="0">
                <a:solidFill>
                  <a:srgbClr val="080808"/>
                </a:solidFill>
              </a:rPr>
              <a:t>Obadiá fue un convertido al judaísmo de la nación de Edom. Esav vivía entre dos </a:t>
            </a:r>
            <a:r>
              <a:rPr lang="es-ES" sz="2400" i="1" dirty="0" smtClean="0">
                <a:solidFill>
                  <a:srgbClr val="080808"/>
                </a:solidFill>
              </a:rPr>
              <a:t>tzadikim </a:t>
            </a:r>
            <a:r>
              <a:rPr lang="es-ES" sz="2400" dirty="0" smtClean="0">
                <a:solidFill>
                  <a:srgbClr val="080808"/>
                </a:solidFill>
              </a:rPr>
              <a:t>(justos), Itzjak y Rivká y no aprendió de ellos. Obadiá vivía entre dos de las personas más malvadas, Ahav y Jezabel, aún así fue un </a:t>
            </a:r>
            <a:r>
              <a:rPr lang="es-ES" sz="2400" i="1" dirty="0" smtClean="0">
                <a:solidFill>
                  <a:srgbClr val="080808"/>
                </a:solidFill>
              </a:rPr>
              <a:t>tzadik</a:t>
            </a:r>
            <a:r>
              <a:rPr lang="es-ES" sz="2400" dirty="0" smtClean="0">
                <a:solidFill>
                  <a:srgbClr val="080808"/>
                </a:solidFill>
              </a:rPr>
              <a:t>. Su profecía sigue a Esav-Edom a través de varios períodos en la historia hasta su eventual caída en tiempos del </a:t>
            </a:r>
            <a:r>
              <a:rPr lang="es-ES" sz="2400" i="1" dirty="0" smtClean="0">
                <a:solidFill>
                  <a:srgbClr val="080808"/>
                </a:solidFill>
              </a:rPr>
              <a:t>Mashiaj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Haftará </a:t>
            </a:r>
            <a:r>
              <a:rPr lang="es-CO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Obadía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 1:1 </a:t>
            </a: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al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2:1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i="1" dirty="0" smtClean="0">
                <a:solidFill>
                  <a:srgbClr val="FF0000"/>
                </a:solidFill>
                <a:ea typeface="MS Gothic" charset="-128"/>
              </a:rPr>
              <a:t>Viviendo entre hienas</a:t>
            </a:r>
            <a:endParaRPr lang="es-CO" sz="2400" dirty="0">
              <a:solidFill>
                <a:srgbClr val="FF0000"/>
              </a:solidFill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El día que tú (Edom) te pusiste frente a él, mientras los extranjeros echaban suertes sobre Jerusalén, tú también eras como uno de ellos� (</a:t>
            </a:r>
            <a:r>
              <a:rPr lang="es-ES" sz="2400" dirty="0" err="1" smtClean="0">
                <a:solidFill>
                  <a:srgbClr val="080808"/>
                </a:solidFill>
              </a:rPr>
              <a:t>Ovadia</a:t>
            </a:r>
            <a:r>
              <a:rPr lang="es-ES" sz="2400" dirty="0" smtClean="0">
                <a:solidFill>
                  <a:srgbClr val="080808"/>
                </a:solidFill>
              </a:rPr>
              <a:t> 1:11).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Si bien fue Babilonia, no Edom, la que destruyó el Primer Templo, no obstante, Edom comparte la culpa. En tanto que hermano de Yaakov, Esav/</a:t>
            </a:r>
            <a:r>
              <a:rPr lang="es-ES" sz="2400" dirty="0" err="1" smtClean="0">
                <a:solidFill>
                  <a:srgbClr val="080808"/>
                </a:solidFill>
              </a:rPr>
              <a:t>Edom</a:t>
            </a:r>
            <a:r>
              <a:rPr lang="es-ES" sz="2400" dirty="0" smtClean="0">
                <a:solidFill>
                  <a:srgbClr val="080808"/>
                </a:solidFill>
              </a:rPr>
              <a:t> debería haber salido al rescate de Israel. </a:t>
            </a:r>
          </a:p>
          <a:p>
            <a:pPr lvl="1">
              <a:buFont typeface="Arial" pitchFamily="34" charset="0"/>
              <a:buChar char="•"/>
            </a:pPr>
            <a:r>
              <a:rPr lang="es-ES" sz="2400" i="1" dirty="0" err="1" smtClean="0">
                <a:solidFill>
                  <a:srgbClr val="080808"/>
                </a:solidFill>
              </a:rPr>
              <a:t>Metzudat</a:t>
            </a:r>
            <a:r>
              <a:rPr lang="es-ES" sz="2400" i="1" dirty="0" smtClean="0">
                <a:solidFill>
                  <a:srgbClr val="080808"/>
                </a:solidFill>
              </a:rPr>
              <a:t> David</a:t>
            </a:r>
          </a:p>
          <a:p>
            <a:pPr lvl="1">
              <a:buFont typeface="Arial" pitchFamily="34" charset="0"/>
              <a:buChar char="•"/>
            </a:pPr>
            <a:endParaRPr lang="es-E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Toráh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Talmud,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Jewish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Concepts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Wikipedia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Online,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Zohar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Rambán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Maimonides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Zev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ben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Shimon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HaLevi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“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and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Exodus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”,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Rabbi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Yissocher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Frand</a:t>
            </a:r>
            <a:endParaRPr lang="es-CO" sz="20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800" dirty="0">
                <a:solidFill>
                  <a:srgbClr val="000000"/>
                </a:solidFill>
                <a:latin typeface="Calibri" charset="0"/>
                <a:ea typeface="MS Gothic" charset="-128"/>
                <a:hlinkClick r:id="rId5"/>
              </a:rPr>
              <a:t>http://failedmessiah.typepad.com/failed_messiahcom/2005/07/rabbi_aryeh_kap.html</a:t>
            </a: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Derechos Reservados Shalom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Haverim</a:t>
            </a: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Org</a:t>
            </a: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CCCCFF"/>
                </a:solidFill>
                <a:latin typeface="Calibri" charset="0"/>
                <a:ea typeface="MS Gothic" charset="-128"/>
                <a:hlinkClick r:id="rId6"/>
              </a:rPr>
              <a:t>http://www.shalomhaverim.org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Director: -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ELIYAHU BAYONA BEN YOSEF</a:t>
            </a:r>
          </a:p>
          <a:p>
            <a:pPr algn="ctr">
              <a:lnSpc>
                <a:spcPct val="9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15 </a:t>
            </a:r>
            <a:r>
              <a:rPr lang="es-CO" dirty="0">
                <a:solidFill>
                  <a:srgbClr val="000000"/>
                </a:solidFill>
                <a:latin typeface="Calibri" charset="0"/>
                <a:ea typeface="MS Gothic" charset="-128"/>
              </a:rPr>
              <a:t>de </a:t>
            </a:r>
            <a:r>
              <a:rPr lang="es-CO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Kislev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 5777- Diciembre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15, </a:t>
            </a:r>
            <a:r>
              <a:rPr lang="es-CO" dirty="0">
                <a:solidFill>
                  <a:srgbClr val="000000"/>
                </a:solidFill>
                <a:latin typeface="Calibri" charset="0"/>
                <a:ea typeface="MS Gothic" charset="-128"/>
              </a:rPr>
              <a:t>2016- Monsey 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21362</TotalTime>
  <Words>1513</Words>
  <Application>Microsoft Office PowerPoint</Application>
  <PresentationFormat>On-screen Show (4:3)</PresentationFormat>
  <Paragraphs>285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186</cp:revision>
  <cp:lastPrinted>1601-01-01T00:00:00Z</cp:lastPrinted>
  <dcterms:created xsi:type="dcterms:W3CDTF">1601-01-01T00:00:00Z</dcterms:created>
  <dcterms:modified xsi:type="dcterms:W3CDTF">2016-12-16T05:17:58Z</dcterms:modified>
</cp:coreProperties>
</file>