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28"/>
  </p:notesMasterIdLst>
  <p:handoutMasterIdLst>
    <p:handoutMasterId r:id="rId29"/>
  </p:handoutMasterIdLst>
  <p:sldIdLst>
    <p:sldId id="256" r:id="rId2"/>
    <p:sldId id="548" r:id="rId3"/>
    <p:sldId id="997" r:id="rId4"/>
    <p:sldId id="998" r:id="rId5"/>
    <p:sldId id="999" r:id="rId6"/>
    <p:sldId id="1000" r:id="rId7"/>
    <p:sldId id="1001" r:id="rId8"/>
    <p:sldId id="1002" r:id="rId9"/>
    <p:sldId id="1003" r:id="rId10"/>
    <p:sldId id="1004" r:id="rId11"/>
    <p:sldId id="1005" r:id="rId12"/>
    <p:sldId id="1006" r:id="rId13"/>
    <p:sldId id="1007" r:id="rId14"/>
    <p:sldId id="1008" r:id="rId15"/>
    <p:sldId id="1009" r:id="rId16"/>
    <p:sldId id="1010" r:id="rId17"/>
    <p:sldId id="1011" r:id="rId18"/>
    <p:sldId id="1012" r:id="rId19"/>
    <p:sldId id="1013" r:id="rId20"/>
    <p:sldId id="1014" r:id="rId21"/>
    <p:sldId id="1015" r:id="rId22"/>
    <p:sldId id="1016" r:id="rId23"/>
    <p:sldId id="1017" r:id="rId24"/>
    <p:sldId id="1018" r:id="rId25"/>
    <p:sldId id="860" r:id="rId26"/>
    <p:sldId id="626" r:id="rId27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  <a:srgbClr val="FF9933"/>
    <a:srgbClr val="336600"/>
    <a:srgbClr val="7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1" autoAdjust="0"/>
    <p:restoredTop sz="94660"/>
  </p:normalViewPr>
  <p:slideViewPr>
    <p:cSldViewPr>
      <p:cViewPr varScale="1">
        <p:scale>
          <a:sx n="83" d="100"/>
          <a:sy n="83" d="100"/>
        </p:scale>
        <p:origin x="-252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2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3C8C93A3-EA46-4001-AE93-8C8CE714ADC3}" type="datetimeFigureOut">
              <a:rPr lang="en-US"/>
              <a:pPr>
                <a:defRPr/>
              </a:pPr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1216C4CF-F440-46A2-AFD7-B85FA19E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E36AD2BD-1682-41D9-9695-8A70278D5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94CD257B-B64E-43E2-A68D-DC3017900577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182ACBFA-D51B-47E1-9006-3E6D4C37A85E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6E69FD-1A87-48B3-9457-37BC4685EBD7}" type="slidenum">
              <a:rPr lang="en-US"/>
              <a:pPr>
                <a:defRPr/>
              </a:pPr>
              <a:t>‹#›</a:t>
            </a:fld>
            <a:fld id="{84F37191-21F8-4EDB-B5BA-8C46C54B6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E40F-C0DE-4B87-9386-F6E5E638E344}" type="slidenum">
              <a:rPr lang="en-US"/>
              <a:pPr>
                <a:defRPr/>
              </a:pPr>
              <a:t>‹#›</a:t>
            </a:fld>
            <a:fld id="{98F2C53C-1BFD-48FB-90C8-DDCA1EFC3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8DAC3-340C-4B61-8E2D-2E0AB9873B09}" type="slidenum">
              <a:rPr lang="en-US"/>
              <a:pPr>
                <a:defRPr/>
              </a:pPr>
              <a:t>‹#›</a:t>
            </a:fld>
            <a:fld id="{67674A0E-9B34-455F-9BF0-75D6FCE22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1144-312A-4E9D-B68B-F6668B86E8A8}" type="slidenum">
              <a:rPr lang="en-US"/>
              <a:pPr>
                <a:defRPr/>
              </a:pPr>
              <a:t>‹#›</a:t>
            </a:fld>
            <a:fld id="{33F279F7-968B-4E2F-9F4C-CA11B16A4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4EC97-8E4D-4751-BAAB-1A427DA12BBC}" type="slidenum">
              <a:rPr lang="en-US"/>
              <a:pPr>
                <a:defRPr/>
              </a:pPr>
              <a:t>‹#›</a:t>
            </a:fld>
            <a:fld id="{A47951E6-8B2C-4444-84CD-DBDCD9A5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EF2EB-FC40-4AB3-8964-67E3D45FA28C}" type="slidenum">
              <a:rPr lang="en-US"/>
              <a:pPr>
                <a:defRPr/>
              </a:pPr>
              <a:t>‹#›</a:t>
            </a:fld>
            <a:fld id="{A8D49B5C-F19C-4E0B-819F-7D544960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674E-1243-434B-AC24-76F63320126A}" type="slidenum">
              <a:rPr lang="en-US"/>
              <a:pPr>
                <a:defRPr/>
              </a:pPr>
              <a:t>‹#›</a:t>
            </a:fld>
            <a:fld id="{FCF79CAE-CF57-44AB-91C1-2BAE7F509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C151EB-0715-4BFD-B8ED-DD915CE25541}" type="slidenum">
              <a:rPr lang="en-US"/>
              <a:pPr>
                <a:defRPr/>
              </a:pPr>
              <a:t>‹#›</a:t>
            </a:fld>
            <a:fld id="{B92CB829-2A6F-4414-8412-558B9C03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76645D-4B10-4AAE-9F33-D3FB323AA933}" type="slidenum">
              <a:rPr lang="en-US"/>
              <a:pPr>
                <a:defRPr/>
              </a:pPr>
              <a:t>‹#›</a:t>
            </a:fld>
            <a:fld id="{44E4FE9F-CCFB-401A-A1FD-DB83F60EC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5BCE-2DA6-4677-9E1B-5399A4753EFD}" type="slidenum">
              <a:rPr lang="en-US"/>
              <a:pPr>
                <a:defRPr/>
              </a:pPr>
              <a:t>‹#›</a:t>
            </a:fld>
            <a:fld id="{B5F0D661-CF98-49D3-A718-B10641FB9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63C3-E041-4D4C-99A2-B200ABC7E138}" type="slidenum">
              <a:rPr lang="en-US"/>
              <a:pPr>
                <a:defRPr/>
              </a:pPr>
              <a:t>‹#›</a:t>
            </a:fld>
            <a:fld id="{A2B4590A-D5DD-4888-81D7-78C918881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5DDF8-8E47-4784-B932-2E86EC99AD29}" type="slidenum">
              <a:rPr lang="en-US"/>
              <a:pPr>
                <a:defRPr/>
              </a:pPr>
              <a:t>‹#›</a:t>
            </a:fld>
            <a:fld id="{54A96692-F12A-494B-872B-5046E482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 b="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fld id="{C4086C73-02C0-4F3E-A26A-290EA095597B}" type="slidenum">
              <a:rPr lang="en-US"/>
              <a:pPr>
                <a:defRPr/>
              </a:pPr>
              <a:t>‹#›</a:t>
            </a:fld>
            <a:fld id="{3DFD439E-F322-49CA-B4C6-3B8B48994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61" r:id="rId4"/>
    <p:sldLayoutId id="2147483762" r:id="rId5"/>
    <p:sldLayoutId id="2147483763" r:id="rId6"/>
    <p:sldLayoutId id="2147483755" r:id="rId7"/>
    <p:sldLayoutId id="2147483764" r:id="rId8"/>
    <p:sldLayoutId id="2147483765" r:id="rId9"/>
    <p:sldLayoutId id="2147483756" r:id="rId10"/>
    <p:sldLayoutId id="2147483757" r:id="rId11"/>
    <p:sldLayoutId id="2147483758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10243" name="Date Placeholder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smtClean="0">
                <a:ea typeface="MS Gothic" pitchFamily="49" charset="-128"/>
              </a:rPr>
              <a:t>5/5/16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Parashat</a:t>
            </a:r>
            <a:r>
              <a:rPr lang="en-US" sz="32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Shemot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Bo</a:t>
            </a:r>
            <a:endParaRPr lang="en-US" sz="32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Cómo conocer a Dios?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New York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hlinkClick r:id="rId4"/>
              </a:rPr>
              <a:t>SHEMOT - </a:t>
            </a:r>
            <a:r>
              <a:rPr lang="en-US" sz="2400" b="1" u="sng" dirty="0" err="1" smtClean="0">
                <a:hlinkClick r:id="rId4"/>
              </a:rPr>
              <a:t>Éxodo</a:t>
            </a:r>
            <a:r>
              <a:rPr lang="en-US" sz="2400" b="1" u="sng" dirty="0" smtClean="0">
                <a:hlinkClick r:id="rId4"/>
              </a:rPr>
              <a:t>-  Cap. 10:1 al </a:t>
            </a:r>
            <a:r>
              <a:rPr lang="en-US" sz="2400" b="1" u="sng" dirty="0" smtClean="0">
                <a:hlinkClick r:id="rId4"/>
              </a:rPr>
              <a:t>13:16</a:t>
            </a:r>
            <a:endParaRPr lang="en-US" sz="2400" b="1" u="sng" dirty="0" smtClean="0"/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Dios le dice a Moshé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va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endurecer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corazón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para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través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plagas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milagrosas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mundo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conozca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para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siempre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es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Unico</a:t>
            </a:r>
            <a:r>
              <a:rPr lang="en-US" sz="2000" dirty="0" smtClean="0">
                <a:solidFill>
                  <a:srgbClr val="080808"/>
                </a:solidFill>
              </a:rPr>
              <a:t> Dios.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Se </a:t>
            </a:r>
            <a:r>
              <a:rPr lang="en-US" sz="2000" dirty="0" smtClean="0">
                <a:solidFill>
                  <a:srgbClr val="080808"/>
                </a:solidFill>
              </a:rPr>
              <a:t>le </a:t>
            </a:r>
            <a:r>
              <a:rPr lang="en-US" sz="2000" dirty="0" err="1" smtClean="0">
                <a:solidFill>
                  <a:srgbClr val="080808"/>
                </a:solidFill>
              </a:rPr>
              <a:t>advierte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sobre</a:t>
            </a:r>
            <a:r>
              <a:rPr lang="en-US" sz="2000" dirty="0" smtClean="0">
                <a:solidFill>
                  <a:srgbClr val="080808"/>
                </a:solidFill>
              </a:rPr>
              <a:t> la </a:t>
            </a:r>
            <a:r>
              <a:rPr lang="en-US" sz="2000" dirty="0" err="1" smtClean="0">
                <a:solidFill>
                  <a:srgbClr val="080808"/>
                </a:solidFill>
              </a:rPr>
              <a:t>plaga</a:t>
            </a:r>
            <a:r>
              <a:rPr lang="en-US" sz="2000" dirty="0" smtClean="0">
                <a:solidFill>
                  <a:srgbClr val="080808"/>
                </a:solidFill>
              </a:rPr>
              <a:t> de las </a:t>
            </a:r>
            <a:r>
              <a:rPr lang="en-US" sz="2000" dirty="0" err="1" smtClean="0">
                <a:solidFill>
                  <a:srgbClr val="080808"/>
                </a:solidFill>
              </a:rPr>
              <a:t>langostas</a:t>
            </a:r>
            <a:r>
              <a:rPr lang="en-US" sz="2000" dirty="0" smtClean="0">
                <a:solidFill>
                  <a:srgbClr val="080808"/>
                </a:solidFill>
              </a:rPr>
              <a:t> y lo </a:t>
            </a:r>
            <a:r>
              <a:rPr lang="en-US" sz="2000" dirty="0" err="1" smtClean="0">
                <a:solidFill>
                  <a:srgbClr val="080808"/>
                </a:solidFill>
              </a:rPr>
              <a:t>severa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será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acepta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liberar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sólo</a:t>
            </a:r>
            <a:r>
              <a:rPr lang="en-US" sz="2000" dirty="0" smtClean="0">
                <a:solidFill>
                  <a:srgbClr val="080808"/>
                </a:solidFill>
              </a:rPr>
              <a:t> a los hombres, </a:t>
            </a:r>
            <a:r>
              <a:rPr lang="en-US" sz="2000" dirty="0" err="1" smtClean="0">
                <a:solidFill>
                  <a:srgbClr val="080808"/>
                </a:solidFill>
              </a:rPr>
              <a:t>pero</a:t>
            </a:r>
            <a:r>
              <a:rPr lang="en-US" sz="2000" dirty="0" smtClean="0">
                <a:solidFill>
                  <a:srgbClr val="080808"/>
                </a:solidFill>
              </a:rPr>
              <a:t> Moshé </a:t>
            </a:r>
            <a:r>
              <a:rPr lang="en-US" sz="2000" dirty="0" err="1" smtClean="0">
                <a:solidFill>
                  <a:srgbClr val="080808"/>
                </a:solidFill>
              </a:rPr>
              <a:t>insiste</a:t>
            </a:r>
            <a:r>
              <a:rPr lang="en-US" sz="2000" dirty="0" smtClean="0">
                <a:solidFill>
                  <a:srgbClr val="080808"/>
                </a:solidFill>
              </a:rPr>
              <a:t> en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todos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deben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ir</a:t>
            </a:r>
            <a:r>
              <a:rPr lang="en-US" sz="2000" dirty="0" smtClean="0">
                <a:solidFill>
                  <a:srgbClr val="080808"/>
                </a:solidFill>
              </a:rPr>
              <a:t>. Durante la </a:t>
            </a:r>
            <a:r>
              <a:rPr lang="en-US" sz="2000" dirty="0" err="1" smtClean="0">
                <a:solidFill>
                  <a:srgbClr val="080808"/>
                </a:solidFill>
              </a:rPr>
              <a:t>plaga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smtClean="0">
                <a:solidFill>
                  <a:srgbClr val="080808"/>
                </a:solidFill>
              </a:rPr>
              <a:t>llama a Moshé y a </a:t>
            </a:r>
            <a:r>
              <a:rPr lang="en-US" sz="2000" dirty="0" err="1" smtClean="0">
                <a:solidFill>
                  <a:srgbClr val="080808"/>
                </a:solidFill>
              </a:rPr>
              <a:t>Aarón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para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saquen</a:t>
            </a:r>
            <a:r>
              <a:rPr lang="en-US" sz="2000" dirty="0" smtClean="0">
                <a:solidFill>
                  <a:srgbClr val="080808"/>
                </a:solidFill>
              </a:rPr>
              <a:t> a las </a:t>
            </a:r>
            <a:r>
              <a:rPr lang="en-US" sz="2000" dirty="0" err="1" smtClean="0">
                <a:solidFill>
                  <a:srgbClr val="080808"/>
                </a:solidFill>
              </a:rPr>
              <a:t>langostas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admite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ha </a:t>
            </a:r>
            <a:r>
              <a:rPr lang="en-US" sz="2000" dirty="0" err="1" smtClean="0">
                <a:solidFill>
                  <a:srgbClr val="080808"/>
                </a:solidFill>
              </a:rPr>
              <a:t>pecado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Dios pone fin a la </a:t>
            </a:r>
            <a:r>
              <a:rPr lang="en-US" sz="2000" dirty="0" err="1" smtClean="0">
                <a:solidFill>
                  <a:srgbClr val="080808"/>
                </a:solidFill>
              </a:rPr>
              <a:t>plaga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pero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endurece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corazón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no los </a:t>
            </a:r>
            <a:r>
              <a:rPr lang="en-US" sz="2000" dirty="0" err="1" smtClean="0">
                <a:solidFill>
                  <a:srgbClr val="080808"/>
                </a:solidFill>
              </a:rPr>
              <a:t>libera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hlinkClick r:id="rId4"/>
              </a:rPr>
              <a:t>SHEMOT - </a:t>
            </a:r>
            <a:r>
              <a:rPr lang="en-US" sz="2400" b="1" u="sng" dirty="0" err="1" smtClean="0">
                <a:hlinkClick r:id="rId4"/>
              </a:rPr>
              <a:t>Éxodo</a:t>
            </a:r>
            <a:r>
              <a:rPr lang="en-US" sz="2400" b="1" u="sng" dirty="0" smtClean="0">
                <a:hlinkClick r:id="rId4"/>
              </a:rPr>
              <a:t>-  Cap. 10:1 al </a:t>
            </a:r>
            <a:r>
              <a:rPr lang="en-US" sz="2400" b="1" u="sng" dirty="0" smtClean="0">
                <a:hlinkClick r:id="rId4"/>
              </a:rPr>
              <a:t>13:16</a:t>
            </a:r>
            <a:endParaRPr lang="en-US" sz="2400" b="1" u="sng" dirty="0" smtClean="0"/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El </a:t>
            </a:r>
            <a:r>
              <a:rPr lang="en-US" sz="2000" dirty="0" err="1" smtClean="0">
                <a:solidFill>
                  <a:srgbClr val="080808"/>
                </a:solidFill>
              </a:rPr>
              <a:t>país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excepto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por</a:t>
            </a:r>
            <a:r>
              <a:rPr lang="en-US" sz="2000" dirty="0" smtClean="0">
                <a:solidFill>
                  <a:srgbClr val="080808"/>
                </a:solidFill>
              </a:rPr>
              <a:t> el Pueblo Judío, </a:t>
            </a:r>
            <a:r>
              <a:rPr lang="en-US" sz="2000" dirty="0" err="1" smtClean="0">
                <a:solidFill>
                  <a:srgbClr val="080808"/>
                </a:solidFill>
              </a:rPr>
              <a:t>es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inmerso</a:t>
            </a:r>
            <a:r>
              <a:rPr lang="en-US" sz="2000" dirty="0" smtClean="0">
                <a:solidFill>
                  <a:srgbClr val="080808"/>
                </a:solidFill>
              </a:rPr>
              <a:t> en </a:t>
            </a:r>
            <a:r>
              <a:rPr lang="en-US" sz="2000" dirty="0" err="1" smtClean="0">
                <a:solidFill>
                  <a:srgbClr val="080808"/>
                </a:solidFill>
              </a:rPr>
              <a:t>una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oscuridad</a:t>
            </a:r>
            <a:r>
              <a:rPr lang="en-US" sz="2000" dirty="0" smtClean="0">
                <a:solidFill>
                  <a:srgbClr val="080808"/>
                </a:solidFill>
              </a:rPr>
              <a:t> palpable.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smtClean="0">
                <a:solidFill>
                  <a:srgbClr val="080808"/>
                </a:solidFill>
              </a:rPr>
              <a:t>llama a Moshé, y le dice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saque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todos</a:t>
            </a:r>
            <a:r>
              <a:rPr lang="en-US" sz="2000" dirty="0" smtClean="0">
                <a:solidFill>
                  <a:srgbClr val="080808"/>
                </a:solidFill>
              </a:rPr>
              <a:t> los </a:t>
            </a:r>
            <a:r>
              <a:rPr lang="en-US" sz="2000" dirty="0" err="1" smtClean="0">
                <a:solidFill>
                  <a:srgbClr val="080808"/>
                </a:solidFill>
              </a:rPr>
              <a:t>judíos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Egipto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pero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dejen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ganados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Moshé </a:t>
            </a:r>
            <a:r>
              <a:rPr lang="en-US" sz="2000" dirty="0" smtClean="0">
                <a:solidFill>
                  <a:srgbClr val="080808"/>
                </a:solidFill>
              </a:rPr>
              <a:t>le </a:t>
            </a:r>
            <a:r>
              <a:rPr lang="en-US" sz="2000" dirty="0" err="1" smtClean="0">
                <a:solidFill>
                  <a:srgbClr val="080808"/>
                </a:solidFill>
              </a:rPr>
              <a:t>responde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no </a:t>
            </a:r>
            <a:r>
              <a:rPr lang="en-US" sz="2000" dirty="0" err="1" smtClean="0">
                <a:solidFill>
                  <a:srgbClr val="080808"/>
                </a:solidFill>
              </a:rPr>
              <a:t>sólo</a:t>
            </a:r>
            <a:r>
              <a:rPr lang="en-US" sz="2000" dirty="0" smtClean="0">
                <a:solidFill>
                  <a:srgbClr val="080808"/>
                </a:solidFill>
              </a:rPr>
              <a:t> se </a:t>
            </a:r>
            <a:r>
              <a:rPr lang="en-US" sz="2000" dirty="0" err="1" smtClean="0">
                <a:solidFill>
                  <a:srgbClr val="080808"/>
                </a:solidFill>
              </a:rPr>
              <a:t>llevarán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todos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ganados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sino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también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tendrá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darles</a:t>
            </a:r>
            <a:r>
              <a:rPr lang="en-US" sz="2000" dirty="0" smtClean="0">
                <a:solidFill>
                  <a:srgbClr val="080808"/>
                </a:solidFill>
              </a:rPr>
              <a:t> del </a:t>
            </a:r>
            <a:r>
              <a:rPr lang="en-US" sz="2000" dirty="0" err="1" smtClean="0">
                <a:solidFill>
                  <a:srgbClr val="080808"/>
                </a:solidFill>
              </a:rPr>
              <a:t>suyo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propio</a:t>
            </a:r>
            <a:r>
              <a:rPr lang="en-US" sz="20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smtClean="0">
                <a:solidFill>
                  <a:srgbClr val="080808"/>
                </a:solidFill>
              </a:rPr>
              <a:t>Moshé le dice a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Dios traerá </a:t>
            </a:r>
            <a:r>
              <a:rPr lang="en-US" sz="2000" dirty="0" err="1" smtClean="0">
                <a:solidFill>
                  <a:srgbClr val="080808"/>
                </a:solidFill>
              </a:rPr>
              <a:t>una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plaga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más</a:t>
            </a:r>
            <a:r>
              <a:rPr lang="en-US" sz="2000" dirty="0" smtClean="0">
                <a:solidFill>
                  <a:srgbClr val="080808"/>
                </a:solidFill>
              </a:rPr>
              <a:t>, la </a:t>
            </a:r>
            <a:r>
              <a:rPr lang="en-US" sz="2000" dirty="0" err="1" smtClean="0">
                <a:solidFill>
                  <a:srgbClr val="080808"/>
                </a:solidFill>
              </a:rPr>
              <a:t>muerte</a:t>
            </a:r>
            <a:r>
              <a:rPr lang="en-US" sz="2000" dirty="0" smtClean="0">
                <a:solidFill>
                  <a:srgbClr val="080808"/>
                </a:solidFill>
              </a:rPr>
              <a:t> de los </a:t>
            </a:r>
            <a:r>
              <a:rPr lang="en-US" sz="2000" dirty="0" err="1" smtClean="0">
                <a:solidFill>
                  <a:srgbClr val="080808"/>
                </a:solidFill>
              </a:rPr>
              <a:t>primogénitos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luego</a:t>
            </a:r>
            <a:r>
              <a:rPr lang="en-US" sz="2000" dirty="0" smtClean="0">
                <a:solidFill>
                  <a:srgbClr val="080808"/>
                </a:solidFill>
              </a:rPr>
              <a:t> los </a:t>
            </a:r>
            <a:r>
              <a:rPr lang="en-US" sz="2000" dirty="0" err="1" smtClean="0">
                <a:solidFill>
                  <a:srgbClr val="080808"/>
                </a:solidFill>
              </a:rPr>
              <a:t>Hijos</a:t>
            </a:r>
            <a:r>
              <a:rPr lang="en-US" sz="2000" dirty="0" smtClean="0">
                <a:solidFill>
                  <a:srgbClr val="080808"/>
                </a:solidFill>
              </a:rPr>
              <a:t> de Israel </a:t>
            </a:r>
            <a:r>
              <a:rPr lang="en-US" sz="2000" dirty="0" err="1" smtClean="0">
                <a:solidFill>
                  <a:srgbClr val="080808"/>
                </a:solidFill>
              </a:rPr>
              <a:t>dejarán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Egipto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Dios </a:t>
            </a:r>
            <a:r>
              <a:rPr lang="en-US" sz="2000" dirty="0" err="1" smtClean="0">
                <a:solidFill>
                  <a:srgbClr val="080808"/>
                </a:solidFill>
              </a:rPr>
              <a:t>endurece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corazón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otra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vez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Paró</a:t>
            </a:r>
            <a:r>
              <a:rPr lang="en-US" sz="2000" dirty="0" smtClean="0">
                <a:solidFill>
                  <a:srgbClr val="080808"/>
                </a:solidFill>
              </a:rPr>
              <a:t> le </a:t>
            </a:r>
            <a:r>
              <a:rPr lang="en-US" sz="2000" dirty="0" err="1" smtClean="0">
                <a:solidFill>
                  <a:srgbClr val="080808"/>
                </a:solidFill>
              </a:rPr>
              <a:t>advierte</a:t>
            </a:r>
            <a:r>
              <a:rPr lang="en-US" sz="2000" dirty="0" smtClean="0">
                <a:solidFill>
                  <a:srgbClr val="080808"/>
                </a:solidFill>
              </a:rPr>
              <a:t> a Moshé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si</a:t>
            </a:r>
            <a:r>
              <a:rPr lang="en-US" sz="2000" dirty="0" smtClean="0">
                <a:solidFill>
                  <a:srgbClr val="080808"/>
                </a:solidFill>
              </a:rPr>
              <a:t> lo </a:t>
            </a:r>
            <a:r>
              <a:rPr lang="en-US" sz="2000" dirty="0" err="1" smtClean="0">
                <a:solidFill>
                  <a:srgbClr val="080808"/>
                </a:solidFill>
              </a:rPr>
              <a:t>ve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otra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vez</a:t>
            </a:r>
            <a:r>
              <a:rPr lang="en-US" sz="2000" dirty="0" smtClean="0">
                <a:solidFill>
                  <a:srgbClr val="080808"/>
                </a:solidFill>
              </a:rPr>
              <a:t>, lo </a:t>
            </a:r>
            <a:r>
              <a:rPr lang="en-US" sz="2000" dirty="0" err="1" smtClean="0">
                <a:solidFill>
                  <a:srgbClr val="080808"/>
                </a:solidFill>
              </a:rPr>
              <a:t>mandará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matar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hlinkClick r:id="rId4"/>
              </a:rPr>
              <a:t>SHEMOT - </a:t>
            </a:r>
            <a:r>
              <a:rPr lang="en-US" sz="2400" b="1" u="sng" dirty="0" err="1" smtClean="0">
                <a:hlinkClick r:id="rId4"/>
              </a:rPr>
              <a:t>Éxodo</a:t>
            </a:r>
            <a:r>
              <a:rPr lang="en-US" sz="2400" b="1" u="sng" dirty="0" smtClean="0">
                <a:hlinkClick r:id="rId4"/>
              </a:rPr>
              <a:t>-  Cap. 10:1 al </a:t>
            </a:r>
            <a:r>
              <a:rPr lang="en-US" sz="2400" b="1" u="sng" dirty="0" smtClean="0">
                <a:hlinkClick r:id="rId4"/>
              </a:rPr>
              <a:t>13:16</a:t>
            </a:r>
            <a:endParaRPr lang="en-US" sz="2400" b="1" u="sng" dirty="0" smtClean="0"/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Dios le dice a Moshé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mes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Nisán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será</a:t>
            </a:r>
            <a:r>
              <a:rPr lang="en-US" sz="2000" dirty="0" smtClean="0">
                <a:solidFill>
                  <a:srgbClr val="080808"/>
                </a:solidFill>
              </a:rPr>
              <a:t> el primer </a:t>
            </a:r>
            <a:r>
              <a:rPr lang="en-US" sz="2000" dirty="0" err="1" smtClean="0">
                <a:solidFill>
                  <a:srgbClr val="080808"/>
                </a:solidFill>
              </a:rPr>
              <a:t>mes</a:t>
            </a:r>
            <a:r>
              <a:rPr lang="en-US" sz="2000" dirty="0" smtClean="0">
                <a:solidFill>
                  <a:srgbClr val="080808"/>
                </a:solidFill>
              </a:rPr>
              <a:t> del </a:t>
            </a:r>
            <a:r>
              <a:rPr lang="en-US" sz="2000" dirty="0" err="1" smtClean="0">
                <a:solidFill>
                  <a:srgbClr val="080808"/>
                </a:solidFill>
              </a:rPr>
              <a:t>calendario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Se </a:t>
            </a:r>
            <a:r>
              <a:rPr lang="en-US" sz="2000" dirty="0" err="1" smtClean="0">
                <a:solidFill>
                  <a:srgbClr val="080808"/>
                </a:solidFill>
              </a:rPr>
              <a:t>ordena</a:t>
            </a:r>
            <a:r>
              <a:rPr lang="en-US" sz="2000" dirty="0" smtClean="0">
                <a:solidFill>
                  <a:srgbClr val="080808"/>
                </a:solidFill>
              </a:rPr>
              <a:t> a los </a:t>
            </a:r>
            <a:r>
              <a:rPr lang="en-US" sz="2000" dirty="0" err="1" smtClean="0">
                <a:solidFill>
                  <a:srgbClr val="080808"/>
                </a:solidFill>
              </a:rPr>
              <a:t>Hijos</a:t>
            </a:r>
            <a:r>
              <a:rPr lang="en-US" sz="2000" dirty="0" smtClean="0">
                <a:solidFill>
                  <a:srgbClr val="080808"/>
                </a:solidFill>
              </a:rPr>
              <a:t> de Israel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tomen</a:t>
            </a:r>
            <a:r>
              <a:rPr lang="en-US" sz="2000" dirty="0" smtClean="0">
                <a:solidFill>
                  <a:srgbClr val="080808"/>
                </a:solidFill>
              </a:rPr>
              <a:t> un </a:t>
            </a:r>
            <a:r>
              <a:rPr lang="en-US" sz="2000" dirty="0" err="1" smtClean="0">
                <a:solidFill>
                  <a:srgbClr val="080808"/>
                </a:solidFill>
              </a:rPr>
              <a:t>cabrito</a:t>
            </a:r>
            <a:r>
              <a:rPr lang="en-US" sz="2000" dirty="0" smtClean="0">
                <a:solidFill>
                  <a:srgbClr val="080808"/>
                </a:solidFill>
              </a:rPr>
              <a:t> en el </a:t>
            </a:r>
            <a:r>
              <a:rPr lang="en-US" sz="2000" dirty="0" err="1" smtClean="0">
                <a:solidFill>
                  <a:srgbClr val="080808"/>
                </a:solidFill>
              </a:rPr>
              <a:t>décimo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día</a:t>
            </a:r>
            <a:r>
              <a:rPr lang="en-US" sz="2000" dirty="0" smtClean="0">
                <a:solidFill>
                  <a:srgbClr val="080808"/>
                </a:solidFill>
              </a:rPr>
              <a:t> del </a:t>
            </a:r>
            <a:r>
              <a:rPr lang="en-US" sz="2000" dirty="0" err="1" smtClean="0">
                <a:solidFill>
                  <a:srgbClr val="080808"/>
                </a:solidFill>
              </a:rPr>
              <a:t>mes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lo </a:t>
            </a:r>
            <a:r>
              <a:rPr lang="en-US" sz="2000" dirty="0" err="1" smtClean="0">
                <a:solidFill>
                  <a:srgbClr val="080808"/>
                </a:solidFill>
              </a:rPr>
              <a:t>guarden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hasta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día</a:t>
            </a:r>
            <a:r>
              <a:rPr lang="en-US" sz="2000" dirty="0" smtClean="0">
                <a:solidFill>
                  <a:srgbClr val="080808"/>
                </a:solidFill>
              </a:rPr>
              <a:t> 14.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Para </a:t>
            </a:r>
            <a:r>
              <a:rPr lang="en-US" sz="2000" dirty="0" err="1" smtClean="0">
                <a:solidFill>
                  <a:srgbClr val="080808"/>
                </a:solidFill>
              </a:rPr>
              <a:t>entonces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todos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deben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matar</a:t>
            </a:r>
            <a:r>
              <a:rPr lang="en-US" sz="2000" dirty="0" smtClean="0">
                <a:solidFill>
                  <a:srgbClr val="080808"/>
                </a:solidFill>
              </a:rPr>
              <a:t> al </a:t>
            </a:r>
            <a:r>
              <a:rPr lang="en-US" sz="2000" dirty="0" err="1" smtClean="0">
                <a:solidFill>
                  <a:srgbClr val="080808"/>
                </a:solidFill>
              </a:rPr>
              <a:t>cabrito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como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sacrificio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Pesaj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poner</a:t>
            </a:r>
            <a:r>
              <a:rPr lang="en-US" sz="2000" dirty="0" smtClean="0">
                <a:solidFill>
                  <a:srgbClr val="080808"/>
                </a:solidFill>
              </a:rPr>
              <a:t> la </a:t>
            </a:r>
            <a:r>
              <a:rPr lang="en-US" sz="2000" dirty="0" err="1" smtClean="0">
                <a:solidFill>
                  <a:srgbClr val="080808"/>
                </a:solidFill>
              </a:rPr>
              <a:t>sangre</a:t>
            </a:r>
            <a:r>
              <a:rPr lang="en-US" sz="2000" dirty="0" smtClean="0">
                <a:solidFill>
                  <a:srgbClr val="080808"/>
                </a:solidFill>
              </a:rPr>
              <a:t> en la </a:t>
            </a:r>
            <a:r>
              <a:rPr lang="en-US" sz="2000" dirty="0" err="1" smtClean="0">
                <a:solidFill>
                  <a:srgbClr val="080808"/>
                </a:solidFill>
              </a:rPr>
              <a:t>puerta</a:t>
            </a:r>
            <a:r>
              <a:rPr lang="en-US" sz="2000" dirty="0" smtClean="0">
                <a:solidFill>
                  <a:srgbClr val="080808"/>
                </a:solidFill>
              </a:rPr>
              <a:t> de la casa y comer la carne.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La </a:t>
            </a:r>
            <a:r>
              <a:rPr lang="en-US" sz="2000" dirty="0" err="1" smtClean="0">
                <a:solidFill>
                  <a:srgbClr val="080808"/>
                </a:solidFill>
              </a:rPr>
              <a:t>sangre</a:t>
            </a:r>
            <a:r>
              <a:rPr lang="en-US" sz="2000" dirty="0" smtClean="0">
                <a:solidFill>
                  <a:srgbClr val="080808"/>
                </a:solidFill>
              </a:rPr>
              <a:t> en la </a:t>
            </a:r>
            <a:r>
              <a:rPr lang="en-US" sz="2000" dirty="0" err="1" smtClean="0">
                <a:solidFill>
                  <a:srgbClr val="080808"/>
                </a:solidFill>
              </a:rPr>
              <a:t>puerta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será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una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señal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para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Dios </a:t>
            </a:r>
            <a:r>
              <a:rPr lang="en-US" sz="2000" dirty="0" err="1" smtClean="0">
                <a:solidFill>
                  <a:srgbClr val="080808"/>
                </a:solidFill>
              </a:rPr>
              <a:t>pase</a:t>
            </a:r>
            <a:r>
              <a:rPr lang="en-US" sz="2000" dirty="0" smtClean="0">
                <a:solidFill>
                  <a:srgbClr val="080808"/>
                </a:solidFill>
              </a:rPr>
              <a:t> de largo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casas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cuando</a:t>
            </a:r>
            <a:r>
              <a:rPr lang="en-US" sz="2000" dirty="0" smtClean="0">
                <a:solidFill>
                  <a:srgbClr val="080808"/>
                </a:solidFill>
              </a:rPr>
              <a:t> mate a los </a:t>
            </a:r>
            <a:r>
              <a:rPr lang="en-US" sz="2000" dirty="0" err="1" smtClean="0">
                <a:solidFill>
                  <a:srgbClr val="080808"/>
                </a:solidFill>
              </a:rPr>
              <a:t>primogénitos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Egipto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/>
            <a:r>
              <a:rPr lang="en-US" sz="2000" dirty="0" smtClean="0">
                <a:solidFill>
                  <a:srgbClr val="080808"/>
                </a:solidFill>
              </a:rPr>
              <a:t>El </a:t>
            </a:r>
            <a:r>
              <a:rPr lang="en-US" sz="2000" dirty="0" smtClean="0">
                <a:solidFill>
                  <a:srgbClr val="080808"/>
                </a:solidFill>
              </a:rPr>
              <a:t>Pueblo Judío </a:t>
            </a:r>
            <a:r>
              <a:rPr lang="en-US" sz="2000" dirty="0" err="1" smtClean="0">
                <a:solidFill>
                  <a:srgbClr val="080808"/>
                </a:solidFill>
              </a:rPr>
              <a:t>deberá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recordar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este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día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como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Exodo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Egipto</a:t>
            </a:r>
            <a:r>
              <a:rPr lang="en-US" sz="2000" dirty="0" smtClean="0">
                <a:solidFill>
                  <a:srgbClr val="080808"/>
                </a:solidFill>
              </a:rPr>
              <a:t>, y no </a:t>
            </a:r>
            <a:r>
              <a:rPr lang="en-US" sz="2000" dirty="0" err="1" smtClean="0">
                <a:solidFill>
                  <a:srgbClr val="080808"/>
                </a:solidFill>
              </a:rPr>
              <a:t>comerán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más</a:t>
            </a:r>
            <a:r>
              <a:rPr lang="en-US" sz="2000" dirty="0" smtClean="0">
                <a:solidFill>
                  <a:srgbClr val="080808"/>
                </a:solidFill>
              </a:rPr>
              <a:t> jametz en los </a:t>
            </a:r>
            <a:r>
              <a:rPr lang="en-US" sz="2000" dirty="0" err="1" smtClean="0">
                <a:solidFill>
                  <a:srgbClr val="080808"/>
                </a:solidFill>
              </a:rPr>
              <a:t>días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Pesaj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hlinkClick r:id="rId4"/>
              </a:rPr>
              <a:t>SHEMOT - </a:t>
            </a:r>
            <a:r>
              <a:rPr lang="en-US" sz="2400" b="1" u="sng" dirty="0" err="1" smtClean="0">
                <a:hlinkClick r:id="rId4"/>
              </a:rPr>
              <a:t>Éxodo</a:t>
            </a:r>
            <a:r>
              <a:rPr lang="en-US" sz="2400" b="1" u="sng" dirty="0" smtClean="0">
                <a:hlinkClick r:id="rId4"/>
              </a:rPr>
              <a:t>-  Cap. 10:1 al </a:t>
            </a:r>
            <a:r>
              <a:rPr lang="en-US" sz="2400" b="1" u="sng" dirty="0" smtClean="0">
                <a:hlinkClick r:id="rId4"/>
              </a:rPr>
              <a:t>13:16</a:t>
            </a:r>
            <a:endParaRPr lang="en-US" sz="2400" b="1" u="sng" dirty="0" smtClean="0"/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400" dirty="0" smtClean="0">
                <a:solidFill>
                  <a:srgbClr val="080808"/>
                </a:solidFill>
              </a:rPr>
              <a:t>Moshé </a:t>
            </a:r>
            <a:r>
              <a:rPr lang="en-US" sz="2400" dirty="0" err="1" smtClean="0">
                <a:solidFill>
                  <a:srgbClr val="080808"/>
                </a:solidFill>
              </a:rPr>
              <a:t>transmite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mandamientos</a:t>
            </a:r>
            <a:r>
              <a:rPr lang="en-US" sz="2400" dirty="0" smtClean="0">
                <a:solidFill>
                  <a:srgbClr val="080808"/>
                </a:solidFill>
              </a:rPr>
              <a:t> de Dios, y el Pueblo Judío los </a:t>
            </a:r>
            <a:r>
              <a:rPr lang="en-US" sz="2400" dirty="0" err="1" smtClean="0">
                <a:solidFill>
                  <a:srgbClr val="080808"/>
                </a:solidFill>
              </a:rPr>
              <a:t>cumple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perfectamente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/>
            <a:r>
              <a:rPr lang="en-US" sz="2400" dirty="0" smtClean="0">
                <a:solidFill>
                  <a:srgbClr val="080808"/>
                </a:solidFill>
              </a:rPr>
              <a:t>Dios </a:t>
            </a:r>
            <a:r>
              <a:rPr lang="en-US" sz="2400" dirty="0" err="1" smtClean="0">
                <a:solidFill>
                  <a:srgbClr val="080808"/>
                </a:solidFill>
              </a:rPr>
              <a:t>manda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plaga</a:t>
            </a:r>
            <a:r>
              <a:rPr lang="en-US" sz="2400" dirty="0" smtClean="0">
                <a:solidFill>
                  <a:srgbClr val="080808"/>
                </a:solidFill>
              </a:rPr>
              <a:t> final, </a:t>
            </a:r>
            <a:r>
              <a:rPr lang="en-US" sz="2400" dirty="0" err="1" smtClean="0">
                <a:solidFill>
                  <a:srgbClr val="080808"/>
                </a:solidFill>
              </a:rPr>
              <a:t>matando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primogénitos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Paró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deja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ir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Judíos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/>
            <a:r>
              <a:rPr lang="en-US" sz="2400" dirty="0" smtClean="0">
                <a:solidFill>
                  <a:srgbClr val="080808"/>
                </a:solidFill>
              </a:rPr>
              <a:t>Dios </a:t>
            </a:r>
            <a:r>
              <a:rPr lang="en-US" sz="2400" dirty="0" smtClean="0">
                <a:solidFill>
                  <a:srgbClr val="080808"/>
                </a:solidFill>
              </a:rPr>
              <a:t>le dice a Moshé y a </a:t>
            </a:r>
            <a:r>
              <a:rPr lang="en-US" sz="2400" dirty="0" err="1" smtClean="0">
                <a:solidFill>
                  <a:srgbClr val="080808"/>
                </a:solidFill>
              </a:rPr>
              <a:t>Aarón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leyes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concernientes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pidión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habén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redención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primogénito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varón</a:t>
            </a:r>
            <a:r>
              <a:rPr lang="en-US" sz="2400" dirty="0" smtClean="0">
                <a:solidFill>
                  <a:srgbClr val="080808"/>
                </a:solidFill>
              </a:rPr>
              <a:t>), y a los tefilín.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fiesta de Hashem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nosotros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(10:9)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estadísticas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demuestran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judíos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poseen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baja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incidencia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alcoholismo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grupos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étnicos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¿Por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qué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niño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judío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prueba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primera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tiene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nada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ocho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días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vida.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mohel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encargado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realizar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circuncisión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suele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colocar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boca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bebé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fiesta de Hashem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nosotros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(10:9)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8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otras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palabras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el primer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contacto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tiene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jovencito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con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produce en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contexto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mitzvá.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experiencia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fortalece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lo largo de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niñez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viernes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noche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Shabat a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mañana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niño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judío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oye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Kidush,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pronuncia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sobre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vaso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él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también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probar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termina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Shabat, en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servicio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Havdalá,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vuelve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jugar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papel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central.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fiesta de Hashem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nosotros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(10:9)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las fiestas, 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adquiere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gran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preeminencia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Y en Purim,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las mitzvot del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día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manda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beber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hasta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podamos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distinguir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entre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Mordejai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bendito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Haman 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maldito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Pesaj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niño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padres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beben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cuatro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vino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simbolizan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cuatro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aspectos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libertad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servidumbre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egipcia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niño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judío no le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tiene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miedo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 alcohol. No lo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percibe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método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escapismo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algo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donde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ahogar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penas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bien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elemento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combina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físico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con lo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espiritual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Su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contexto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puramente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positivo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fiesta de Hashem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nosotros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(10:9)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3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judaísmo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diferencia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algunas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religiones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no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pregona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ascetismo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ruta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ideal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hacia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espiritualidad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campo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minado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donde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físico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está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acecho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 hombre. No. 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recurso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bien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dejas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domine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bien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utilizas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medio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acercarte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Dios. </a:t>
            </a:r>
          </a:p>
          <a:p>
            <a:pPr lvl="1"/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Cuando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Moshé le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dijo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Faraón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partían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hacer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festival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Hashem,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dijo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era "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fiesta de Hashem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nosotros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".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fiesta de Hashem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nosotros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(10:9)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4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 ser un judío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santo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no hay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mortificar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 carne,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hay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elevarla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fiesta de Hashem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también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"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nosotros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participemos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maravillosos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regalos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y, al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experimentar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placeres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contexto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adecuado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podamos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alcanzar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apreciación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grande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Aquél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magníficos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presentes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lvl="1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Lejaim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 A la vida!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y para todos los Hijos de Israel hubo luz en sus moradas" (10:23)</a:t>
            </a:r>
            <a:endParaRPr lang="es-CO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Nuestros Sabios nos enseñan que la "plaga" de la oscuridad que envolvió a Egipto no fue una oscuridad corriente, sino que fue una oscuridad tan intensa que "un hombre no pudo ver a su hermano durante esos tres días" (Rashí).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La </a:t>
            </a:r>
            <a:r>
              <a:rPr lang="es-ES" sz="2200" dirty="0" smtClean="0">
                <a:solidFill>
                  <a:srgbClr val="080808"/>
                </a:solidFill>
              </a:rPr>
              <a:t>oscuridad era como una ceguera en la cual las personas se chocaban unas con otras.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Esto </a:t>
            </a:r>
            <a:r>
              <a:rPr lang="es-ES" sz="2200" dirty="0" smtClean="0">
                <a:solidFill>
                  <a:srgbClr val="080808"/>
                </a:solidFill>
              </a:rPr>
              <a:t>fue seguido por otros tres días en los cuales la oscuridad fue tan espesa que "ningún hombre se levantó de su lugar - quien estaba sentado no pudo pararse, y quien estaba parado no pudo sentarse" (Rashí</a:t>
            </a:r>
            <a:r>
              <a:rPr lang="es-ES" sz="2200" dirty="0" smtClean="0">
                <a:solidFill>
                  <a:srgbClr val="080808"/>
                </a:solidFill>
              </a:rPr>
              <a:t>)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y para todos los Hijos de Israel hubo luz en sus moradas" (10:23)</a:t>
            </a:r>
            <a:endParaRPr lang="es-CO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Esta </a:t>
            </a:r>
            <a:r>
              <a:rPr lang="es-ES" sz="2200" dirty="0" smtClean="0">
                <a:solidFill>
                  <a:srgbClr val="080808"/>
                </a:solidFill>
              </a:rPr>
              <a:t>segunda oscuridad era palpable - como un gel inmovilizador</a:t>
            </a:r>
            <a:r>
              <a:rPr lang="es-ES" sz="22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Durante todo este tiempo, la Torá nos dice que </a:t>
            </a:r>
            <a:r>
              <a:rPr lang="es-ES" sz="2200" i="1" dirty="0" smtClean="0">
                <a:solidFill>
                  <a:srgbClr val="080808"/>
                </a:solidFill>
              </a:rPr>
              <a:t>"para todos los Hijos de Israel hubo luz en sus moradas"</a:t>
            </a:r>
            <a:r>
              <a:rPr lang="es-ES" sz="2200" dirty="0" smtClean="0">
                <a:solidFill>
                  <a:srgbClr val="080808"/>
                </a:solidFill>
              </a:rPr>
              <a:t>. Por qué la Torá especifica que la luz </a:t>
            </a:r>
            <a:r>
              <a:rPr lang="es-ES" sz="2200" dirty="0" err="1" smtClean="0">
                <a:solidFill>
                  <a:srgbClr val="080808"/>
                </a:solidFill>
              </a:rPr>
              <a:t>estubo</a:t>
            </a:r>
            <a:r>
              <a:rPr lang="es-ES" sz="2200" dirty="0" smtClean="0">
                <a:solidFill>
                  <a:srgbClr val="080808"/>
                </a:solidFill>
              </a:rPr>
              <a:t> </a:t>
            </a:r>
            <a:r>
              <a:rPr lang="es-ES" sz="2200" i="1" dirty="0" smtClean="0">
                <a:solidFill>
                  <a:srgbClr val="080808"/>
                </a:solidFill>
              </a:rPr>
              <a:t>"en todas sus moradas"</a:t>
            </a:r>
            <a:r>
              <a:rPr lang="es-ES" sz="2200" dirty="0" smtClean="0">
                <a:solidFill>
                  <a:srgbClr val="080808"/>
                </a:solidFill>
              </a:rPr>
              <a:t>?. Por qué no dice </a:t>
            </a:r>
            <a:r>
              <a:rPr lang="es-ES" sz="2200" dirty="0" err="1" smtClean="0">
                <a:solidFill>
                  <a:srgbClr val="080808"/>
                </a:solidFill>
              </a:rPr>
              <a:t>sólamente</a:t>
            </a:r>
            <a:r>
              <a:rPr lang="es-ES" sz="2200" dirty="0" smtClean="0">
                <a:solidFill>
                  <a:srgbClr val="080808"/>
                </a:solidFill>
              </a:rPr>
              <a:t>: " Los Judíos tuvieron luz", o "La oscuridad no afectó a los Judíos</a:t>
            </a:r>
            <a:r>
              <a:rPr lang="es-ES" sz="2200" dirty="0" smtClean="0">
                <a:solidFill>
                  <a:srgbClr val="080808"/>
                </a:solidFill>
              </a:rPr>
              <a:t>"?.</a:t>
            </a: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La </a:t>
            </a:r>
            <a:r>
              <a:rPr lang="es-ES" sz="2200" dirty="0" smtClean="0">
                <a:solidFill>
                  <a:srgbClr val="080808"/>
                </a:solidFill>
              </a:rPr>
              <a:t>oscuridad tiene dos peligros: 1) oscuridad trae consigo confusión - un poste puede ser confundido con una persona o viceversa, 2) temerosa de chocar contra una pared, una persona puede paralizarse en un estado de shock. 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y para todos los Hijos de Israel hubo luz en sus moradas" (10:23)</a:t>
            </a:r>
            <a:endParaRPr lang="es-CO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Nosotros vivimos en una era de gran oscuridad espiritual en la cual las personas se chocan unas con otras en su ceguera. Tratan de encontrar un </a:t>
            </a:r>
            <a:r>
              <a:rPr lang="es-ES" sz="2400" i="1" dirty="0" smtClean="0">
                <a:solidFill>
                  <a:srgbClr val="080808"/>
                </a:solidFill>
              </a:rPr>
              <a:t>"</a:t>
            </a:r>
            <a:r>
              <a:rPr lang="es-ES" sz="2400" i="1" dirty="0" err="1" smtClean="0">
                <a:solidFill>
                  <a:srgbClr val="080808"/>
                </a:solidFill>
              </a:rPr>
              <a:t>guru</a:t>
            </a:r>
            <a:r>
              <a:rPr lang="es-ES" sz="2400" i="1" dirty="0" smtClean="0">
                <a:solidFill>
                  <a:srgbClr val="080808"/>
                </a:solidFill>
              </a:rPr>
              <a:t>" </a:t>
            </a:r>
            <a:r>
              <a:rPr lang="es-ES" sz="2400" dirty="0" smtClean="0">
                <a:solidFill>
                  <a:srgbClr val="080808"/>
                </a:solidFill>
              </a:rPr>
              <a:t>para obtener una elevación espiritual instantánea. No pueden diferenciar entre un poste y un hombre.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Alcanzaron </a:t>
            </a:r>
            <a:r>
              <a:rPr lang="es-ES" sz="2400" dirty="0" smtClean="0">
                <a:solidFill>
                  <a:srgbClr val="080808"/>
                </a:solidFill>
              </a:rPr>
              <a:t>un nivel de completa inmovilidad espiritual, temerosos de caer en un pozo, se dieron por vencidos, se estancaron. Si están parados no pueden sentarse y si están sentados no pueden pararse.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y para todos los Hijos de Israel hubo luz en sus moradas" (10:23)</a:t>
            </a:r>
            <a:endParaRPr lang="es-CO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En </a:t>
            </a:r>
            <a:r>
              <a:rPr lang="es-ES" sz="2400" dirty="0" smtClean="0">
                <a:solidFill>
                  <a:srgbClr val="080808"/>
                </a:solidFill>
              </a:rPr>
              <a:t>estos tiempos de gran oscuridad, es el esplendor y la pureza de la casa judía y todo lo que hay en ella, que continúa brillando como un faro en un oscuro mundo.... </a:t>
            </a:r>
            <a:r>
              <a:rPr lang="es-ES" sz="2400" b="1" i="1" dirty="0" smtClean="0">
                <a:solidFill>
                  <a:srgbClr val="080808"/>
                </a:solidFill>
              </a:rPr>
              <a:t>"y para todos los Hijos de Israel hubo luz en sus moradas."</a:t>
            </a:r>
            <a:r>
              <a:rPr lang="es-ES" sz="2200" dirty="0" smtClean="0">
                <a:solidFill>
                  <a:srgbClr val="080808"/>
                </a:solidFill>
              </a:rPr>
              <a:t>.</a:t>
            </a:r>
            <a:r>
              <a:rPr lang="es-ES" sz="2200" dirty="0" smtClean="0">
                <a:solidFill>
                  <a:srgbClr val="080808"/>
                </a:solidFill>
              </a:rPr>
              <a:t> 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"Este mes será para ustedes el comienzo de los meses...." ( 12:2) </a:t>
            </a:r>
            <a:endParaRPr lang="es-ES" sz="2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santificación de la luna nueva es la primera mitzvá que Dos dió al Pueblo Judío en su conjunto. Y como es la primera, implica un aspecto fundamental de Israel.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El </a:t>
            </a:r>
            <a:r>
              <a:rPr lang="es-ES" sz="2400" dirty="0" smtClean="0">
                <a:solidFill>
                  <a:srgbClr val="080808"/>
                </a:solidFill>
              </a:rPr>
              <a:t>Pueblo Judío es comparado a la luna (</a:t>
            </a:r>
            <a:r>
              <a:rPr lang="es-ES" sz="2400" dirty="0" err="1" smtClean="0">
                <a:solidFill>
                  <a:srgbClr val="080808"/>
                </a:solidFill>
              </a:rPr>
              <a:t>Sucá</a:t>
            </a:r>
            <a:r>
              <a:rPr lang="es-ES" sz="2400" dirty="0" smtClean="0">
                <a:solidFill>
                  <a:srgbClr val="080808"/>
                </a:solidFill>
              </a:rPr>
              <a:t> 29). Las otras naciones del mundo sólo pueden prosperar cuando sus perspectivas son claras, pero cuando su sol se oculta, se desvanecen en una sombra y oscuridad, para no ser vistos otra vez.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"Este mes será para ustedes el comienzo de los meses...." ( 12:2) </a:t>
            </a:r>
            <a:endParaRPr lang="es-ES" sz="2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historia ha demostrado esto </a:t>
            </a:r>
            <a:r>
              <a:rPr lang="es-ES" sz="2400" dirty="0" smtClean="0">
                <a:solidFill>
                  <a:srgbClr val="080808"/>
                </a:solidFill>
              </a:rPr>
              <a:t>fehacientemente. 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Pero </a:t>
            </a:r>
            <a:r>
              <a:rPr lang="es-ES" sz="2400" dirty="0" smtClean="0">
                <a:solidFill>
                  <a:srgbClr val="080808"/>
                </a:solidFill>
              </a:rPr>
              <a:t>no es así con los Judíos - Israel vive y prospera aún en la oscuridad más negra, y así como la luna, </a:t>
            </a:r>
            <a:r>
              <a:rPr lang="es-ES" sz="2400" b="1" i="1" dirty="0" smtClean="0">
                <a:solidFill>
                  <a:srgbClr val="080808"/>
                </a:solidFill>
              </a:rPr>
              <a:t>en el mismo momento que parece haber desaparecido, comienza otra vez a brillar.</a:t>
            </a:r>
            <a:r>
              <a:rPr lang="es-ES" sz="2400" dirty="0" smtClean="0">
                <a:solidFill>
                  <a:srgbClr val="080808"/>
                </a:solidFill>
              </a:rPr>
              <a:t/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Basado en Sefat Emet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no quebraréis ningún hueso (de la ofrenda de </a:t>
            </a:r>
            <a:r>
              <a:rPr lang="es-E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Pesaj</a:t>
            </a:r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)..." (12:46)</a:t>
            </a:r>
            <a:endParaRPr lang="es-ES" sz="2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Pensamos que, porque amamos a nuestros hijos, les damos. Pero en realidad, también ocurre al revés. En virtud de que les damos, los amamos.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Cada </a:t>
            </a:r>
            <a:r>
              <a:rPr lang="es-ES" sz="2200" dirty="0" smtClean="0">
                <a:solidFill>
                  <a:srgbClr val="080808"/>
                </a:solidFill>
              </a:rPr>
              <a:t>vez que nos levantamos a medianoche a llevarles un vaso de agua o a cambiarles el pañal, les estamos dando, y ese acto de dar conduce al amor.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¿</a:t>
            </a:r>
            <a:r>
              <a:rPr lang="es-ES" sz="2200" dirty="0" smtClean="0">
                <a:solidFill>
                  <a:srgbClr val="080808"/>
                </a:solidFill>
              </a:rPr>
              <a:t>Qué era lo que faltaba en la relación entre los padres y los hijos que habían sido </a:t>
            </a:r>
            <a:r>
              <a:rPr lang="es-ES" sz="2200" dirty="0" smtClean="0">
                <a:solidFill>
                  <a:srgbClr val="080808"/>
                </a:solidFill>
              </a:rPr>
              <a:t>evacuados en medio de la Segunda Guerra? </a:t>
            </a:r>
            <a:r>
              <a:rPr lang="es-ES" sz="2200" dirty="0" smtClean="0">
                <a:solidFill>
                  <a:srgbClr val="080808"/>
                </a:solidFill>
              </a:rPr>
              <a:t>Probablemente, faltaban cuatro años de no levantarse en medio de la noche para alcanzarles un vaso de agua.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no quebraréis ningún hueso (de la ofrenda de </a:t>
            </a:r>
            <a:r>
              <a:rPr lang="es-E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Pesaj</a:t>
            </a:r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)..." (12:46)</a:t>
            </a:r>
            <a:endParaRPr lang="es-ES" sz="2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400" dirty="0" smtClean="0"/>
              <a:t>Lo mismo ocurre con nuestra relación con Hashem. </a:t>
            </a:r>
            <a:r>
              <a:rPr lang="es-ES" sz="2400" dirty="0" smtClean="0">
                <a:solidFill>
                  <a:srgbClr val="080808"/>
                </a:solidFill>
              </a:rPr>
              <a:t>La gente suele decir "Me encantaría tener tu misma fe! Pero qué puedo hacer si no la siento..." La verdad es que el hacer conduce al sentir.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Cuando </a:t>
            </a:r>
            <a:r>
              <a:rPr lang="es-ES" sz="2400" dirty="0" smtClean="0">
                <a:solidFill>
                  <a:srgbClr val="080808"/>
                </a:solidFill>
              </a:rPr>
              <a:t>la persona Le da a Hashem, haciendo lo que Hashem quiere que haga, es el equivalente espiritual de levantarse a medianoche para darle al hijo un vaso de agua.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no quebraréis ningún hueso (de la ofrenda de </a:t>
            </a:r>
            <a:r>
              <a:rPr lang="es-E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Pesaj</a:t>
            </a:r>
            <a:r>
              <a:rPr lang="es-E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)..." (12:46)</a:t>
            </a:r>
            <a:endParaRPr lang="es-ES" sz="2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Lo mismo ocurre con nuestra relación con Hashem.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Por </a:t>
            </a:r>
            <a:r>
              <a:rPr lang="es-ES" sz="2200" dirty="0" smtClean="0">
                <a:solidFill>
                  <a:srgbClr val="080808"/>
                </a:solidFill>
              </a:rPr>
              <a:t>eso Hashem nos dio tantas mitzvot que nos ayudan a recordar el </a:t>
            </a:r>
            <a:r>
              <a:rPr lang="es-ES" sz="2200" dirty="0" err="1" smtClean="0">
                <a:solidFill>
                  <a:srgbClr val="080808"/>
                </a:solidFill>
              </a:rPr>
              <a:t>Exodo</a:t>
            </a:r>
            <a:r>
              <a:rPr lang="es-ES" sz="2200" dirty="0" smtClean="0">
                <a:solidFill>
                  <a:srgbClr val="080808"/>
                </a:solidFill>
              </a:rPr>
              <a:t>, porque si sólo se tratara de recordar el evento, ¿no es cierto que bastaría con comer un pedacito de </a:t>
            </a:r>
            <a:r>
              <a:rPr lang="es-ES" sz="2200" dirty="0" err="1" smtClean="0">
                <a:solidFill>
                  <a:srgbClr val="080808"/>
                </a:solidFill>
              </a:rPr>
              <a:t>matzá</a:t>
            </a:r>
            <a:r>
              <a:rPr lang="es-ES" sz="2200" dirty="0" smtClean="0">
                <a:solidFill>
                  <a:srgbClr val="080808"/>
                </a:solidFill>
              </a:rPr>
              <a:t>?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/>
            <a:r>
              <a:rPr lang="es-ES" sz="2200" dirty="0" smtClean="0">
                <a:solidFill>
                  <a:srgbClr val="080808"/>
                </a:solidFill>
              </a:rPr>
              <a:t>Pero </a:t>
            </a:r>
            <a:r>
              <a:rPr lang="es-ES" sz="2200" dirty="0" smtClean="0">
                <a:solidFill>
                  <a:srgbClr val="080808"/>
                </a:solidFill>
              </a:rPr>
              <a:t>Hashem nos da una multitud de mitzvot, para que nos veamos afectados emocionalmente, y en nuestros corazones se despierte un amor intenso a nuestro Creador.</a:t>
            </a:r>
          </a:p>
          <a:p>
            <a:pPr lvl="1"/>
            <a:r>
              <a:rPr lang="es-ES" sz="2200" i="1" dirty="0" smtClean="0">
                <a:solidFill>
                  <a:srgbClr val="080808"/>
                </a:solidFill>
              </a:rPr>
              <a:t>(Basado en </a:t>
            </a:r>
            <a:r>
              <a:rPr lang="es-ES" sz="2200" i="1" dirty="0" err="1" smtClean="0">
                <a:solidFill>
                  <a:srgbClr val="080808"/>
                </a:solidFill>
              </a:rPr>
              <a:t>Sefer</a:t>
            </a:r>
            <a:r>
              <a:rPr lang="es-ES" sz="2200" i="1" dirty="0" smtClean="0">
                <a:solidFill>
                  <a:srgbClr val="080808"/>
                </a:solidFill>
              </a:rPr>
              <a:t> ha </a:t>
            </a:r>
            <a:r>
              <a:rPr lang="es-ES" sz="2200" i="1" dirty="0" err="1" smtClean="0">
                <a:solidFill>
                  <a:srgbClr val="080808"/>
                </a:solidFill>
              </a:rPr>
              <a:t>Jinuj</a:t>
            </a:r>
            <a:r>
              <a:rPr lang="es-ES" sz="2200" i="1" dirty="0" smtClean="0">
                <a:solidFill>
                  <a:srgbClr val="080808"/>
                </a:solidFill>
              </a:rPr>
              <a:t> y Rabí E. </a:t>
            </a:r>
            <a:r>
              <a:rPr lang="es-ES" sz="2200" i="1" dirty="0" err="1" smtClean="0">
                <a:solidFill>
                  <a:srgbClr val="080808"/>
                </a:solidFill>
              </a:rPr>
              <a:t>Dessler</a:t>
            </a:r>
            <a:r>
              <a:rPr lang="es-ES" sz="2200" i="1" dirty="0" smtClean="0">
                <a:solidFill>
                  <a:srgbClr val="080808"/>
                </a:solidFill>
              </a:rPr>
              <a:t>)</a:t>
            </a:r>
            <a:endParaRPr lang="es-E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"Pasaré por la tierra de Egipto esa noche, y golpearé a cada primogénito. Yo soy Hashem" (12:12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s-ES" sz="2400" i="1" dirty="0" smtClean="0">
                <a:solidFill>
                  <a:srgbClr val="080808"/>
                </a:solidFill>
              </a:rPr>
              <a:t>"Pasaré por la tierra de Egipto esa noche": Yo, y no un ángel .</a:t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"Y golpearé a cada primogénito": Yo, y no un </a:t>
            </a:r>
            <a:r>
              <a:rPr lang="es-ES" sz="2400" i="1" dirty="0" err="1" smtClean="0">
                <a:solidFill>
                  <a:srgbClr val="080808"/>
                </a:solidFill>
              </a:rPr>
              <a:t>seraf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"Yo soy Hashem": Yo soy El, y no ningún otro.</a:t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(</a:t>
            </a:r>
            <a:r>
              <a:rPr lang="es-ES" sz="2400" i="1" dirty="0" err="1" smtClean="0">
                <a:solidFill>
                  <a:srgbClr val="080808"/>
                </a:solidFill>
              </a:rPr>
              <a:t>Yalkut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Shimoni</a:t>
            </a:r>
            <a:r>
              <a:rPr lang="es-ES" sz="2400" i="1" dirty="0" smtClean="0">
                <a:solidFill>
                  <a:srgbClr val="080808"/>
                </a:solidFill>
              </a:rPr>
              <a:t> 189)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¿Por qué hacía falta que el propio Hashem realizara el milagro de los primogénitos? ¿Acaso no podría haber enviado a un mensajero espiritual, a un ángel, en su lugar?</a:t>
            </a:r>
            <a:endParaRPr lang="es-E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"Pasaré por la tierra de Egipto esa noche, y golpearé a cada primogénito. Yo soy Hashem" (12:12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Todas las cosas existen primero en una forma superior y luego va descendiendo por todos los niveles de existencia, hasta que alcanzan nuestro mundo.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Todos </a:t>
            </a:r>
            <a:r>
              <a:rPr lang="es-ES" sz="2400" dirty="0" smtClean="0">
                <a:solidFill>
                  <a:srgbClr val="080808"/>
                </a:solidFill>
              </a:rPr>
              <a:t>los entes existen en todos los reinos, pero en distintas formas.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ejemplo, para nosotros el fuego es algo que arde, pero en los mundos superiores, el fuego deriva de las pasiones de los malvados.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"Pasaré por la tierra de Egipto esa noche, y golpearé a cada primogénito. Yo soy Hashem" (12:12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consiguiente, lo que percibimos como un milagro, a veces es producto de nuestra limitada perspectiva en este mundo inferior.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ejemplo, cuando Abraham Avinu salió ileso de un horno ardiente, verdaderamente se trató de un gran milagro, pero solamente para nosotros.</a:t>
            </a:r>
            <a:r>
              <a:rPr lang="es-ES" sz="2400" dirty="0" smtClean="0"/>
              <a:t> </a:t>
            </a:r>
            <a:endParaRPr lang="es-ES" sz="2400" dirty="0" smtClean="0"/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En los reinos superiores, siendo que Abraham Avinu se encontraba libre de las pasiones de las que deriva el fuego, el ente que corresponde al fuego no podía tocarlo, y por lo tanto su salvación no pareció un milagro en absoluto.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"Pasaré por la tierra de Egipto esa noche, y golpearé a cada primogénito. Yo soy Hashem" (12:12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Eso </a:t>
            </a:r>
            <a:r>
              <a:rPr lang="es-ES" sz="2400" dirty="0" smtClean="0">
                <a:solidFill>
                  <a:srgbClr val="080808"/>
                </a:solidFill>
              </a:rPr>
              <a:t>es lo que quiere decir cuando Gabriel, el ángel encargado del fuego, dijo "Descenderé y lo salvaré (a Abraham)".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El </a:t>
            </a:r>
            <a:r>
              <a:rPr lang="es-ES" sz="2400" dirty="0" smtClean="0">
                <a:solidFill>
                  <a:srgbClr val="080808"/>
                </a:solidFill>
              </a:rPr>
              <a:t>descenso de Gabriel simbolizó que la naturaleza superior del fuego sería revelada en este plano inferior de la existencia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No obstante, en Egipto, los judíos estaban tan sumergidos en la corrupción, que no correspondía que se los redimiera, ni siquiera según las normas del reino superior.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"Pasaré por la tierra de Egipto esa noche, y golpearé a cada primogénito. Yo soy Hashem" (12:12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consiguiente, únicamente Hashem era capaz de "derribar las puertas", vale decir, de alterar el curso de la naturaleza para que el pueblo judío pudiera ser liberado de su cautiverio.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Y </a:t>
            </a:r>
            <a:r>
              <a:rPr lang="es-ES" sz="2400" dirty="0" smtClean="0">
                <a:solidFill>
                  <a:srgbClr val="080808"/>
                </a:solidFill>
              </a:rPr>
              <a:t>por ese motivo sólo Hashem, y no un ángel, podía realizar el milagro de la muerte del primogénito, liberando así al pueblo judío de Egipto. Un milagro, inclusive en el nivel más elevado.</a:t>
            </a:r>
          </a:p>
          <a:p>
            <a:pPr lvl="1"/>
            <a:r>
              <a:rPr lang="es-ES" sz="2400" i="1" dirty="0" smtClean="0">
                <a:solidFill>
                  <a:srgbClr val="080808"/>
                </a:solidFill>
              </a:rPr>
              <a:t>Adaptado de Beit ha </a:t>
            </a:r>
            <a:r>
              <a:rPr lang="es-ES" sz="2400" i="1" dirty="0" err="1" smtClean="0">
                <a:solidFill>
                  <a:srgbClr val="080808"/>
                </a:solidFill>
              </a:rPr>
              <a:t>Levi</a:t>
            </a:r>
            <a:r>
              <a:rPr lang="es-ES" sz="2400" i="1" dirty="0" smtClean="0">
                <a:solidFill>
                  <a:srgbClr val="080808"/>
                </a:solidFill>
              </a:rPr>
              <a:t>)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endParaRPr lang="es-E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s-E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Irmiahu </a:t>
            </a:r>
            <a:r>
              <a:rPr lang="es-ES" sz="2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46:13-28</a:t>
            </a:r>
            <a:endParaRPr lang="es-ES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200" b="1" i="1" dirty="0" smtClean="0">
                <a:solidFill>
                  <a:srgbClr val="080808"/>
                </a:solidFill>
              </a:rPr>
              <a:t>"</a:t>
            </a:r>
            <a:r>
              <a:rPr lang="es-ES" sz="2200" b="1" i="1" dirty="0" smtClean="0">
                <a:solidFill>
                  <a:srgbClr val="080808"/>
                </a:solidFill>
              </a:rPr>
              <a:t>Pero tu, no temas, Mi siervo </a:t>
            </a:r>
            <a:r>
              <a:rPr lang="es-ES" sz="2200" b="1" i="1" dirty="0" err="1" smtClean="0">
                <a:solidFill>
                  <a:srgbClr val="080808"/>
                </a:solidFill>
              </a:rPr>
              <a:t>Iaacov</a:t>
            </a:r>
            <a:r>
              <a:rPr lang="es-ES" sz="2200" b="1" i="1" dirty="0" smtClean="0">
                <a:solidFill>
                  <a:srgbClr val="080808"/>
                </a:solidFill>
              </a:rPr>
              <a:t>, y no estés asustado, Israel, porque Yo te salvaré desde lejos!" (46:27)</a:t>
            </a:r>
            <a:r>
              <a:rPr lang="es-ES" sz="2200" dirty="0" smtClean="0">
                <a:solidFill>
                  <a:srgbClr val="080808"/>
                </a:solidFill>
              </a:rPr>
              <a:t>Cuando Israel haga teshuvá (se arrepienta), la </a:t>
            </a:r>
            <a:r>
              <a:rPr lang="es-ES" sz="2200" dirty="0" err="1" smtClean="0">
                <a:solidFill>
                  <a:srgbClr val="080808"/>
                </a:solidFill>
              </a:rPr>
              <a:t>gueulá</a:t>
            </a:r>
            <a:r>
              <a:rPr lang="es-ES" sz="2200" dirty="0" smtClean="0">
                <a:solidFill>
                  <a:srgbClr val="080808"/>
                </a:solidFill>
              </a:rPr>
              <a:t> (redención) final se adelantará y vendrá antes del tiempo establecido. Si no hace teshuvá, la </a:t>
            </a:r>
            <a:r>
              <a:rPr lang="es-ES" sz="2200" dirty="0" err="1" smtClean="0">
                <a:solidFill>
                  <a:srgbClr val="080808"/>
                </a:solidFill>
              </a:rPr>
              <a:t>gueulá</a:t>
            </a:r>
            <a:r>
              <a:rPr lang="es-ES" sz="2200" dirty="0" smtClean="0">
                <a:solidFill>
                  <a:srgbClr val="080808"/>
                </a:solidFill>
              </a:rPr>
              <a:t> vendrá de todas maneras a la hora preestablecida. Por eso, Dos le dice a Israel a través de Su profeta, que no tema, porque </a:t>
            </a:r>
            <a:r>
              <a:rPr lang="es-ES" sz="2200" i="1" dirty="0" smtClean="0">
                <a:solidFill>
                  <a:srgbClr val="080808"/>
                </a:solidFill>
              </a:rPr>
              <a:t>"los salvaré desde lejos".</a:t>
            </a:r>
            <a:r>
              <a:rPr lang="es-ES" sz="2200" dirty="0" smtClean="0">
                <a:solidFill>
                  <a:srgbClr val="080808"/>
                </a:solidFill>
              </a:rPr>
              <a:t> Aún si el pueblo está alejado del Judaísmo y teshuvá es una palabra desconocida, El va a redimirlo cuando el tiempo de la </a:t>
            </a:r>
            <a:r>
              <a:rPr lang="es-ES" sz="2200" dirty="0" err="1" smtClean="0">
                <a:solidFill>
                  <a:srgbClr val="080808"/>
                </a:solidFill>
              </a:rPr>
              <a:t>gueulá</a:t>
            </a:r>
            <a:r>
              <a:rPr lang="es-ES" sz="2200" dirty="0" smtClean="0">
                <a:solidFill>
                  <a:srgbClr val="080808"/>
                </a:solidFill>
              </a:rPr>
              <a:t> llegue.</a:t>
            </a:r>
          </a:p>
          <a:p>
            <a:pPr lvl="1"/>
            <a:r>
              <a:rPr lang="es-ES" sz="2200" i="1" dirty="0" err="1" smtClean="0">
                <a:solidFill>
                  <a:srgbClr val="080808"/>
                </a:solidFill>
              </a:rPr>
              <a:t>Maaianá</a:t>
            </a:r>
            <a:r>
              <a:rPr lang="es-ES" sz="2200" i="1" dirty="0" smtClean="0">
                <a:solidFill>
                  <a:srgbClr val="080808"/>
                </a:solidFill>
              </a:rPr>
              <a:t> Shel Torá</a:t>
            </a:r>
            <a:endParaRPr lang="es-ES" sz="2200" dirty="0" smtClean="0">
              <a:solidFill>
                <a:srgbClr val="080808"/>
              </a:solidFill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s-ES" sz="2400" i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Toráh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Talmud,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Jewish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Concepts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Wikipedia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Online,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Zohar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Rambán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Maimonides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Zev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ben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Shimon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HaLevi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“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and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Exodus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”,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Rabbi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Yissocher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Frand</a:t>
            </a:r>
            <a:endParaRPr lang="es-CO" sz="20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>
                <a:solidFill>
                  <a:srgbClr val="000000"/>
                </a:solidFill>
                <a:latin typeface="Calibri" charset="0"/>
                <a:ea typeface="MS Gothic" charset="-128"/>
                <a:hlinkClick r:id="rId5"/>
              </a:rPr>
              <a:t>http://failedmessiah.typepad.com/failed_messiahcom/2005/07/rabbi_aryeh_kap.html</a:t>
            </a: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Derechos Reservados Shalom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Haverim</a:t>
            </a: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Org</a:t>
            </a: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CCCCFF"/>
                </a:solidFill>
                <a:latin typeface="Calibri" charset="0"/>
                <a:ea typeface="MS Gothic" charset="-128"/>
                <a:hlinkClick r:id="rId6"/>
              </a:rPr>
              <a:t>http://www.shalomhaverim.org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Director: -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ELIYAHU BAYONA BEN YOSEF</a:t>
            </a:r>
          </a:p>
          <a:p>
            <a:pPr algn="ctr">
              <a:lnSpc>
                <a:spcPct val="9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6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Shevat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5777-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Febrero 2 de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2017 - Monsey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25598</TotalTime>
  <Words>1898</Words>
  <Application>Microsoft Office PowerPoint</Application>
  <PresentationFormat>On-screen Show (4:3)</PresentationFormat>
  <Paragraphs>220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201</cp:revision>
  <cp:lastPrinted>1601-01-01T00:00:00Z</cp:lastPrinted>
  <dcterms:created xsi:type="dcterms:W3CDTF">1601-01-01T00:00:00Z</dcterms:created>
  <dcterms:modified xsi:type="dcterms:W3CDTF">2017-02-03T21:17:04Z</dcterms:modified>
</cp:coreProperties>
</file>