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24"/>
  </p:notesMasterIdLst>
  <p:handoutMasterIdLst>
    <p:handoutMasterId r:id="rId25"/>
  </p:handoutMasterIdLst>
  <p:sldIdLst>
    <p:sldId id="256" r:id="rId2"/>
    <p:sldId id="548" r:id="rId3"/>
    <p:sldId id="1077" r:id="rId4"/>
    <p:sldId id="1078" r:id="rId5"/>
    <p:sldId id="1052" r:id="rId6"/>
    <p:sldId id="1089" r:id="rId7"/>
    <p:sldId id="1090" r:id="rId8"/>
    <p:sldId id="1091" r:id="rId9"/>
    <p:sldId id="1088" r:id="rId10"/>
    <p:sldId id="1079" r:id="rId11"/>
    <p:sldId id="1080" r:id="rId12"/>
    <p:sldId id="1081" r:id="rId13"/>
    <p:sldId id="1082" r:id="rId14"/>
    <p:sldId id="1083" r:id="rId15"/>
    <p:sldId id="1084" r:id="rId16"/>
    <p:sldId id="1085" r:id="rId17"/>
    <p:sldId id="1093" r:id="rId18"/>
    <p:sldId id="1092" r:id="rId19"/>
    <p:sldId id="860" r:id="rId20"/>
    <p:sldId id="1086" r:id="rId21"/>
    <p:sldId id="1087" r:id="rId22"/>
    <p:sldId id="626" r:id="rId23"/>
  </p:sldIdLst>
  <p:sldSz cx="9144000" cy="6858000" type="screen4x3"/>
  <p:notesSz cx="6858000" cy="9144000"/>
  <p:defaultTextStyle>
    <a:defPPr>
      <a:defRPr lang="en-GB"/>
    </a:defPPr>
    <a:lvl1pPr algn="l" defTabSz="457200" rtl="0" fontAlgn="base">
      <a:spcBef>
        <a:spcPct val="0"/>
      </a:spcBef>
      <a:spcAft>
        <a:spcPct val="0"/>
      </a:spcAft>
      <a:defRPr kern="1200">
        <a:solidFill>
          <a:schemeClr val="bg1"/>
        </a:solidFill>
        <a:latin typeface="Arial" charset="0"/>
        <a:ea typeface="MS Gothic" pitchFamily="49" charset="-128"/>
        <a:cs typeface="+mn-cs"/>
      </a:defRPr>
    </a:lvl1pPr>
    <a:lvl2pPr marL="742950" indent="-285750" algn="l" defTabSz="457200" rtl="0" fontAlgn="base">
      <a:spcBef>
        <a:spcPct val="0"/>
      </a:spcBef>
      <a:spcAft>
        <a:spcPct val="0"/>
      </a:spcAft>
      <a:defRPr kern="1200">
        <a:solidFill>
          <a:schemeClr val="bg1"/>
        </a:solidFill>
        <a:latin typeface="Arial" charset="0"/>
        <a:ea typeface="MS Gothic" pitchFamily="49" charset="-128"/>
        <a:cs typeface="+mn-cs"/>
      </a:defRPr>
    </a:lvl2pPr>
    <a:lvl3pPr marL="1143000" indent="-228600" algn="l" defTabSz="457200" rtl="0" fontAlgn="base">
      <a:spcBef>
        <a:spcPct val="0"/>
      </a:spcBef>
      <a:spcAft>
        <a:spcPct val="0"/>
      </a:spcAft>
      <a:defRPr kern="1200">
        <a:solidFill>
          <a:schemeClr val="bg1"/>
        </a:solidFill>
        <a:latin typeface="Arial" charset="0"/>
        <a:ea typeface="MS Gothic" pitchFamily="49" charset="-128"/>
        <a:cs typeface="+mn-cs"/>
      </a:defRPr>
    </a:lvl3pPr>
    <a:lvl4pPr marL="1600200" indent="-228600" algn="l" defTabSz="457200" rtl="0" fontAlgn="base">
      <a:spcBef>
        <a:spcPct val="0"/>
      </a:spcBef>
      <a:spcAft>
        <a:spcPct val="0"/>
      </a:spcAft>
      <a:defRPr kern="1200">
        <a:solidFill>
          <a:schemeClr val="bg1"/>
        </a:solidFill>
        <a:latin typeface="Arial" charset="0"/>
        <a:ea typeface="MS Gothic" pitchFamily="49" charset="-128"/>
        <a:cs typeface="+mn-cs"/>
      </a:defRPr>
    </a:lvl4pPr>
    <a:lvl5pPr marL="2057400" indent="-228600" algn="l" defTabSz="457200" rtl="0" fontAlgn="base">
      <a:spcBef>
        <a:spcPct val="0"/>
      </a:spcBef>
      <a:spcAft>
        <a:spcPct val="0"/>
      </a:spcAft>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80808"/>
    <a:srgbClr val="FF9933"/>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31" autoAdjust="0"/>
    <p:restoredTop sz="94660"/>
  </p:normalViewPr>
  <p:slideViewPr>
    <p:cSldViewPr>
      <p:cViewPr varScale="1">
        <p:scale>
          <a:sx n="80" d="100"/>
          <a:sy n="80" d="100"/>
        </p:scale>
        <p:origin x="-108" y="-96"/>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3C8C93A3-EA46-4001-AE93-8C8CE714ADC3}" type="datetimeFigureOut">
              <a:rPr lang="en-US"/>
              <a:pPr>
                <a:defRPr/>
              </a:pPr>
              <a:t>3/24/2017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1216C4CF-F440-46A2-AFD7-B85FA19EEE1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34819"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fld id="{E36AD2BD-1682-41D9-9695-8A70278D5E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p:txBody>
          <a:bodyPr/>
          <a:lstStyle/>
          <a:p>
            <a:pPr>
              <a:buFont typeface="Times New Roman" pitchFamily="18" charset="0"/>
              <a:buNone/>
              <a:defRPr/>
            </a:pPr>
            <a:fld id="{94CD257B-B64E-43E2-A68D-DC3017900577}" type="slidenum">
              <a:rPr lang="en-US" smtClean="0">
                <a:latin typeface="Times New Roman" pitchFamily="18" charset="0"/>
                <a:ea typeface="MS Gothic" pitchFamily="49" charset="-128"/>
              </a:rPr>
              <a:pPr>
                <a:buFont typeface="Times New Roman" pitchFamily="18" charset="0"/>
                <a:buNone/>
                <a:defRPr/>
              </a:pPr>
              <a:t>1</a:t>
            </a:fld>
            <a:endParaRPr lang="en-US" smtClean="0">
              <a:latin typeface="Times New Roman" pitchFamily="18" charset="0"/>
              <a:ea typeface="MS Gothic" pitchFamily="49" charset="-128"/>
            </a:endParaRPr>
          </a:p>
        </p:txBody>
      </p:sp>
      <p:sp>
        <p:nvSpPr>
          <p:cNvPr id="35843"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5844"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19</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20</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21</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p:txBody>
          <a:bodyPr/>
          <a:lstStyle/>
          <a:p>
            <a:pPr>
              <a:buFont typeface="Times New Roman" pitchFamily="18" charset="0"/>
              <a:buNone/>
              <a:defRPr/>
            </a:pPr>
            <a:fld id="{182ACBFA-D51B-47E1-9006-3E6D4C37A85E}" type="slidenum">
              <a:rPr lang="en-US" smtClean="0">
                <a:latin typeface="Times New Roman" pitchFamily="18" charset="0"/>
                <a:ea typeface="MS Gothic" pitchFamily="49" charset="-128"/>
              </a:rPr>
              <a:pPr>
                <a:buFont typeface="Times New Roman" pitchFamily="18" charset="0"/>
                <a:buNone/>
                <a:defRPr/>
              </a:pPr>
              <a:t>22</a:t>
            </a:fld>
            <a:endParaRPr lang="en-US" smtClean="0">
              <a:latin typeface="Times New Roman" pitchFamily="18" charset="0"/>
              <a:ea typeface="MS Gothic" pitchFamily="49" charset="-128"/>
            </a:endParaRPr>
          </a:p>
        </p:txBody>
      </p:sp>
      <p:sp>
        <p:nvSpPr>
          <p:cNvPr id="6041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60420"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r>
              <a:rPr lang="en-US"/>
              <a:t>5/5/16</a:t>
            </a:r>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B6E69FD-1A87-48B3-9457-37BC4685EBD7}" type="slidenum">
              <a:rPr lang="en-US"/>
              <a:pPr>
                <a:defRPr/>
              </a:pPr>
              <a:t>‹#›</a:t>
            </a:fld>
            <a:fld id="{84F37191-21F8-4EDB-B5BA-8C46C54B60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E74E40F-C0DE-4B87-9386-F6E5E638E344}" type="slidenum">
              <a:rPr lang="en-US"/>
              <a:pPr>
                <a:defRPr/>
              </a:pPr>
              <a:t>‹#›</a:t>
            </a:fld>
            <a:fld id="{98F2C53C-1BFD-48FB-90C8-DDCA1EFC397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r>
              <a:rPr lang="en-US"/>
              <a:t>5/5/16</a:t>
            </a:r>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00C8DAC3-340C-4B61-8E2D-2E0AB9873B09}" type="slidenum">
              <a:rPr lang="en-US"/>
              <a:pPr>
                <a:defRPr/>
              </a:pPr>
              <a:t>‹#›</a:t>
            </a:fld>
            <a:fld id="{67674A0E-9B34-455F-9BF0-75D6FCE2206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5DDC1144-312A-4E9D-B68B-F6668B86E8A8}" type="slidenum">
              <a:rPr lang="en-US"/>
              <a:pPr>
                <a:defRPr/>
              </a:pPr>
              <a:t>‹#›</a:t>
            </a:fld>
            <a:fld id="{33F279F7-968B-4E2F-9F4C-CA11B16A45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r>
              <a:rPr lang="en-US"/>
              <a:t>5/5/16</a:t>
            </a:r>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634EC97-8E4D-4751-BAAB-1A427DA12BBC}" type="slidenum">
              <a:rPr lang="en-US"/>
              <a:pPr>
                <a:defRPr/>
              </a:pPr>
              <a:t>‹#›</a:t>
            </a:fld>
            <a:fld id="{A47951E6-8B2C-4444-84CD-DBDCD9A54E9E}"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r>
              <a:rPr lang="en-US"/>
              <a:t>5/5/16</a:t>
            </a:r>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761EF2EB-FC40-4AB3-8964-67E3D45FA28C}" type="slidenum">
              <a:rPr lang="en-US"/>
              <a:pPr>
                <a:defRPr/>
              </a:pPr>
              <a:t>‹#›</a:t>
            </a:fld>
            <a:fld id="{A8D49B5C-F19C-4E0B-819F-7D544960C8D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r>
              <a:rPr lang="en-US"/>
              <a:t>5/5/16</a:t>
            </a:r>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662674E-1243-434B-AC24-76F63320126A}" type="slidenum">
              <a:rPr lang="en-US"/>
              <a:pPr>
                <a:defRPr/>
              </a:pPr>
              <a:t>‹#›</a:t>
            </a:fld>
            <a:fld id="{FCF79CAE-CF57-44AB-91C1-2BAE7F509A8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9C151EB-0715-4BFD-B8ED-DD915CE25541}" type="slidenum">
              <a:rPr lang="en-US"/>
              <a:pPr>
                <a:defRPr/>
              </a:pPr>
              <a:t>‹#›</a:t>
            </a:fld>
            <a:fld id="{B92CB829-2A6F-4414-8412-558B9C0308E2}"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r>
              <a:rPr lang="en-US"/>
              <a:t>5/5/16</a:t>
            </a: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C676645D-4B10-4AAE-9F33-D3FB323AA933}" type="slidenum">
              <a:rPr lang="en-US"/>
              <a:pPr>
                <a:defRPr/>
              </a:pPr>
              <a:t>‹#›</a:t>
            </a:fld>
            <a:fld id="{44E4FE9F-CCFB-401A-A1FD-DB83F60ECA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5B85BCE-2DA6-4677-9E1B-5399A4753EFD}" type="slidenum">
              <a:rPr lang="en-US"/>
              <a:pPr>
                <a:defRPr/>
              </a:pPr>
              <a:t>‹#›</a:t>
            </a:fld>
            <a:fld id="{B5F0D661-CF98-49D3-A718-B10641FB931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99B63C3-E041-4D4C-99A2-B200ABC7E138}" type="slidenum">
              <a:rPr lang="en-US"/>
              <a:pPr>
                <a:defRPr/>
              </a:pPr>
              <a:t>‹#›</a:t>
            </a:fld>
            <a:fld id="{A2B4590A-D5DD-4888-81D7-78C91888144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r>
              <a:rPr lang="en-US"/>
              <a:t>5/5/16</a:t>
            </a:r>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C7E5DDF8-8E47-4784-B932-2E86EC99AD29}" type="slidenum">
              <a:rPr lang="en-US"/>
              <a:pPr>
                <a:defRPr/>
              </a:pPr>
              <a:t>‹#›</a:t>
            </a:fld>
            <a:fld id="{54A96692-F12A-494B-872B-5046E48239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r>
              <a:rPr lang="en-US"/>
              <a:t>5/5/16</a:t>
            </a: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b="0">
                <a:solidFill>
                  <a:schemeClr val="tx1"/>
                </a:solidFill>
                <a:ea typeface="MS Gothic" charset="-128"/>
                <a:cs typeface="+mn-cs"/>
              </a:defRPr>
            </a:lvl1pPr>
            <a:extLst/>
          </a:lstStyle>
          <a:p>
            <a:pPr>
              <a:defRPr/>
            </a:pPr>
            <a:fld id="{C4086C73-02C0-4F3E-A26A-290EA095597B}" type="slidenum">
              <a:rPr lang="en-US"/>
              <a:pPr>
                <a:defRPr/>
              </a:pPr>
              <a:t>‹#›</a:t>
            </a:fld>
            <a:fld id="{3DFD439E-F322-49CA-B4C6-3B8B48994A4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9" r:id="rId1"/>
    <p:sldLayoutId id="2147483754" r:id="rId2"/>
    <p:sldLayoutId id="2147483760" r:id="rId3"/>
    <p:sldLayoutId id="2147483761" r:id="rId4"/>
    <p:sldLayoutId id="2147483762" r:id="rId5"/>
    <p:sldLayoutId id="2147483763" r:id="rId6"/>
    <p:sldLayoutId id="2147483755" r:id="rId7"/>
    <p:sldLayoutId id="2147483764" r:id="rId8"/>
    <p:sldLayoutId id="2147483765" r:id="rId9"/>
    <p:sldLayoutId id="2147483756" r:id="rId10"/>
    <p:sldLayoutId id="2147483757" r:id="rId11"/>
    <p:sldLayoutId id="2147483758" r:id="rId12"/>
  </p:sldLayoutIdLst>
  <p:hf sldNum="0" hdr="0" ftr="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C369"/><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C369"/><Relationship Id="rId5" Type="http://schemas.openxmlformats.org/officeDocument/2006/relationships/hyperlink" Target="#C369"/><Relationship Id="rId4" Type="http://schemas.openxmlformats.org/officeDocument/2006/relationships/hyperlink" Target="#C369"/></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C369"/><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C369"/><Relationship Id="rId5" Type="http://schemas.openxmlformats.org/officeDocument/2006/relationships/hyperlink" Target="#C369"/><Relationship Id="rId4" Type="http://schemas.openxmlformats.org/officeDocument/2006/relationships/hyperlink" Target="#C369"/></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C369"/><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C369"/><Relationship Id="rId5" Type="http://schemas.openxmlformats.org/officeDocument/2006/relationships/hyperlink" Target="#C369"/><Relationship Id="rId4" Type="http://schemas.openxmlformats.org/officeDocument/2006/relationships/hyperlink" Target="#C369"/></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C369"/><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C369"/><Relationship Id="rId5" Type="http://schemas.openxmlformats.org/officeDocument/2006/relationships/hyperlink" Target="#C369"/><Relationship Id="rId4" Type="http://schemas.openxmlformats.org/officeDocument/2006/relationships/hyperlink" Target="#C369"/></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C369"/><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C369"/><Relationship Id="rId5" Type="http://schemas.openxmlformats.org/officeDocument/2006/relationships/hyperlink" Target="#C369"/><Relationship Id="rId4" Type="http://schemas.openxmlformats.org/officeDocument/2006/relationships/hyperlink" Target="#C369"/></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mtClean="0">
                <a:latin typeface="Calibri" charset="0"/>
              </a:rPr>
              <a:t> </a:t>
            </a:r>
          </a:p>
        </p:txBody>
      </p:sp>
      <p:sp>
        <p:nvSpPr>
          <p:cNvPr id="10243" name="Date Placeholder 2"/>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a:buFont typeface="Times New Roman" pitchFamily="18" charset="0"/>
              <a:buNone/>
              <a:defRPr/>
            </a:pPr>
            <a:r>
              <a:rPr lang="en-US" smtClean="0">
                <a:ea typeface="MS Gothic" pitchFamily="49" charset="-128"/>
              </a:rPr>
              <a:t>5/5/16</a:t>
            </a:r>
          </a:p>
        </p:txBody>
      </p:sp>
      <p:sp>
        <p:nvSpPr>
          <p:cNvPr id="9220"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pic>
        <p:nvPicPr>
          <p:cNvPr id="9221" name="Picture 3"/>
          <p:cNvPicPr>
            <a:picLocks noChangeAspect="1" noChangeArrowheads="1"/>
          </p:cNvPicPr>
          <p:nvPr/>
        </p:nvPicPr>
        <p:blipFill>
          <a:blip r:embed="rId3" cstate="print"/>
          <a:srcRect/>
          <a:stretch>
            <a:fillRect/>
          </a:stretch>
        </p:blipFill>
        <p:spPr bwMode="auto">
          <a:xfrm>
            <a:off x="4572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err="1">
                <a:solidFill>
                  <a:srgbClr val="000000"/>
                </a:solidFill>
                <a:latin typeface="Calibri" charset="0"/>
                <a:ea typeface="MS Gothic" charset="-128"/>
              </a:rPr>
              <a:t>Parashat</a:t>
            </a:r>
            <a:r>
              <a:rPr lang="en-US" sz="3200" dirty="0">
                <a:solidFill>
                  <a:srgbClr val="000000"/>
                </a:solidFill>
                <a:latin typeface="Calibri" charset="0"/>
                <a:ea typeface="MS Gothic" charset="-128"/>
              </a:rPr>
              <a:t> </a:t>
            </a:r>
            <a:r>
              <a:rPr lang="en-US" sz="3200" dirty="0" smtClean="0">
                <a:solidFill>
                  <a:srgbClr val="000000"/>
                </a:solidFill>
                <a:latin typeface="Calibri" charset="0"/>
                <a:ea typeface="MS Gothic" charset="-128"/>
              </a:rPr>
              <a:t>Shemot </a:t>
            </a:r>
            <a:r>
              <a:rPr lang="en-US" sz="3200" dirty="0" err="1" smtClean="0">
                <a:solidFill>
                  <a:srgbClr val="000000"/>
                </a:solidFill>
                <a:latin typeface="Calibri" charset="0"/>
                <a:ea typeface="MS Gothic" charset="-128"/>
              </a:rPr>
              <a:t>Terumá</a:t>
            </a:r>
            <a:endParaRPr lang="en-US" sz="3200" dirty="0">
              <a:solidFill>
                <a:srgbClr val="000000"/>
              </a:solidFill>
              <a:latin typeface="Calibri" charset="0"/>
              <a:ea typeface="MS Gothic" charset="-128"/>
            </a:endParaRPr>
          </a:p>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Un </a:t>
            </a:r>
            <a:r>
              <a:rPr lang="es-CO" sz="360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Santuario para Dios</a:t>
            </a:r>
            <a:endParaRPr lang="en-US" sz="3600" dirty="0">
              <a:solidFill>
                <a:schemeClr val="accent2">
                  <a:lumMod val="75000"/>
                </a:schemeClr>
              </a:solidFill>
              <a:effectLst>
                <a:outerShdw blurRad="38100" dist="38100" dir="2700000" algn="tl">
                  <a:srgbClr val="000000">
                    <a:alpha val="43137"/>
                  </a:srgbClr>
                </a:outerShdw>
              </a:effectLst>
              <a:latin typeface="Calibri" charset="0"/>
              <a:ea typeface="MS Gothic" charset="-128"/>
            </a:endParaRPr>
          </a:p>
        </p:txBody>
      </p:sp>
      <p:sp>
        <p:nvSpPr>
          <p:cNvPr id="9223"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Por: Eliyahu BaYonah</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Director Shalom Haverim Org</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New York</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endParaRPr>
          </a:p>
        </p:txBody>
      </p:sp>
      <p:pic>
        <p:nvPicPr>
          <p:cNvPr id="9224"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9225"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u="sng" dirty="0" smtClean="0">
                <a:effectLst>
                  <a:outerShdw blurRad="38100" dist="38100" dir="2700000" algn="tl">
                    <a:srgbClr val="000000">
                      <a:alpha val="43137"/>
                    </a:srgbClr>
                  </a:outerShdw>
                </a:effectLst>
                <a:hlinkClick r:id="rId4"/>
              </a:rPr>
              <a:t>SHEMOT - </a:t>
            </a:r>
            <a:r>
              <a:rPr lang="en-US" sz="2400" b="1" i="1" dirty="0" smtClean="0">
                <a:solidFill>
                  <a:srgbClr val="FF9933"/>
                </a:solidFill>
                <a:effectLst>
                  <a:outerShdw blurRad="38100" dist="38100" dir="2700000" algn="tl">
                    <a:srgbClr val="000000">
                      <a:alpha val="43137"/>
                    </a:srgbClr>
                  </a:outerShdw>
                </a:effectLst>
              </a:rPr>
              <a:t>Capítulo 25: 1  al  27:19</a:t>
            </a:r>
            <a:endParaRPr lang="en-US"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r>
              <a:rPr lang="en-US" sz="2400" dirty="0" smtClean="0">
                <a:solidFill>
                  <a:srgbClr val="080808"/>
                </a:solidFill>
              </a:rPr>
              <a:t>Dios le </a:t>
            </a:r>
            <a:r>
              <a:rPr lang="en-US" sz="2400" dirty="0" err="1" smtClean="0">
                <a:solidFill>
                  <a:srgbClr val="080808"/>
                </a:solidFill>
              </a:rPr>
              <a:t>ordena</a:t>
            </a:r>
            <a:r>
              <a:rPr lang="en-US" sz="2400" dirty="0" smtClean="0">
                <a:solidFill>
                  <a:srgbClr val="080808"/>
                </a:solidFill>
              </a:rPr>
              <a:t> a Moshé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construya</a:t>
            </a:r>
            <a:r>
              <a:rPr lang="en-US" sz="2400" dirty="0" smtClean="0">
                <a:solidFill>
                  <a:srgbClr val="080808"/>
                </a:solidFill>
              </a:rPr>
              <a:t> un Mishkán (</a:t>
            </a:r>
            <a:r>
              <a:rPr lang="en-US" sz="2400" dirty="0" err="1" smtClean="0">
                <a:solidFill>
                  <a:srgbClr val="080808"/>
                </a:solidFill>
              </a:rPr>
              <a:t>Santuario</a:t>
            </a:r>
            <a:r>
              <a:rPr lang="en-US" sz="2400" dirty="0" smtClean="0">
                <a:solidFill>
                  <a:srgbClr val="080808"/>
                </a:solidFill>
              </a:rPr>
              <a:t>) y le </a:t>
            </a:r>
            <a:r>
              <a:rPr lang="en-US" sz="2400" dirty="0" err="1" smtClean="0">
                <a:solidFill>
                  <a:srgbClr val="080808"/>
                </a:solidFill>
              </a:rPr>
              <a:t>da</a:t>
            </a:r>
            <a:r>
              <a:rPr lang="en-US" sz="2400" dirty="0" smtClean="0">
                <a:solidFill>
                  <a:srgbClr val="080808"/>
                </a:solidFill>
              </a:rPr>
              <a:t> </a:t>
            </a:r>
            <a:r>
              <a:rPr lang="en-US" sz="2400" dirty="0" err="1" smtClean="0">
                <a:solidFill>
                  <a:srgbClr val="080808"/>
                </a:solidFill>
              </a:rPr>
              <a:t>todas</a:t>
            </a:r>
            <a:r>
              <a:rPr lang="en-US" sz="2400" dirty="0" smtClean="0">
                <a:solidFill>
                  <a:srgbClr val="080808"/>
                </a:solidFill>
              </a:rPr>
              <a:t> las </a:t>
            </a:r>
            <a:r>
              <a:rPr lang="en-US" sz="2400" dirty="0" err="1" smtClean="0">
                <a:solidFill>
                  <a:srgbClr val="080808"/>
                </a:solidFill>
              </a:rPr>
              <a:t>instrucciones</a:t>
            </a:r>
            <a:r>
              <a:rPr lang="en-US" sz="2400" dirty="0" smtClean="0">
                <a:solidFill>
                  <a:srgbClr val="080808"/>
                </a:solidFill>
              </a:rPr>
              <a:t> </a:t>
            </a:r>
            <a:r>
              <a:rPr lang="en-US" sz="2400" dirty="0" err="1" smtClean="0">
                <a:solidFill>
                  <a:srgbClr val="080808"/>
                </a:solidFill>
              </a:rPr>
              <a:t>detalladas</a:t>
            </a:r>
            <a:r>
              <a:rPr lang="en-US" sz="2400" dirty="0" smtClean="0">
                <a:solidFill>
                  <a:srgbClr val="080808"/>
                </a:solidFill>
              </a:rPr>
              <a:t>.  </a:t>
            </a:r>
          </a:p>
          <a:p>
            <a:pPr lvl="1"/>
            <a:r>
              <a:rPr lang="en-US" sz="2400" dirty="0" smtClean="0">
                <a:solidFill>
                  <a:srgbClr val="080808"/>
                </a:solidFill>
              </a:rPr>
              <a:t>Se </a:t>
            </a:r>
            <a:r>
              <a:rPr lang="en-US" sz="2400" dirty="0" err="1" smtClean="0">
                <a:solidFill>
                  <a:srgbClr val="080808"/>
                </a:solidFill>
              </a:rPr>
              <a:t>pide</a:t>
            </a:r>
            <a:r>
              <a:rPr lang="en-US" sz="2400" dirty="0" smtClean="0">
                <a:solidFill>
                  <a:srgbClr val="080808"/>
                </a:solidFill>
              </a:rPr>
              <a:t> a los </a:t>
            </a:r>
            <a:r>
              <a:rPr lang="en-US" sz="2400" dirty="0" err="1" smtClean="0">
                <a:solidFill>
                  <a:srgbClr val="080808"/>
                </a:solidFill>
              </a:rPr>
              <a:t>israelitas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contribuyan</a:t>
            </a:r>
            <a:r>
              <a:rPr lang="en-US" sz="2400" dirty="0" smtClean="0">
                <a:solidFill>
                  <a:srgbClr val="080808"/>
                </a:solidFill>
              </a:rPr>
              <a:t> con </a:t>
            </a:r>
            <a:r>
              <a:rPr lang="en-US" sz="2400" dirty="0" err="1" smtClean="0">
                <a:solidFill>
                  <a:srgbClr val="080808"/>
                </a:solidFill>
              </a:rPr>
              <a:t>metales</a:t>
            </a:r>
            <a:r>
              <a:rPr lang="en-US" sz="2400" dirty="0" smtClean="0">
                <a:solidFill>
                  <a:srgbClr val="080808"/>
                </a:solidFill>
              </a:rPr>
              <a:t> </a:t>
            </a:r>
            <a:r>
              <a:rPr lang="en-US" sz="2400" dirty="0" err="1" smtClean="0">
                <a:solidFill>
                  <a:srgbClr val="080808"/>
                </a:solidFill>
              </a:rPr>
              <a:t>preciosos</a:t>
            </a:r>
            <a:r>
              <a:rPr lang="en-US" sz="2400" dirty="0" smtClean="0">
                <a:solidFill>
                  <a:srgbClr val="080808"/>
                </a:solidFill>
              </a:rPr>
              <a:t> y </a:t>
            </a:r>
            <a:r>
              <a:rPr lang="en-US" sz="2400" dirty="0" err="1" smtClean="0">
                <a:solidFill>
                  <a:srgbClr val="080808"/>
                </a:solidFill>
              </a:rPr>
              <a:t>piedras</a:t>
            </a:r>
            <a:r>
              <a:rPr lang="en-US" sz="2400" dirty="0" smtClean="0">
                <a:solidFill>
                  <a:srgbClr val="080808"/>
                </a:solidFill>
              </a:rPr>
              <a:t>, </a:t>
            </a:r>
            <a:r>
              <a:rPr lang="en-US" sz="2400" dirty="0" err="1" smtClean="0">
                <a:solidFill>
                  <a:srgbClr val="080808"/>
                </a:solidFill>
              </a:rPr>
              <a:t>telas</a:t>
            </a:r>
            <a:r>
              <a:rPr lang="en-US" sz="2400" dirty="0" smtClean="0">
                <a:solidFill>
                  <a:srgbClr val="080808"/>
                </a:solidFill>
              </a:rPr>
              <a:t>, </a:t>
            </a:r>
            <a:r>
              <a:rPr lang="en-US" sz="2400" dirty="0" err="1" smtClean="0">
                <a:solidFill>
                  <a:srgbClr val="080808"/>
                </a:solidFill>
              </a:rPr>
              <a:t>pieles</a:t>
            </a:r>
            <a:r>
              <a:rPr lang="en-US" sz="2400" dirty="0" smtClean="0">
                <a:solidFill>
                  <a:srgbClr val="080808"/>
                </a:solidFill>
              </a:rPr>
              <a:t>, </a:t>
            </a:r>
            <a:r>
              <a:rPr lang="en-US" sz="2400" dirty="0" err="1" smtClean="0">
                <a:solidFill>
                  <a:srgbClr val="080808"/>
                </a:solidFill>
              </a:rPr>
              <a:t>aceite</a:t>
            </a:r>
            <a:r>
              <a:rPr lang="en-US" sz="2400" dirty="0" smtClean="0">
                <a:solidFill>
                  <a:srgbClr val="080808"/>
                </a:solidFill>
              </a:rPr>
              <a:t> y </a:t>
            </a:r>
            <a:r>
              <a:rPr lang="en-US" sz="2400" dirty="0" err="1" smtClean="0">
                <a:solidFill>
                  <a:srgbClr val="080808"/>
                </a:solidFill>
              </a:rPr>
              <a:t>especias</a:t>
            </a:r>
            <a:r>
              <a:rPr lang="en-US" sz="2400" dirty="0" smtClean="0">
                <a:solidFill>
                  <a:srgbClr val="080808"/>
                </a:solidFill>
              </a:rPr>
              <a:t>.  </a:t>
            </a:r>
          </a:p>
          <a:p>
            <a:pPr lvl="1"/>
            <a:r>
              <a:rPr lang="en-US" sz="2400" dirty="0" smtClean="0">
                <a:solidFill>
                  <a:srgbClr val="080808"/>
                </a:solidFill>
              </a:rPr>
              <a:t>En el patio exterior del Mishkán hay un Altar </a:t>
            </a:r>
            <a:r>
              <a:rPr lang="en-US" sz="2400" dirty="0" err="1" smtClean="0">
                <a:solidFill>
                  <a:srgbClr val="080808"/>
                </a:solidFill>
              </a:rPr>
              <a:t>para</a:t>
            </a:r>
            <a:r>
              <a:rPr lang="en-US" sz="2400" dirty="0" smtClean="0">
                <a:solidFill>
                  <a:srgbClr val="080808"/>
                </a:solidFill>
              </a:rPr>
              <a:t> los </a:t>
            </a:r>
            <a:r>
              <a:rPr lang="en-US" sz="2400" dirty="0" err="1" smtClean="0">
                <a:solidFill>
                  <a:srgbClr val="080808"/>
                </a:solidFill>
              </a:rPr>
              <a:t>sacrificios</a:t>
            </a:r>
            <a:r>
              <a:rPr lang="en-US" sz="2400" dirty="0" smtClean="0">
                <a:solidFill>
                  <a:srgbClr val="080808"/>
                </a:solidFill>
              </a:rPr>
              <a:t> de </a:t>
            </a:r>
            <a:r>
              <a:rPr lang="en-US" sz="2400" dirty="0" err="1" smtClean="0">
                <a:solidFill>
                  <a:srgbClr val="080808"/>
                </a:solidFill>
              </a:rPr>
              <a:t>holocausto</a:t>
            </a:r>
            <a:r>
              <a:rPr lang="en-US" sz="2400" dirty="0" smtClean="0">
                <a:solidFill>
                  <a:srgbClr val="080808"/>
                </a:solidFill>
              </a:rPr>
              <a:t> y </a:t>
            </a:r>
            <a:r>
              <a:rPr lang="en-US" sz="2400" dirty="0" err="1" smtClean="0">
                <a:solidFill>
                  <a:srgbClr val="080808"/>
                </a:solidFill>
              </a:rPr>
              <a:t>una</a:t>
            </a:r>
            <a:r>
              <a:rPr lang="en-US" sz="2400" dirty="0" smtClean="0">
                <a:solidFill>
                  <a:srgbClr val="080808"/>
                </a:solidFill>
              </a:rPr>
              <a:t> </a:t>
            </a:r>
            <a:r>
              <a:rPr lang="en-US" sz="2400" dirty="0" err="1" smtClean="0">
                <a:solidFill>
                  <a:srgbClr val="080808"/>
                </a:solidFill>
              </a:rPr>
              <a:t>jofaina</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lavarse</a:t>
            </a:r>
            <a:r>
              <a:rPr lang="en-US" sz="2400" dirty="0" smtClean="0">
                <a:solidFill>
                  <a:srgbClr val="080808"/>
                </a:solidFill>
              </a:rPr>
              <a:t>.  </a:t>
            </a:r>
          </a:p>
          <a:p>
            <a:pPr lvl="1"/>
            <a:r>
              <a:rPr lang="en-US" sz="2400" dirty="0" smtClean="0">
                <a:solidFill>
                  <a:srgbClr val="080808"/>
                </a:solidFill>
              </a:rPr>
              <a:t>El </a:t>
            </a:r>
            <a:r>
              <a:rPr lang="en-US" sz="2400" dirty="0" err="1" smtClean="0">
                <a:solidFill>
                  <a:srgbClr val="080808"/>
                </a:solidFill>
              </a:rPr>
              <a:t>Tabernáculo</a:t>
            </a:r>
            <a:r>
              <a:rPr lang="en-US" sz="2400" dirty="0" smtClean="0">
                <a:solidFill>
                  <a:srgbClr val="080808"/>
                </a:solidFill>
              </a:rPr>
              <a:t> </a:t>
            </a:r>
            <a:r>
              <a:rPr lang="en-US" sz="2400" dirty="0" err="1" smtClean="0">
                <a:solidFill>
                  <a:srgbClr val="080808"/>
                </a:solidFill>
              </a:rPr>
              <a:t>está</a:t>
            </a:r>
            <a:r>
              <a:rPr lang="en-US" sz="2400" dirty="0" smtClean="0">
                <a:solidFill>
                  <a:srgbClr val="080808"/>
                </a:solidFill>
              </a:rPr>
              <a:t> </a:t>
            </a:r>
            <a:r>
              <a:rPr lang="en-US" sz="2400" dirty="0" err="1" smtClean="0">
                <a:solidFill>
                  <a:srgbClr val="080808"/>
                </a:solidFill>
              </a:rPr>
              <a:t>dividido</a:t>
            </a:r>
            <a:r>
              <a:rPr lang="en-US" sz="2400" dirty="0" smtClean="0">
                <a:solidFill>
                  <a:srgbClr val="080808"/>
                </a:solidFill>
              </a:rPr>
              <a:t> en dos </a:t>
            </a:r>
            <a:r>
              <a:rPr lang="en-US" sz="2400" dirty="0" err="1" smtClean="0">
                <a:solidFill>
                  <a:srgbClr val="080808"/>
                </a:solidFill>
              </a:rPr>
              <a:t>partes</a:t>
            </a:r>
            <a:r>
              <a:rPr lang="en-US" sz="2400" dirty="0" smtClean="0">
                <a:solidFill>
                  <a:srgbClr val="080808"/>
                </a:solidFill>
              </a:rPr>
              <a:t> </a:t>
            </a:r>
            <a:r>
              <a:rPr lang="en-US" sz="2400" dirty="0" err="1" smtClean="0">
                <a:solidFill>
                  <a:srgbClr val="080808"/>
                </a:solidFill>
              </a:rPr>
              <a:t>por</a:t>
            </a:r>
            <a:r>
              <a:rPr lang="en-US" sz="2400" dirty="0" smtClean="0">
                <a:solidFill>
                  <a:srgbClr val="080808"/>
                </a:solidFill>
              </a:rPr>
              <a:t> </a:t>
            </a:r>
            <a:r>
              <a:rPr lang="en-US" sz="2400" dirty="0" err="1" smtClean="0">
                <a:solidFill>
                  <a:srgbClr val="080808"/>
                </a:solidFill>
              </a:rPr>
              <a:t>medio</a:t>
            </a:r>
            <a:r>
              <a:rPr lang="en-US" sz="2400" dirty="0" smtClean="0">
                <a:solidFill>
                  <a:srgbClr val="080808"/>
                </a:solidFill>
              </a:rPr>
              <a:t> de </a:t>
            </a:r>
            <a:r>
              <a:rPr lang="en-US" sz="2400" dirty="0" err="1" smtClean="0">
                <a:solidFill>
                  <a:srgbClr val="080808"/>
                </a:solidFill>
              </a:rPr>
              <a:t>una</a:t>
            </a:r>
            <a:r>
              <a:rPr lang="en-US" sz="2400" dirty="0" smtClean="0">
                <a:solidFill>
                  <a:srgbClr val="080808"/>
                </a:solidFill>
              </a:rPr>
              <a:t> </a:t>
            </a:r>
            <a:r>
              <a:rPr lang="en-US" sz="2400" dirty="0" err="1" smtClean="0">
                <a:solidFill>
                  <a:srgbClr val="080808"/>
                </a:solidFill>
              </a:rPr>
              <a:t>cortina</a:t>
            </a:r>
            <a:r>
              <a:rPr lang="en-US" sz="2400" dirty="0" smtClean="0">
                <a:solidFill>
                  <a:srgbClr val="080808"/>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u="sng" dirty="0" smtClean="0">
                <a:effectLst>
                  <a:outerShdw blurRad="38100" dist="38100" dir="2700000" algn="tl">
                    <a:srgbClr val="000000">
                      <a:alpha val="43137"/>
                    </a:srgbClr>
                  </a:outerShdw>
                </a:effectLst>
                <a:hlinkClick r:id="rId4"/>
              </a:rPr>
              <a:t>SHEMOT - </a:t>
            </a:r>
            <a:r>
              <a:rPr lang="en-US" sz="2400" b="1" i="1" dirty="0" smtClean="0">
                <a:solidFill>
                  <a:srgbClr val="FF9933"/>
                </a:solidFill>
                <a:effectLst>
                  <a:outerShdw blurRad="38100" dist="38100" dir="2700000" algn="tl">
                    <a:srgbClr val="000000">
                      <a:alpha val="43137"/>
                    </a:srgbClr>
                  </a:outerShdw>
                </a:effectLst>
              </a:rPr>
              <a:t>Capítulo 25: 1  al  27:19</a:t>
            </a:r>
            <a:endParaRPr lang="en-US"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endParaRPr lang="en-US" sz="2400" dirty="0" smtClean="0">
              <a:solidFill>
                <a:srgbClr val="080808"/>
              </a:solidFill>
            </a:endParaRPr>
          </a:p>
          <a:p>
            <a:pPr lvl="1"/>
            <a:r>
              <a:rPr lang="en-US" sz="2400" dirty="0" err="1" smtClean="0">
                <a:solidFill>
                  <a:srgbClr val="080808"/>
                </a:solidFill>
              </a:rPr>
              <a:t>Únicamente</a:t>
            </a:r>
            <a:r>
              <a:rPr lang="en-US" sz="2400" dirty="0" smtClean="0">
                <a:solidFill>
                  <a:srgbClr val="080808"/>
                </a:solidFill>
              </a:rPr>
              <a:t> los Kohanim, </a:t>
            </a:r>
            <a:r>
              <a:rPr lang="en-US" sz="2400" dirty="0" err="1" smtClean="0">
                <a:solidFill>
                  <a:srgbClr val="080808"/>
                </a:solidFill>
              </a:rPr>
              <a:t>descendientes</a:t>
            </a:r>
            <a:r>
              <a:rPr lang="en-US" sz="2400" dirty="0" smtClean="0">
                <a:solidFill>
                  <a:srgbClr val="080808"/>
                </a:solidFill>
              </a:rPr>
              <a:t> de </a:t>
            </a:r>
            <a:r>
              <a:rPr lang="en-US" sz="2400" dirty="0" err="1" smtClean="0">
                <a:solidFill>
                  <a:srgbClr val="080808"/>
                </a:solidFill>
              </a:rPr>
              <a:t>Aarón</a:t>
            </a:r>
            <a:r>
              <a:rPr lang="en-US" sz="2400" dirty="0" smtClean="0">
                <a:solidFill>
                  <a:srgbClr val="080808"/>
                </a:solidFill>
              </a:rPr>
              <a:t>, </a:t>
            </a:r>
            <a:r>
              <a:rPr lang="en-US" sz="2400" dirty="0" err="1" smtClean="0">
                <a:solidFill>
                  <a:srgbClr val="080808"/>
                </a:solidFill>
              </a:rPr>
              <a:t>tienen</a:t>
            </a:r>
            <a:r>
              <a:rPr lang="en-US" sz="2400" dirty="0" smtClean="0">
                <a:solidFill>
                  <a:srgbClr val="080808"/>
                </a:solidFill>
              </a:rPr>
              <a:t> </a:t>
            </a:r>
            <a:r>
              <a:rPr lang="en-US" sz="2400" dirty="0" err="1" smtClean="0">
                <a:solidFill>
                  <a:srgbClr val="080808"/>
                </a:solidFill>
              </a:rPr>
              <a:t>acceso</a:t>
            </a:r>
            <a:r>
              <a:rPr lang="en-US" sz="2400" dirty="0" smtClean="0">
                <a:solidFill>
                  <a:srgbClr val="080808"/>
                </a:solidFill>
              </a:rPr>
              <a:t> a la </a:t>
            </a:r>
            <a:r>
              <a:rPr lang="en-US" sz="2400" dirty="0" err="1" smtClean="0">
                <a:solidFill>
                  <a:srgbClr val="080808"/>
                </a:solidFill>
              </a:rPr>
              <a:t>habitación</a:t>
            </a:r>
            <a:r>
              <a:rPr lang="en-US" sz="2400" dirty="0" smtClean="0">
                <a:solidFill>
                  <a:srgbClr val="080808"/>
                </a:solidFill>
              </a:rPr>
              <a:t> exterior.  </a:t>
            </a:r>
          </a:p>
          <a:p>
            <a:pPr lvl="1"/>
            <a:r>
              <a:rPr lang="en-US" sz="2400" dirty="0" smtClean="0">
                <a:solidFill>
                  <a:srgbClr val="080808"/>
                </a:solidFill>
              </a:rPr>
              <a:t>En </a:t>
            </a:r>
            <a:r>
              <a:rPr lang="en-US" sz="2400" dirty="0" err="1" smtClean="0">
                <a:solidFill>
                  <a:srgbClr val="080808"/>
                </a:solidFill>
              </a:rPr>
              <a:t>dicha</a:t>
            </a:r>
            <a:r>
              <a:rPr lang="en-US" sz="2400" dirty="0" smtClean="0">
                <a:solidFill>
                  <a:srgbClr val="080808"/>
                </a:solidFill>
              </a:rPr>
              <a:t> </a:t>
            </a:r>
            <a:r>
              <a:rPr lang="en-US" sz="2400" dirty="0" err="1" smtClean="0">
                <a:solidFill>
                  <a:srgbClr val="080808"/>
                </a:solidFill>
              </a:rPr>
              <a:t>habitación</a:t>
            </a:r>
            <a:r>
              <a:rPr lang="en-US" sz="2400" dirty="0" smtClean="0">
                <a:solidFill>
                  <a:srgbClr val="080808"/>
                </a:solidFill>
              </a:rPr>
              <a:t> se </a:t>
            </a:r>
            <a:r>
              <a:rPr lang="en-US" sz="2400" dirty="0" err="1" smtClean="0">
                <a:solidFill>
                  <a:srgbClr val="080808"/>
                </a:solidFill>
              </a:rPr>
              <a:t>encuentran</a:t>
            </a:r>
            <a:r>
              <a:rPr lang="en-US" sz="2400" dirty="0" smtClean="0">
                <a:solidFill>
                  <a:srgbClr val="080808"/>
                </a:solidFill>
              </a:rPr>
              <a:t> la Mesa del Pan de la </a:t>
            </a:r>
            <a:r>
              <a:rPr lang="en-US" sz="2400" dirty="0" err="1" smtClean="0">
                <a:solidFill>
                  <a:srgbClr val="080808"/>
                </a:solidFill>
              </a:rPr>
              <a:t>Proposición</a:t>
            </a:r>
            <a:r>
              <a:rPr lang="en-US" sz="2400" dirty="0" smtClean="0">
                <a:solidFill>
                  <a:srgbClr val="080808"/>
                </a:solidFill>
              </a:rPr>
              <a:t>,  la Menorá y el Altar Dorado </a:t>
            </a:r>
            <a:r>
              <a:rPr lang="en-US" sz="2400" dirty="0" err="1" smtClean="0">
                <a:solidFill>
                  <a:srgbClr val="080808"/>
                </a:solidFill>
              </a:rPr>
              <a:t>para</a:t>
            </a:r>
            <a:r>
              <a:rPr lang="en-US" sz="2400" dirty="0" smtClean="0">
                <a:solidFill>
                  <a:srgbClr val="080808"/>
                </a:solidFill>
              </a:rPr>
              <a:t> el </a:t>
            </a:r>
            <a:r>
              <a:rPr lang="en-US" sz="2400" dirty="0" err="1" smtClean="0">
                <a:solidFill>
                  <a:srgbClr val="080808"/>
                </a:solidFill>
              </a:rPr>
              <a:t>incienso</a:t>
            </a:r>
            <a:r>
              <a:rPr lang="en-US" sz="2400" dirty="0" smtClean="0">
                <a:solidFill>
                  <a:srgbClr val="080808"/>
                </a:solidFill>
              </a:rPr>
              <a:t>.  </a:t>
            </a:r>
          </a:p>
          <a:p>
            <a:pPr lvl="1"/>
            <a:r>
              <a:rPr lang="en-US" sz="2400" dirty="0" smtClean="0">
                <a:solidFill>
                  <a:srgbClr val="080808"/>
                </a:solidFill>
              </a:rPr>
              <a:t>A la </a:t>
            </a:r>
            <a:r>
              <a:rPr lang="en-US" sz="2400" dirty="0" err="1" smtClean="0">
                <a:solidFill>
                  <a:srgbClr val="080808"/>
                </a:solidFill>
              </a:rPr>
              <a:t>habitación</a:t>
            </a:r>
            <a:r>
              <a:rPr lang="en-US" sz="2400" dirty="0" smtClean="0">
                <a:solidFill>
                  <a:srgbClr val="080808"/>
                </a:solidFill>
              </a:rPr>
              <a:t> </a:t>
            </a:r>
            <a:r>
              <a:rPr lang="en-US" sz="2400" dirty="0" err="1" smtClean="0">
                <a:solidFill>
                  <a:srgbClr val="080808"/>
                </a:solidFill>
              </a:rPr>
              <a:t>interna</a:t>
            </a:r>
            <a:r>
              <a:rPr lang="en-US" sz="2400" dirty="0" smtClean="0">
                <a:solidFill>
                  <a:srgbClr val="080808"/>
                </a:solidFill>
              </a:rPr>
              <a:t>, el </a:t>
            </a:r>
            <a:r>
              <a:rPr lang="en-US" sz="2400" dirty="0" err="1" smtClean="0">
                <a:solidFill>
                  <a:srgbClr val="080808"/>
                </a:solidFill>
              </a:rPr>
              <a:t>Sancto</a:t>
            </a:r>
            <a:r>
              <a:rPr lang="en-US" sz="2400" dirty="0" smtClean="0">
                <a:solidFill>
                  <a:srgbClr val="080808"/>
                </a:solidFill>
              </a:rPr>
              <a:t> Sanctorum, </a:t>
            </a:r>
            <a:r>
              <a:rPr lang="en-US" sz="2400" dirty="0" err="1" smtClean="0">
                <a:solidFill>
                  <a:srgbClr val="080808"/>
                </a:solidFill>
              </a:rPr>
              <a:t>sólo</a:t>
            </a:r>
            <a:r>
              <a:rPr lang="en-US" sz="2400" dirty="0" smtClean="0">
                <a:solidFill>
                  <a:srgbClr val="080808"/>
                </a:solidFill>
              </a:rPr>
              <a:t> </a:t>
            </a:r>
            <a:r>
              <a:rPr lang="en-US" sz="2400" dirty="0" err="1" smtClean="0">
                <a:solidFill>
                  <a:srgbClr val="080808"/>
                </a:solidFill>
              </a:rPr>
              <a:t>puede</a:t>
            </a:r>
            <a:r>
              <a:rPr lang="en-US" sz="2400" dirty="0" smtClean="0">
                <a:solidFill>
                  <a:srgbClr val="080808"/>
                </a:solidFill>
              </a:rPr>
              <a:t> </a:t>
            </a:r>
            <a:r>
              <a:rPr lang="en-US" sz="2400" dirty="0" err="1" smtClean="0">
                <a:solidFill>
                  <a:srgbClr val="080808"/>
                </a:solidFill>
              </a:rPr>
              <a:t>entrar</a:t>
            </a:r>
            <a:r>
              <a:rPr lang="en-US" sz="2400" dirty="0" smtClean="0">
                <a:solidFill>
                  <a:srgbClr val="080808"/>
                </a:solidFill>
              </a:rPr>
              <a:t> el Kohén Gadol, y </a:t>
            </a:r>
            <a:r>
              <a:rPr lang="en-US" sz="2400" dirty="0" err="1" smtClean="0">
                <a:solidFill>
                  <a:srgbClr val="080808"/>
                </a:solidFill>
              </a:rPr>
              <a:t>únicamente</a:t>
            </a:r>
            <a:r>
              <a:rPr lang="en-US" sz="2400" dirty="0" smtClean="0">
                <a:solidFill>
                  <a:srgbClr val="080808"/>
                </a:solidFill>
              </a:rPr>
              <a:t> </a:t>
            </a:r>
            <a:r>
              <a:rPr lang="en-US" sz="2400" dirty="0" err="1" smtClean="0">
                <a:solidFill>
                  <a:srgbClr val="080808"/>
                </a:solidFill>
              </a:rPr>
              <a:t>una</a:t>
            </a:r>
            <a:r>
              <a:rPr lang="en-US" sz="2400" dirty="0" smtClean="0">
                <a:solidFill>
                  <a:srgbClr val="080808"/>
                </a:solidFill>
              </a:rPr>
              <a:t> </a:t>
            </a:r>
            <a:r>
              <a:rPr lang="en-US" sz="2400" dirty="0" err="1" smtClean="0">
                <a:solidFill>
                  <a:srgbClr val="080808"/>
                </a:solidFill>
              </a:rPr>
              <a:t>vez</a:t>
            </a:r>
            <a:r>
              <a:rPr lang="en-US" sz="2400" dirty="0" smtClean="0">
                <a:solidFill>
                  <a:srgbClr val="080808"/>
                </a:solidFill>
              </a:rPr>
              <a:t> al </a:t>
            </a:r>
            <a:r>
              <a:rPr lang="en-US" sz="2400" dirty="0" err="1" smtClean="0">
                <a:solidFill>
                  <a:srgbClr val="080808"/>
                </a:solidFill>
              </a:rPr>
              <a:t>año</a:t>
            </a:r>
            <a:r>
              <a:rPr lang="en-US" sz="2400" dirty="0" smtClean="0">
                <a:solidFill>
                  <a:srgbClr val="080808"/>
                </a:solidFill>
              </a:rPr>
              <a:t>, en Yom Kipur.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u="sng" dirty="0" smtClean="0">
                <a:effectLst>
                  <a:outerShdw blurRad="38100" dist="38100" dir="2700000" algn="tl">
                    <a:srgbClr val="000000">
                      <a:alpha val="43137"/>
                    </a:srgbClr>
                  </a:outerShdw>
                </a:effectLst>
                <a:hlinkClick r:id="rId4"/>
              </a:rPr>
              <a:t>SHEMOT - </a:t>
            </a:r>
            <a:r>
              <a:rPr lang="en-US" sz="2400" b="1" i="1" dirty="0" smtClean="0">
                <a:solidFill>
                  <a:srgbClr val="FF9933"/>
                </a:solidFill>
                <a:effectLst>
                  <a:outerShdw blurRad="38100" dist="38100" dir="2700000" algn="tl">
                    <a:srgbClr val="000000">
                      <a:alpha val="43137"/>
                    </a:srgbClr>
                  </a:outerShdw>
                </a:effectLst>
              </a:rPr>
              <a:t>Capítulo 25: 1  al  27:19</a:t>
            </a:r>
            <a:endParaRPr lang="en-US"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endParaRPr lang="en-US" sz="2400" dirty="0" smtClean="0">
              <a:solidFill>
                <a:srgbClr val="080808"/>
              </a:solidFill>
            </a:endParaRPr>
          </a:p>
          <a:p>
            <a:pPr lvl="1"/>
            <a:r>
              <a:rPr lang="en-US" sz="2400" dirty="0" err="1" smtClean="0">
                <a:solidFill>
                  <a:srgbClr val="080808"/>
                </a:solidFill>
              </a:rPr>
              <a:t>Aquí</a:t>
            </a:r>
            <a:r>
              <a:rPr lang="en-US" sz="2400" dirty="0" smtClean="0">
                <a:solidFill>
                  <a:srgbClr val="080808"/>
                </a:solidFill>
              </a:rPr>
              <a:t> </a:t>
            </a:r>
            <a:r>
              <a:rPr lang="en-US" sz="2400" dirty="0" err="1" smtClean="0">
                <a:solidFill>
                  <a:srgbClr val="080808"/>
                </a:solidFill>
              </a:rPr>
              <a:t>está</a:t>
            </a:r>
            <a:r>
              <a:rPr lang="en-US" sz="2400" dirty="0" smtClean="0">
                <a:solidFill>
                  <a:srgbClr val="080808"/>
                </a:solidFill>
              </a:rPr>
              <a:t> el </a:t>
            </a:r>
            <a:r>
              <a:rPr lang="en-US" sz="2400" dirty="0" err="1" smtClean="0">
                <a:solidFill>
                  <a:srgbClr val="080808"/>
                </a:solidFill>
              </a:rPr>
              <a:t>Arca</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contiene</a:t>
            </a:r>
            <a:r>
              <a:rPr lang="en-US" sz="2400" dirty="0" smtClean="0">
                <a:solidFill>
                  <a:srgbClr val="080808"/>
                </a:solidFill>
              </a:rPr>
              <a:t> los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Mandamientos</a:t>
            </a:r>
            <a:r>
              <a:rPr lang="en-US" sz="2400" dirty="0" smtClean="0">
                <a:solidFill>
                  <a:srgbClr val="080808"/>
                </a:solidFill>
              </a:rPr>
              <a:t> </a:t>
            </a:r>
            <a:r>
              <a:rPr lang="en-US" sz="2400" dirty="0" err="1" smtClean="0">
                <a:solidFill>
                  <a:srgbClr val="080808"/>
                </a:solidFill>
              </a:rPr>
              <a:t>inscritos</a:t>
            </a:r>
            <a:r>
              <a:rPr lang="en-US" sz="2400" dirty="0" smtClean="0">
                <a:solidFill>
                  <a:srgbClr val="080808"/>
                </a:solidFill>
              </a:rPr>
              <a:t> en las dos </a:t>
            </a:r>
            <a:r>
              <a:rPr lang="en-US" sz="2400" dirty="0" err="1" smtClean="0">
                <a:solidFill>
                  <a:srgbClr val="080808"/>
                </a:solidFill>
              </a:rPr>
              <a:t>tablas</a:t>
            </a:r>
            <a:r>
              <a:rPr lang="en-US" sz="2400" dirty="0" smtClean="0">
                <a:solidFill>
                  <a:srgbClr val="080808"/>
                </a:solidFill>
              </a:rPr>
              <a:t> de </a:t>
            </a:r>
            <a:r>
              <a:rPr lang="en-US" sz="2400" dirty="0" err="1" smtClean="0">
                <a:solidFill>
                  <a:srgbClr val="080808"/>
                </a:solidFill>
              </a:rPr>
              <a:t>piedra</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D‑</a:t>
            </a:r>
            <a:r>
              <a:rPr lang="en-US" sz="2400" dirty="0" err="1" smtClean="0">
                <a:solidFill>
                  <a:srgbClr val="080808"/>
                </a:solidFill>
              </a:rPr>
              <a:t>os</a:t>
            </a:r>
            <a:r>
              <a:rPr lang="en-US" sz="2400" dirty="0" smtClean="0">
                <a:solidFill>
                  <a:srgbClr val="080808"/>
                </a:solidFill>
              </a:rPr>
              <a:t> le </a:t>
            </a:r>
            <a:r>
              <a:rPr lang="en-US" sz="2400" dirty="0" err="1" smtClean="0">
                <a:solidFill>
                  <a:srgbClr val="080808"/>
                </a:solidFill>
              </a:rPr>
              <a:t>dio</a:t>
            </a:r>
            <a:r>
              <a:rPr lang="en-US" sz="2400" dirty="0" smtClean="0">
                <a:solidFill>
                  <a:srgbClr val="080808"/>
                </a:solidFill>
              </a:rPr>
              <a:t> a la </a:t>
            </a:r>
            <a:r>
              <a:rPr lang="en-US" sz="2400" dirty="0" err="1" smtClean="0">
                <a:solidFill>
                  <a:srgbClr val="080808"/>
                </a:solidFill>
              </a:rPr>
              <a:t>nación</a:t>
            </a:r>
            <a:r>
              <a:rPr lang="en-US" sz="2400" dirty="0" smtClean="0">
                <a:solidFill>
                  <a:srgbClr val="080808"/>
                </a:solidFill>
              </a:rPr>
              <a:t> </a:t>
            </a:r>
            <a:r>
              <a:rPr lang="en-US" sz="2400" dirty="0" err="1" smtClean="0">
                <a:solidFill>
                  <a:srgbClr val="080808"/>
                </a:solidFill>
              </a:rPr>
              <a:t>Judía</a:t>
            </a:r>
            <a:r>
              <a:rPr lang="en-US" sz="2400" dirty="0" smtClean="0">
                <a:solidFill>
                  <a:srgbClr val="080808"/>
                </a:solidFill>
              </a:rPr>
              <a:t> en el Monte </a:t>
            </a:r>
            <a:r>
              <a:rPr lang="en-US" sz="2400" dirty="0" err="1" smtClean="0">
                <a:solidFill>
                  <a:srgbClr val="080808"/>
                </a:solidFill>
              </a:rPr>
              <a:t>Sinaí</a:t>
            </a:r>
            <a:r>
              <a:rPr lang="en-US" sz="2400" dirty="0" smtClean="0">
                <a:solidFill>
                  <a:srgbClr val="080808"/>
                </a:solidFill>
              </a:rPr>
              <a:t>.  </a:t>
            </a:r>
          </a:p>
          <a:p>
            <a:pPr lvl="1"/>
            <a:r>
              <a:rPr lang="en-US" sz="2400" dirty="0" err="1" smtClean="0">
                <a:solidFill>
                  <a:srgbClr val="080808"/>
                </a:solidFill>
              </a:rPr>
              <a:t>También</a:t>
            </a:r>
            <a:r>
              <a:rPr lang="en-US" sz="2400" dirty="0" smtClean="0">
                <a:solidFill>
                  <a:srgbClr val="080808"/>
                </a:solidFill>
              </a:rPr>
              <a:t> se </a:t>
            </a:r>
            <a:r>
              <a:rPr lang="en-US" sz="2400" dirty="0" err="1" smtClean="0">
                <a:solidFill>
                  <a:srgbClr val="080808"/>
                </a:solidFill>
              </a:rPr>
              <a:t>describen</a:t>
            </a:r>
            <a:r>
              <a:rPr lang="en-US" sz="2400" dirty="0" smtClean="0">
                <a:solidFill>
                  <a:srgbClr val="080808"/>
                </a:solidFill>
              </a:rPr>
              <a:t> en </a:t>
            </a:r>
            <a:r>
              <a:rPr lang="en-US" sz="2400" dirty="0" err="1" smtClean="0">
                <a:solidFill>
                  <a:srgbClr val="080808"/>
                </a:solidFill>
              </a:rPr>
              <a:t>detalle</a:t>
            </a:r>
            <a:r>
              <a:rPr lang="en-US" sz="2400" dirty="0" smtClean="0">
                <a:solidFill>
                  <a:srgbClr val="080808"/>
                </a:solidFill>
              </a:rPr>
              <a:t> </a:t>
            </a:r>
            <a:r>
              <a:rPr lang="en-US" sz="2400" dirty="0" err="1" smtClean="0">
                <a:solidFill>
                  <a:srgbClr val="080808"/>
                </a:solidFill>
              </a:rPr>
              <a:t>todos</a:t>
            </a:r>
            <a:r>
              <a:rPr lang="en-US" sz="2400" dirty="0" smtClean="0">
                <a:solidFill>
                  <a:srgbClr val="080808"/>
                </a:solidFill>
              </a:rPr>
              <a:t> los </a:t>
            </a:r>
            <a:r>
              <a:rPr lang="en-US" sz="2400" dirty="0" err="1" smtClean="0">
                <a:solidFill>
                  <a:srgbClr val="080808"/>
                </a:solidFill>
              </a:rPr>
              <a:t>utensilios</a:t>
            </a:r>
            <a:r>
              <a:rPr lang="en-US" sz="2400" dirty="0" smtClean="0">
                <a:solidFill>
                  <a:srgbClr val="080808"/>
                </a:solidFill>
              </a:rPr>
              <a:t> y </a:t>
            </a:r>
            <a:r>
              <a:rPr lang="en-US" sz="2400" dirty="0" err="1" smtClean="0">
                <a:solidFill>
                  <a:srgbClr val="080808"/>
                </a:solidFill>
              </a:rPr>
              <a:t>vasijas</a:t>
            </a:r>
            <a:r>
              <a:rPr lang="en-US" sz="2400" dirty="0" smtClean="0">
                <a:solidFill>
                  <a:srgbClr val="080808"/>
                </a:solidFill>
              </a:rPr>
              <a:t>, </a:t>
            </a:r>
            <a:r>
              <a:rPr lang="en-US" sz="2400" dirty="0" err="1" smtClean="0">
                <a:solidFill>
                  <a:srgbClr val="080808"/>
                </a:solidFill>
              </a:rPr>
              <a:t>así</a:t>
            </a:r>
            <a:r>
              <a:rPr lang="en-US" sz="2400" dirty="0" smtClean="0">
                <a:solidFill>
                  <a:srgbClr val="080808"/>
                </a:solidFill>
              </a:rPr>
              <a:t> </a:t>
            </a:r>
            <a:r>
              <a:rPr lang="en-US" sz="2400" dirty="0" err="1" smtClean="0">
                <a:solidFill>
                  <a:srgbClr val="080808"/>
                </a:solidFill>
              </a:rPr>
              <a:t>como</a:t>
            </a:r>
            <a:r>
              <a:rPr lang="en-US" sz="2400" dirty="0" smtClean="0">
                <a:solidFill>
                  <a:srgbClr val="080808"/>
                </a:solidFill>
              </a:rPr>
              <a:t> la </a:t>
            </a:r>
            <a:r>
              <a:rPr lang="en-US" sz="2400" dirty="0" err="1" smtClean="0">
                <a:solidFill>
                  <a:srgbClr val="080808"/>
                </a:solidFill>
              </a:rPr>
              <a:t>construcción</a:t>
            </a:r>
            <a:r>
              <a:rPr lang="en-US" sz="2400" dirty="0" smtClean="0">
                <a:solidFill>
                  <a:srgbClr val="080808"/>
                </a:solidFill>
              </a:rPr>
              <a:t> del Mishkán.</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080808"/>
                </a:solidFill>
              </a:rPr>
              <a:t>"Habla a los Hijos de Israel, y déjalos tomar para Mí una ofrenda...y déjalos hacerme un Mishkán para que more entre ellos" (25:2-8).</a:t>
            </a:r>
          </a:p>
          <a:p>
            <a:pPr lvl="1"/>
            <a:r>
              <a:rPr lang="es-ES" sz="2400" dirty="0" smtClean="0">
                <a:solidFill>
                  <a:srgbClr val="080808"/>
                </a:solidFill>
              </a:rPr>
              <a:t>Uno de los objetivos del Mishkán fue permitirle a cada persona sentir la Presencia Divina en su vida personal. </a:t>
            </a:r>
          </a:p>
          <a:p>
            <a:pPr lvl="1"/>
            <a:r>
              <a:rPr lang="es-ES" sz="2400" dirty="0" smtClean="0">
                <a:solidFill>
                  <a:srgbClr val="080808"/>
                </a:solidFill>
              </a:rPr>
              <a:t>Pero, mientras que tratamos de cumplir con el destino religioso de convertirnos en un reino de líderes espirituales para el mundo, y una nación santa, debemos recordar que lo hacemos por motivos puros, y no para obtener gloria personal.</a:t>
            </a:r>
          </a:p>
          <a:p>
            <a:pPr lvl="1"/>
            <a:r>
              <a:rPr lang="es-ES" sz="2400" dirty="0" smtClean="0">
                <a:solidFill>
                  <a:srgbClr val="080808"/>
                </a:solidFill>
              </a:rPr>
              <a:t> </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080808"/>
                </a:solidFill>
              </a:rPr>
              <a:t>"Habla a los Hijos de Israel, y déjalos tomar para Mí una ofrenda...y déjalos hacerme un Mishkán para que more entre ellos" (25:2-8).</a:t>
            </a:r>
          </a:p>
          <a:p>
            <a:pPr lvl="1"/>
            <a:r>
              <a:rPr lang="es-ES" sz="2400" dirty="0" smtClean="0">
                <a:solidFill>
                  <a:srgbClr val="080808"/>
                </a:solidFill>
              </a:rPr>
              <a:t>Cuando tomamos nuevas responsabilidades en nombre del Honor de D-os, y no por nuestro propio auto-interés, entonces tendremos el mérito de que D-os more entre </a:t>
            </a:r>
            <a:r>
              <a:rPr lang="es-ES" sz="2400" i="1" dirty="0" smtClean="0">
                <a:solidFill>
                  <a:srgbClr val="080808"/>
                </a:solidFill>
              </a:rPr>
              <a:t>nosotros</a:t>
            </a:r>
            <a:r>
              <a:rPr lang="es-ES" sz="2400" dirty="0" smtClean="0">
                <a:solidFill>
                  <a:srgbClr val="080808"/>
                </a:solidFill>
              </a:rPr>
              <a:t>, y no sólo en nuestras sinagogas.</a:t>
            </a:r>
          </a:p>
          <a:p>
            <a:pPr lvl="1"/>
            <a:r>
              <a:rPr lang="es-ES" sz="2400" i="1" dirty="0" smtClean="0">
                <a:solidFill>
                  <a:srgbClr val="080808"/>
                </a:solidFill>
              </a:rPr>
              <a:t>Adaptado de </a:t>
            </a:r>
            <a:r>
              <a:rPr lang="es-ES" sz="2400" i="1" dirty="0" err="1" smtClean="0">
                <a:solidFill>
                  <a:srgbClr val="080808"/>
                </a:solidFill>
              </a:rPr>
              <a:t>Rashi</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080808"/>
                </a:solidFill>
              </a:rPr>
              <a:t>"Y haz para Mí un Santuario..." (25:8).</a:t>
            </a:r>
          </a:p>
          <a:p>
            <a:pPr lvl="1"/>
            <a:r>
              <a:rPr lang="es-ES" sz="2400" dirty="0" smtClean="0">
                <a:solidFill>
                  <a:srgbClr val="080808"/>
                </a:solidFill>
              </a:rPr>
              <a:t>Jafetz Jaim</a:t>
            </a:r>
          </a:p>
          <a:p>
            <a:pPr lvl="1"/>
            <a:r>
              <a:rPr lang="es-ES" sz="2400" dirty="0" smtClean="0">
                <a:solidFill>
                  <a:srgbClr val="080808"/>
                </a:solidFill>
              </a:rPr>
              <a:t>Cuando D-os le dijo a Moshé </a:t>
            </a:r>
            <a:r>
              <a:rPr lang="es-ES" sz="2400" i="1" dirty="0" smtClean="0">
                <a:solidFill>
                  <a:srgbClr val="080808"/>
                </a:solidFill>
              </a:rPr>
              <a:t>"Haz para Mí un Santuario,"</a:t>
            </a:r>
            <a:r>
              <a:rPr lang="es-ES" sz="2400" dirty="0" smtClean="0">
                <a:solidFill>
                  <a:srgbClr val="080808"/>
                </a:solidFill>
              </a:rPr>
              <a:t> Moshé se estremeció y respondió: "Un hombre no puede hacer una casa para D-os." </a:t>
            </a:r>
          </a:p>
          <a:p>
            <a:pPr lvl="1"/>
            <a:r>
              <a:rPr lang="es-ES" sz="2400" dirty="0" smtClean="0">
                <a:solidFill>
                  <a:srgbClr val="080808"/>
                </a:solidFill>
              </a:rPr>
              <a:t>D-os le respondió: "Yo no pido algo acorde a Mi fuerza, sino que pido algo acorde a la fuerza de ellos" (</a:t>
            </a:r>
            <a:r>
              <a:rPr lang="es-ES" sz="2400" i="1" dirty="0" err="1" smtClean="0">
                <a:solidFill>
                  <a:srgbClr val="080808"/>
                </a:solidFill>
              </a:rPr>
              <a:t>Pesikta</a:t>
            </a:r>
            <a:r>
              <a:rPr lang="es-ES" sz="2400" dirty="0" smtClean="0">
                <a:solidFill>
                  <a:srgbClr val="080808"/>
                </a:solidFill>
              </a:rPr>
              <a:t>). </a:t>
            </a:r>
          </a:p>
          <a:p>
            <a:pPr lvl="1"/>
            <a:r>
              <a:rPr lang="es-ES" sz="2400" dirty="0" smtClean="0">
                <a:solidFill>
                  <a:srgbClr val="080808"/>
                </a:solidFill>
              </a:rPr>
              <a:t>Aprendemos de aquí, que D-os tiene expectativas razonables. Sólo se espera que uno haga de acuerdo al potencial que tiene, y no más.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080808"/>
                </a:solidFill>
              </a:rPr>
              <a:t>"Y haz para Mí un Santuario..." (25:8).</a:t>
            </a:r>
          </a:p>
          <a:p>
            <a:pPr lvl="1"/>
            <a:r>
              <a:rPr lang="es-ES" sz="2400" dirty="0" smtClean="0">
                <a:solidFill>
                  <a:srgbClr val="080808"/>
                </a:solidFill>
              </a:rPr>
              <a:t>D-os dice </a:t>
            </a:r>
            <a:r>
              <a:rPr lang="es-ES" sz="2400" i="1" dirty="0" smtClean="0">
                <a:solidFill>
                  <a:srgbClr val="080808"/>
                </a:solidFill>
              </a:rPr>
              <a:t>"Abre para Mí [en tu corazón] una apertura del tamaño del agujerito de una aguja, y yo te [lo] abriré como la puerta de un gran salón." </a:t>
            </a:r>
            <a:r>
              <a:rPr lang="es-ES" sz="2400" dirty="0" smtClean="0">
                <a:solidFill>
                  <a:srgbClr val="080808"/>
                </a:solidFill>
              </a:rPr>
              <a:t>Se espera que cada uno estudie Torá de acuerdo a sus habilidades. Similarmente debemos apoyar económicamente "motivos de Torá," cada uno de acuerdo a su capacidad. Una persona rica debe hacer más que un pobre. De todas maneras, una persona más pobre puede cumplir su obligación contribuyendo con un monto relativamente pequeño.</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_tradnl" sz="2400" b="1" dirty="0" smtClean="0">
                <a:solidFill>
                  <a:srgbClr val="FF9933"/>
                </a:solidFill>
                <a:effectLst>
                  <a:outerShdw blurRad="38100" dist="38100" dir="2700000" algn="tl">
                    <a:srgbClr val="000000">
                      <a:alpha val="43137"/>
                    </a:srgbClr>
                  </a:outerShdw>
                </a:effectLst>
              </a:rPr>
              <a:t>“Y Me harán un Santuario, y Yo habitaré en medio de ellos” (25:8)</a:t>
            </a:r>
            <a:endParaRPr lang="en-US" sz="2400" dirty="0" smtClean="0">
              <a:solidFill>
                <a:srgbClr val="FF9933"/>
              </a:solidFill>
              <a:effectLst>
                <a:outerShdw blurRad="38100" dist="38100" dir="2700000" algn="tl">
                  <a:srgbClr val="000000">
                    <a:alpha val="43137"/>
                  </a:srgbClr>
                </a:outerShdw>
              </a:effectLst>
            </a:endParaRPr>
          </a:p>
          <a:p>
            <a:pPr lvl="1" hangingPunct="0">
              <a:lnSpc>
                <a:spcPct val="93000"/>
              </a:lnSpc>
              <a:buClr>
                <a:srgbClr val="000000"/>
              </a:buClr>
              <a:buSzPct val="100000"/>
              <a:buFont typeface="Arial" pitchFamily="34" charset="0"/>
              <a:buChar char="•"/>
              <a:defRPr/>
            </a:pPr>
            <a:endParaRPr lang="en-US" sz="2400" dirty="0" smtClean="0">
              <a:solidFill>
                <a:schemeClr val="tx1"/>
              </a:solidFill>
            </a:endParaRPr>
          </a:p>
          <a:p>
            <a:pPr lvl="1"/>
            <a:r>
              <a:rPr lang="en-US" sz="2400" dirty="0" smtClean="0">
                <a:solidFill>
                  <a:srgbClr val="080808"/>
                </a:solidFill>
              </a:rPr>
              <a:t>El </a:t>
            </a:r>
            <a:r>
              <a:rPr lang="en-US" sz="2400" dirty="0" err="1" smtClean="0">
                <a:solidFill>
                  <a:srgbClr val="080808"/>
                </a:solidFill>
              </a:rPr>
              <a:t>todo</a:t>
            </a:r>
            <a:r>
              <a:rPr lang="en-US" sz="2400" dirty="0" smtClean="0">
                <a:solidFill>
                  <a:srgbClr val="080808"/>
                </a:solidFill>
              </a:rPr>
              <a:t> y las </a:t>
            </a:r>
            <a:r>
              <a:rPr lang="en-US" sz="2400" dirty="0" err="1" smtClean="0">
                <a:solidFill>
                  <a:srgbClr val="080808"/>
                </a:solidFill>
              </a:rPr>
              <a:t>partes</a:t>
            </a:r>
            <a:r>
              <a:rPr lang="en-US" sz="2400" dirty="0" smtClean="0">
                <a:solidFill>
                  <a:srgbClr val="080808"/>
                </a:solidFill>
              </a:rPr>
              <a:t> </a:t>
            </a:r>
            <a:r>
              <a:rPr lang="en-US" sz="2400" dirty="0" err="1" smtClean="0">
                <a:solidFill>
                  <a:srgbClr val="080808"/>
                </a:solidFill>
              </a:rPr>
              <a:t>mantienen</a:t>
            </a:r>
            <a:r>
              <a:rPr lang="en-US" sz="2400" dirty="0" smtClean="0">
                <a:solidFill>
                  <a:srgbClr val="080808"/>
                </a:solidFill>
              </a:rPr>
              <a:t> </a:t>
            </a:r>
            <a:r>
              <a:rPr lang="en-US" sz="2400" dirty="0" err="1" smtClean="0">
                <a:solidFill>
                  <a:srgbClr val="080808"/>
                </a:solidFill>
              </a:rPr>
              <a:t>una</a:t>
            </a:r>
            <a:r>
              <a:rPr lang="en-US" sz="2400" dirty="0" smtClean="0">
                <a:solidFill>
                  <a:srgbClr val="080808"/>
                </a:solidFill>
              </a:rPr>
              <a:t> </a:t>
            </a:r>
            <a:r>
              <a:rPr lang="en-US" sz="2400" dirty="0" err="1" smtClean="0">
                <a:solidFill>
                  <a:srgbClr val="080808"/>
                </a:solidFill>
              </a:rPr>
              <a:t>relación</a:t>
            </a:r>
            <a:r>
              <a:rPr lang="en-US" sz="2400" dirty="0" smtClean="0">
                <a:solidFill>
                  <a:srgbClr val="080808"/>
                </a:solidFill>
              </a:rPr>
              <a:t> </a:t>
            </a:r>
            <a:r>
              <a:rPr lang="en-US" sz="2400" dirty="0" err="1" smtClean="0">
                <a:solidFill>
                  <a:srgbClr val="080808"/>
                </a:solidFill>
              </a:rPr>
              <a:t>simbiótica</a:t>
            </a:r>
            <a:r>
              <a:rPr lang="en-US" sz="2400" dirty="0" smtClean="0">
                <a:solidFill>
                  <a:srgbClr val="080808"/>
                </a:solidFill>
              </a:rPr>
              <a:t>. </a:t>
            </a:r>
          </a:p>
          <a:p>
            <a:pPr lvl="1"/>
            <a:r>
              <a:rPr lang="en-US" sz="2400" dirty="0" smtClean="0">
                <a:solidFill>
                  <a:srgbClr val="080808"/>
                </a:solidFill>
              </a:rPr>
              <a:t>Ambos </a:t>
            </a:r>
            <a:r>
              <a:rPr lang="en-US" sz="2400" dirty="0" err="1" smtClean="0">
                <a:solidFill>
                  <a:srgbClr val="080808"/>
                </a:solidFill>
              </a:rPr>
              <a:t>deben</a:t>
            </a:r>
            <a:r>
              <a:rPr lang="en-US" sz="2400" dirty="0" smtClean="0">
                <a:solidFill>
                  <a:srgbClr val="080808"/>
                </a:solidFill>
              </a:rPr>
              <a:t> y </a:t>
            </a:r>
            <a:r>
              <a:rPr lang="en-US" sz="2400" dirty="0" err="1" smtClean="0">
                <a:solidFill>
                  <a:srgbClr val="080808"/>
                </a:solidFill>
              </a:rPr>
              <a:t>tomar</a:t>
            </a:r>
            <a:r>
              <a:rPr lang="en-US" sz="2400" dirty="0" smtClean="0">
                <a:solidFill>
                  <a:srgbClr val="080808"/>
                </a:solidFill>
              </a:rPr>
              <a:t> el </a:t>
            </a:r>
            <a:r>
              <a:rPr lang="en-US" sz="2400" dirty="0" err="1" smtClean="0">
                <a:solidFill>
                  <a:srgbClr val="080808"/>
                </a:solidFill>
              </a:rPr>
              <a:t>uno</a:t>
            </a:r>
            <a:r>
              <a:rPr lang="en-US" sz="2400" dirty="0" smtClean="0">
                <a:solidFill>
                  <a:srgbClr val="080808"/>
                </a:solidFill>
              </a:rPr>
              <a:t> del </a:t>
            </a:r>
            <a:r>
              <a:rPr lang="en-US" sz="2400" dirty="0" err="1" smtClean="0">
                <a:solidFill>
                  <a:srgbClr val="080808"/>
                </a:solidFill>
              </a:rPr>
              <a:t>otro</a:t>
            </a:r>
            <a:r>
              <a:rPr lang="en-US" sz="2400" dirty="0" smtClean="0">
                <a:solidFill>
                  <a:srgbClr val="080808"/>
                </a:solidFill>
              </a:rPr>
              <a:t>. Sin los </a:t>
            </a:r>
            <a:r>
              <a:rPr lang="en-US" sz="2400" dirty="0" err="1" smtClean="0">
                <a:solidFill>
                  <a:srgbClr val="080808"/>
                </a:solidFill>
              </a:rPr>
              <a:t>miembros</a:t>
            </a:r>
            <a:r>
              <a:rPr lang="en-US" sz="2400" dirty="0" smtClean="0">
                <a:solidFill>
                  <a:srgbClr val="080808"/>
                </a:solidFill>
              </a:rPr>
              <a:t> no </a:t>
            </a:r>
            <a:r>
              <a:rPr lang="en-US" sz="2400" dirty="0" err="1" smtClean="0">
                <a:solidFill>
                  <a:srgbClr val="080808"/>
                </a:solidFill>
              </a:rPr>
              <a:t>puede</a:t>
            </a:r>
            <a:r>
              <a:rPr lang="en-US" sz="2400" dirty="0" smtClean="0">
                <a:solidFill>
                  <a:srgbClr val="080808"/>
                </a:solidFill>
              </a:rPr>
              <a:t> </a:t>
            </a:r>
            <a:r>
              <a:rPr lang="en-US" sz="2400" dirty="0" err="1" smtClean="0">
                <a:solidFill>
                  <a:srgbClr val="080808"/>
                </a:solidFill>
              </a:rPr>
              <a:t>haber</a:t>
            </a:r>
            <a:r>
              <a:rPr lang="en-US" sz="2400" dirty="0" smtClean="0">
                <a:solidFill>
                  <a:srgbClr val="080808"/>
                </a:solidFill>
              </a:rPr>
              <a:t> </a:t>
            </a:r>
            <a:r>
              <a:rPr lang="en-US" sz="2400" dirty="0" err="1" smtClean="0">
                <a:solidFill>
                  <a:srgbClr val="080808"/>
                </a:solidFill>
              </a:rPr>
              <a:t>cuerpo</a:t>
            </a:r>
            <a:r>
              <a:rPr lang="en-US" sz="2400" dirty="0" smtClean="0">
                <a:solidFill>
                  <a:srgbClr val="080808"/>
                </a:solidFill>
              </a:rPr>
              <a:t>. Los </a:t>
            </a:r>
            <a:r>
              <a:rPr lang="en-US" sz="2400" dirty="0" err="1" smtClean="0">
                <a:solidFill>
                  <a:srgbClr val="080808"/>
                </a:solidFill>
              </a:rPr>
              <a:t>miembros</a:t>
            </a:r>
            <a:r>
              <a:rPr lang="en-US" sz="2400" dirty="0" smtClean="0">
                <a:solidFill>
                  <a:srgbClr val="080808"/>
                </a:solidFill>
              </a:rPr>
              <a:t> </a:t>
            </a:r>
            <a:r>
              <a:rPr lang="en-US" sz="2400" dirty="0" err="1" smtClean="0">
                <a:solidFill>
                  <a:srgbClr val="080808"/>
                </a:solidFill>
              </a:rPr>
              <a:t>conforman</a:t>
            </a:r>
            <a:r>
              <a:rPr lang="en-US" sz="2400" dirty="0" smtClean="0">
                <a:solidFill>
                  <a:srgbClr val="080808"/>
                </a:solidFill>
              </a:rPr>
              <a:t> el </a:t>
            </a:r>
            <a:r>
              <a:rPr lang="en-US" sz="2400" dirty="0" err="1" smtClean="0">
                <a:solidFill>
                  <a:srgbClr val="080808"/>
                </a:solidFill>
              </a:rPr>
              <a:t>cuerpo</a:t>
            </a:r>
            <a:r>
              <a:rPr lang="en-US" sz="2400" dirty="0" smtClean="0">
                <a:solidFill>
                  <a:srgbClr val="080808"/>
                </a:solidFill>
              </a:rPr>
              <a:t>. </a:t>
            </a:r>
          </a:p>
          <a:p>
            <a:pPr lvl="1"/>
            <a:r>
              <a:rPr lang="en-US" sz="2400" dirty="0" err="1" smtClean="0">
                <a:solidFill>
                  <a:srgbClr val="080808"/>
                </a:solidFill>
              </a:rPr>
              <a:t>Pero</a:t>
            </a:r>
            <a:r>
              <a:rPr lang="en-US" sz="2400" dirty="0" smtClean="0">
                <a:solidFill>
                  <a:srgbClr val="080808"/>
                </a:solidFill>
              </a:rPr>
              <a:t> </a:t>
            </a:r>
            <a:r>
              <a:rPr lang="en-US" sz="2400" dirty="0" err="1" smtClean="0">
                <a:solidFill>
                  <a:srgbClr val="080808"/>
                </a:solidFill>
              </a:rPr>
              <a:t>cuando</a:t>
            </a:r>
            <a:r>
              <a:rPr lang="en-US" sz="2400" dirty="0" smtClean="0">
                <a:solidFill>
                  <a:srgbClr val="080808"/>
                </a:solidFill>
              </a:rPr>
              <a:t> </a:t>
            </a:r>
            <a:r>
              <a:rPr lang="en-US" sz="2400" dirty="0" err="1" smtClean="0">
                <a:solidFill>
                  <a:srgbClr val="080808"/>
                </a:solidFill>
              </a:rPr>
              <a:t>todos</a:t>
            </a:r>
            <a:r>
              <a:rPr lang="en-US" sz="2400" dirty="0" smtClean="0">
                <a:solidFill>
                  <a:srgbClr val="080808"/>
                </a:solidFill>
              </a:rPr>
              <a:t> los </a:t>
            </a:r>
            <a:r>
              <a:rPr lang="en-US" sz="2400" dirty="0" err="1" smtClean="0">
                <a:solidFill>
                  <a:srgbClr val="080808"/>
                </a:solidFill>
              </a:rPr>
              <a:t>miembros</a:t>
            </a:r>
            <a:r>
              <a:rPr lang="en-US" sz="2400" dirty="0" smtClean="0">
                <a:solidFill>
                  <a:srgbClr val="080808"/>
                </a:solidFill>
              </a:rPr>
              <a:t> </a:t>
            </a:r>
            <a:r>
              <a:rPr lang="en-US" sz="2400" dirty="0" err="1" smtClean="0">
                <a:solidFill>
                  <a:srgbClr val="080808"/>
                </a:solidFill>
              </a:rPr>
              <a:t>están</a:t>
            </a:r>
            <a:r>
              <a:rPr lang="en-US" sz="2400" dirty="0" smtClean="0">
                <a:solidFill>
                  <a:srgbClr val="080808"/>
                </a:solidFill>
              </a:rPr>
              <a:t> </a:t>
            </a:r>
            <a:r>
              <a:rPr lang="en-US" sz="2400" dirty="0" err="1" smtClean="0">
                <a:solidFill>
                  <a:srgbClr val="080808"/>
                </a:solidFill>
              </a:rPr>
              <a:t>conectados</a:t>
            </a:r>
            <a:r>
              <a:rPr lang="en-US" sz="2400" dirty="0" smtClean="0">
                <a:solidFill>
                  <a:srgbClr val="080808"/>
                </a:solidFill>
              </a:rPr>
              <a:t> y la vida </a:t>
            </a:r>
            <a:r>
              <a:rPr lang="en-US" sz="2400" dirty="0" err="1" smtClean="0">
                <a:solidFill>
                  <a:srgbClr val="080808"/>
                </a:solidFill>
              </a:rPr>
              <a:t>fluye</a:t>
            </a:r>
            <a:r>
              <a:rPr lang="en-US" sz="2400" dirty="0" smtClean="0">
                <a:solidFill>
                  <a:srgbClr val="080808"/>
                </a:solidFill>
              </a:rPr>
              <a:t> </a:t>
            </a:r>
            <a:r>
              <a:rPr lang="en-US" sz="2400" dirty="0" err="1" smtClean="0">
                <a:solidFill>
                  <a:srgbClr val="080808"/>
                </a:solidFill>
              </a:rPr>
              <a:t>dentro</a:t>
            </a:r>
            <a:r>
              <a:rPr lang="en-US" sz="2400" dirty="0" smtClean="0">
                <a:solidFill>
                  <a:srgbClr val="080808"/>
                </a:solidFill>
              </a:rPr>
              <a:t> de </a:t>
            </a:r>
            <a:r>
              <a:rPr lang="en-US" sz="2400" dirty="0" err="1" smtClean="0">
                <a:solidFill>
                  <a:srgbClr val="080808"/>
                </a:solidFill>
              </a:rPr>
              <a:t>ellos</a:t>
            </a:r>
            <a:r>
              <a:rPr lang="en-US" sz="2400" dirty="0" smtClean="0">
                <a:solidFill>
                  <a:srgbClr val="080808"/>
                </a:solidFill>
              </a:rPr>
              <a:t>, el </a:t>
            </a:r>
            <a:r>
              <a:rPr lang="en-US" sz="2400" dirty="0" err="1" smtClean="0">
                <a:solidFill>
                  <a:srgbClr val="080808"/>
                </a:solidFill>
              </a:rPr>
              <a:t>cuerpo</a:t>
            </a:r>
            <a:r>
              <a:rPr lang="en-US" sz="2400" dirty="0" smtClean="0">
                <a:solidFill>
                  <a:srgbClr val="080808"/>
                </a:solidFill>
              </a:rPr>
              <a:t> en </a:t>
            </a:r>
            <a:r>
              <a:rPr lang="en-US" sz="2400" dirty="0" err="1" smtClean="0">
                <a:solidFill>
                  <a:srgbClr val="080808"/>
                </a:solidFill>
              </a:rPr>
              <a:t>sí</a:t>
            </a:r>
            <a:r>
              <a:rPr lang="en-US" sz="2400" dirty="0" smtClean="0">
                <a:solidFill>
                  <a:srgbClr val="080808"/>
                </a:solidFill>
              </a:rPr>
              <a:t> </a:t>
            </a:r>
            <a:r>
              <a:rPr lang="en-US" sz="2400" dirty="0" err="1" smtClean="0">
                <a:solidFill>
                  <a:srgbClr val="080808"/>
                </a:solidFill>
              </a:rPr>
              <a:t>adopta</a:t>
            </a:r>
            <a:r>
              <a:rPr lang="en-US" sz="2400" dirty="0" smtClean="0">
                <a:solidFill>
                  <a:srgbClr val="080808"/>
                </a:solidFill>
              </a:rPr>
              <a:t> </a:t>
            </a:r>
            <a:r>
              <a:rPr lang="en-US" sz="2400" dirty="0" err="1" smtClean="0">
                <a:solidFill>
                  <a:srgbClr val="080808"/>
                </a:solidFill>
              </a:rPr>
              <a:t>una</a:t>
            </a:r>
            <a:r>
              <a:rPr lang="en-US" sz="2400" dirty="0" smtClean="0">
                <a:solidFill>
                  <a:srgbClr val="080808"/>
                </a:solidFill>
              </a:rPr>
              <a:t> </a:t>
            </a:r>
            <a:r>
              <a:rPr lang="en-US" sz="2400" dirty="0" err="1" smtClean="0">
                <a:solidFill>
                  <a:srgbClr val="080808"/>
                </a:solidFill>
              </a:rPr>
              <a:t>existencia</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a:t>
            </a:r>
            <a:r>
              <a:rPr lang="en-US" sz="2400" dirty="0" err="1" smtClean="0">
                <a:solidFill>
                  <a:srgbClr val="080808"/>
                </a:solidFill>
              </a:rPr>
              <a:t>más</a:t>
            </a:r>
            <a:r>
              <a:rPr lang="en-US" sz="2400" dirty="0" smtClean="0">
                <a:solidFill>
                  <a:srgbClr val="080808"/>
                </a:solidFill>
              </a:rPr>
              <a:t> </a:t>
            </a:r>
            <a:r>
              <a:rPr lang="en-US" sz="2400" dirty="0" err="1" smtClean="0">
                <a:solidFill>
                  <a:srgbClr val="080808"/>
                </a:solidFill>
              </a:rPr>
              <a:t>grande</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la </a:t>
            </a:r>
            <a:r>
              <a:rPr lang="en-US" sz="2400" dirty="0" err="1" smtClean="0">
                <a:solidFill>
                  <a:srgbClr val="080808"/>
                </a:solidFill>
              </a:rPr>
              <a:t>suma</a:t>
            </a:r>
            <a:r>
              <a:rPr lang="en-US" sz="2400" dirty="0" smtClean="0">
                <a:solidFill>
                  <a:srgbClr val="080808"/>
                </a:solidFill>
              </a:rPr>
              <a:t> de </a:t>
            </a:r>
            <a:r>
              <a:rPr lang="en-US" sz="2400" dirty="0" err="1" smtClean="0">
                <a:solidFill>
                  <a:srgbClr val="080808"/>
                </a:solidFill>
              </a:rPr>
              <a:t>sus</a:t>
            </a:r>
            <a:r>
              <a:rPr lang="en-US" sz="2400" dirty="0" smtClean="0">
                <a:solidFill>
                  <a:srgbClr val="080808"/>
                </a:solidFill>
              </a:rPr>
              <a:t> </a:t>
            </a:r>
            <a:r>
              <a:rPr lang="en-US" sz="2400" dirty="0" err="1" smtClean="0">
                <a:solidFill>
                  <a:srgbClr val="080808"/>
                </a:solidFill>
              </a:rPr>
              <a:t>partes</a:t>
            </a:r>
            <a:r>
              <a:rPr lang="en-US" sz="2400" dirty="0" smtClean="0">
                <a:solidFill>
                  <a:srgbClr val="080808"/>
                </a:solidFill>
              </a:rPr>
              <a:t>. Y </a:t>
            </a:r>
            <a:r>
              <a:rPr lang="en-US" sz="2400" dirty="0" err="1" smtClean="0">
                <a:solidFill>
                  <a:srgbClr val="080808"/>
                </a:solidFill>
              </a:rPr>
              <a:t>entonces</a:t>
            </a:r>
            <a:r>
              <a:rPr lang="en-US" sz="2400" dirty="0" smtClean="0">
                <a:solidFill>
                  <a:srgbClr val="080808"/>
                </a:solidFill>
              </a:rPr>
              <a:t> les </a:t>
            </a:r>
            <a:r>
              <a:rPr lang="en-US" sz="2400" dirty="0" err="1" smtClean="0">
                <a:solidFill>
                  <a:srgbClr val="080808"/>
                </a:solidFill>
              </a:rPr>
              <a:t>devuelve</a:t>
            </a:r>
            <a:r>
              <a:rPr lang="en-US" sz="2400" dirty="0" smtClean="0">
                <a:solidFill>
                  <a:srgbClr val="080808"/>
                </a:solidFill>
              </a:rPr>
              <a:t> a los </a:t>
            </a:r>
            <a:r>
              <a:rPr lang="en-US" sz="2400" dirty="0" err="1" smtClean="0">
                <a:solidFill>
                  <a:srgbClr val="080808"/>
                </a:solidFill>
              </a:rPr>
              <a:t>miembros</a:t>
            </a:r>
            <a:r>
              <a:rPr lang="en-US" sz="2400" dirty="0" smtClean="0">
                <a:solidFill>
                  <a:srgbClr val="080808"/>
                </a:solidFill>
              </a:rPr>
              <a:t> el </a:t>
            </a:r>
            <a:r>
              <a:rPr lang="en-US" sz="2400" dirty="0" err="1" smtClean="0">
                <a:solidFill>
                  <a:srgbClr val="080808"/>
                </a:solidFill>
              </a:rPr>
              <a:t>poder</a:t>
            </a:r>
            <a:r>
              <a:rPr lang="en-US" sz="2400" dirty="0" smtClean="0">
                <a:solidFill>
                  <a:srgbClr val="080808"/>
                </a:solidFill>
              </a:rPr>
              <a:t> de vida.</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_tradnl" sz="2400" b="1" dirty="0" smtClean="0">
                <a:solidFill>
                  <a:srgbClr val="FF9933"/>
                </a:solidFill>
                <a:effectLst>
                  <a:outerShdw blurRad="38100" dist="38100" dir="2700000" algn="tl">
                    <a:srgbClr val="000000">
                      <a:alpha val="43137"/>
                    </a:srgbClr>
                  </a:outerShdw>
                </a:effectLst>
              </a:rPr>
              <a:t>“Y Me harán un Santuario, y Yo habitaré en medio de ellos” (25:8)</a:t>
            </a:r>
            <a:endParaRPr lang="en-US" sz="2400" dirty="0" smtClean="0">
              <a:solidFill>
                <a:srgbClr val="FF9933"/>
              </a:solidFill>
              <a:effectLst>
                <a:outerShdw blurRad="38100" dist="38100" dir="2700000" algn="tl">
                  <a:srgbClr val="000000">
                    <a:alpha val="43137"/>
                  </a:srgbClr>
                </a:outerShdw>
              </a:effectLst>
            </a:endParaRPr>
          </a:p>
          <a:p>
            <a:pPr lvl="1" hangingPunct="0">
              <a:lnSpc>
                <a:spcPct val="93000"/>
              </a:lnSpc>
              <a:buClr>
                <a:srgbClr val="000000"/>
              </a:buClr>
              <a:buSzPct val="100000"/>
              <a:buFont typeface="Arial" pitchFamily="34" charset="0"/>
              <a:buChar char="•"/>
              <a:defRPr/>
            </a:pPr>
            <a:endParaRPr lang="en-US" sz="2400" dirty="0" smtClean="0">
              <a:solidFill>
                <a:schemeClr val="tx1"/>
              </a:solidFill>
            </a:endParaRPr>
          </a:p>
          <a:p>
            <a:pPr lvl="1"/>
            <a:r>
              <a:rPr lang="en-US" sz="2400" dirty="0" smtClean="0">
                <a:solidFill>
                  <a:srgbClr val="080808"/>
                </a:solidFill>
              </a:rPr>
              <a:t>Lo </a:t>
            </a:r>
            <a:r>
              <a:rPr lang="en-US" sz="2400" dirty="0" err="1" smtClean="0">
                <a:solidFill>
                  <a:srgbClr val="080808"/>
                </a:solidFill>
              </a:rPr>
              <a:t>mismo</a:t>
            </a:r>
            <a:r>
              <a:rPr lang="en-US" sz="2400" dirty="0" smtClean="0">
                <a:solidFill>
                  <a:srgbClr val="080808"/>
                </a:solidFill>
              </a:rPr>
              <a:t> </a:t>
            </a:r>
            <a:r>
              <a:rPr lang="en-US" sz="2400" dirty="0" err="1" smtClean="0">
                <a:solidFill>
                  <a:srgbClr val="080808"/>
                </a:solidFill>
              </a:rPr>
              <a:t>ocurre</a:t>
            </a:r>
            <a:r>
              <a:rPr lang="en-US" sz="2400" dirty="0" smtClean="0">
                <a:solidFill>
                  <a:srgbClr val="080808"/>
                </a:solidFill>
              </a:rPr>
              <a:t> con la Torá y las mitzvot. </a:t>
            </a:r>
          </a:p>
          <a:p>
            <a:pPr lvl="1"/>
            <a:r>
              <a:rPr lang="en-US" sz="2400" dirty="0" smtClean="0">
                <a:solidFill>
                  <a:srgbClr val="080808"/>
                </a:solidFill>
              </a:rPr>
              <a:t>La Torá </a:t>
            </a:r>
            <a:r>
              <a:rPr lang="en-US" sz="2400" dirty="0" err="1" smtClean="0">
                <a:solidFill>
                  <a:srgbClr val="080808"/>
                </a:solidFill>
              </a:rPr>
              <a:t>es</a:t>
            </a:r>
            <a:r>
              <a:rPr lang="en-US" sz="2400" dirty="0" smtClean="0">
                <a:solidFill>
                  <a:srgbClr val="080808"/>
                </a:solidFill>
              </a:rPr>
              <a:t> el </a:t>
            </a:r>
            <a:r>
              <a:rPr lang="en-US" sz="2400" dirty="0" err="1" smtClean="0">
                <a:solidFill>
                  <a:srgbClr val="080808"/>
                </a:solidFill>
              </a:rPr>
              <a:t>cuerpo</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comprende</a:t>
            </a:r>
            <a:r>
              <a:rPr lang="en-US" sz="2400" dirty="0" smtClean="0">
                <a:solidFill>
                  <a:srgbClr val="080808"/>
                </a:solidFill>
              </a:rPr>
              <a:t> los </a:t>
            </a:r>
            <a:r>
              <a:rPr lang="en-US" sz="2400" dirty="0" err="1" smtClean="0">
                <a:solidFill>
                  <a:srgbClr val="080808"/>
                </a:solidFill>
              </a:rPr>
              <a:t>miembros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son la mitzvot. </a:t>
            </a:r>
          </a:p>
          <a:p>
            <a:pPr lvl="1"/>
            <a:r>
              <a:rPr lang="en-US" sz="2400" dirty="0" smtClean="0">
                <a:solidFill>
                  <a:srgbClr val="080808"/>
                </a:solidFill>
              </a:rPr>
              <a:t>Sin la Torá, las mitzvot </a:t>
            </a:r>
            <a:r>
              <a:rPr lang="en-US" sz="2400" dirty="0" err="1" smtClean="0">
                <a:solidFill>
                  <a:srgbClr val="080808"/>
                </a:solidFill>
              </a:rPr>
              <a:t>carecen</a:t>
            </a:r>
            <a:r>
              <a:rPr lang="en-US" sz="2400" dirty="0" smtClean="0">
                <a:solidFill>
                  <a:srgbClr val="080808"/>
                </a:solidFill>
              </a:rPr>
              <a:t> de valor, </a:t>
            </a:r>
            <a:r>
              <a:rPr lang="en-US" sz="2400" dirty="0" err="1" smtClean="0">
                <a:solidFill>
                  <a:srgbClr val="080808"/>
                </a:solidFill>
              </a:rPr>
              <a:t>porque</a:t>
            </a:r>
            <a:r>
              <a:rPr lang="en-US" sz="2400" dirty="0" smtClean="0">
                <a:solidFill>
                  <a:srgbClr val="080808"/>
                </a:solidFill>
              </a:rPr>
              <a:t> </a:t>
            </a:r>
            <a:r>
              <a:rPr lang="en-US" sz="2400" dirty="0" err="1" smtClean="0">
                <a:solidFill>
                  <a:srgbClr val="080808"/>
                </a:solidFill>
              </a:rPr>
              <a:t>si</a:t>
            </a:r>
            <a:r>
              <a:rPr lang="en-US" sz="2400" dirty="0" smtClean="0">
                <a:solidFill>
                  <a:srgbClr val="080808"/>
                </a:solidFill>
              </a:rPr>
              <a:t> la Torá no </a:t>
            </a:r>
            <a:r>
              <a:rPr lang="en-US" sz="2400" dirty="0" err="1" smtClean="0">
                <a:solidFill>
                  <a:srgbClr val="080808"/>
                </a:solidFill>
              </a:rPr>
              <a:t>nos</a:t>
            </a:r>
            <a:r>
              <a:rPr lang="en-US" sz="2400" dirty="0" smtClean="0">
                <a:solidFill>
                  <a:srgbClr val="080808"/>
                </a:solidFill>
              </a:rPr>
              <a:t> </a:t>
            </a:r>
            <a:r>
              <a:rPr lang="en-US" sz="2400" dirty="0" err="1" smtClean="0">
                <a:solidFill>
                  <a:srgbClr val="080808"/>
                </a:solidFill>
              </a:rPr>
              <a:t>enseñara</a:t>
            </a:r>
            <a:r>
              <a:rPr lang="en-US" sz="2400" dirty="0" smtClean="0">
                <a:solidFill>
                  <a:srgbClr val="080808"/>
                </a:solidFill>
              </a:rPr>
              <a:t>, no </a:t>
            </a:r>
            <a:r>
              <a:rPr lang="en-US" sz="2400" dirty="0" err="1" smtClean="0">
                <a:solidFill>
                  <a:srgbClr val="080808"/>
                </a:solidFill>
              </a:rPr>
              <a:t>tendrí</a:t>
            </a:r>
            <a:r>
              <a:rPr lang="en-US" sz="2400" dirty="0" smtClean="0">
                <a:solidFill>
                  <a:srgbClr val="080808"/>
                </a:solidFill>
              </a:rPr>
              <a:t> </a:t>
            </a:r>
            <a:r>
              <a:rPr lang="en-US" sz="2400" dirty="0" err="1" smtClean="0">
                <a:solidFill>
                  <a:srgbClr val="080808"/>
                </a:solidFill>
              </a:rPr>
              <a:t>amos</a:t>
            </a:r>
            <a:r>
              <a:rPr lang="en-US" sz="2400" dirty="0" smtClean="0">
                <a:solidFill>
                  <a:srgbClr val="080808"/>
                </a:solidFill>
              </a:rPr>
              <a:t> idea de </a:t>
            </a:r>
            <a:r>
              <a:rPr lang="en-US" sz="2400" dirty="0" err="1" smtClean="0">
                <a:solidFill>
                  <a:srgbClr val="080808"/>
                </a:solidFill>
              </a:rPr>
              <a:t>cómo</a:t>
            </a:r>
            <a:r>
              <a:rPr lang="en-US" sz="2400" dirty="0" smtClean="0">
                <a:solidFill>
                  <a:srgbClr val="080808"/>
                </a:solidFill>
              </a:rPr>
              <a:t> se </a:t>
            </a:r>
            <a:r>
              <a:rPr lang="en-US" sz="2400" dirty="0" err="1" smtClean="0">
                <a:solidFill>
                  <a:srgbClr val="080808"/>
                </a:solidFill>
              </a:rPr>
              <a:t>hacen</a:t>
            </a:r>
            <a:r>
              <a:rPr lang="en-US" sz="2400" dirty="0" smtClean="0">
                <a:solidFill>
                  <a:srgbClr val="080808"/>
                </a:solidFill>
              </a:rPr>
              <a:t> las mitzvot. </a:t>
            </a:r>
          </a:p>
          <a:p>
            <a:pPr lvl="1"/>
            <a:r>
              <a:rPr lang="en-US" sz="2400" dirty="0" err="1" smtClean="0">
                <a:solidFill>
                  <a:srgbClr val="080808"/>
                </a:solidFill>
              </a:rPr>
              <a:t>Pero</a:t>
            </a:r>
            <a:r>
              <a:rPr lang="en-US" sz="2400" dirty="0" smtClean="0">
                <a:solidFill>
                  <a:srgbClr val="080808"/>
                </a:solidFill>
              </a:rPr>
              <a:t>, </a:t>
            </a:r>
            <a:r>
              <a:rPr lang="en-US" sz="2400" dirty="0" err="1" smtClean="0">
                <a:solidFill>
                  <a:srgbClr val="080808"/>
                </a:solidFill>
              </a:rPr>
              <a:t>por</a:t>
            </a:r>
            <a:r>
              <a:rPr lang="en-US" sz="2400" dirty="0" smtClean="0">
                <a:solidFill>
                  <a:srgbClr val="080808"/>
                </a:solidFill>
              </a:rPr>
              <a:t> el </a:t>
            </a:r>
            <a:r>
              <a:rPr lang="en-US" sz="2400" dirty="0" err="1" smtClean="0">
                <a:solidFill>
                  <a:srgbClr val="080808"/>
                </a:solidFill>
              </a:rPr>
              <a:t>otro</a:t>
            </a:r>
            <a:r>
              <a:rPr lang="en-US" sz="2400" dirty="0" smtClean="0">
                <a:solidFill>
                  <a:srgbClr val="080808"/>
                </a:solidFill>
              </a:rPr>
              <a:t> </a:t>
            </a:r>
            <a:r>
              <a:rPr lang="en-US" sz="2400" dirty="0" err="1" smtClean="0">
                <a:solidFill>
                  <a:srgbClr val="080808"/>
                </a:solidFill>
              </a:rPr>
              <a:t>lado</a:t>
            </a:r>
            <a:r>
              <a:rPr lang="en-US" sz="2400" dirty="0" smtClean="0">
                <a:solidFill>
                  <a:srgbClr val="080808"/>
                </a:solidFill>
              </a:rPr>
              <a:t>, sin mitzvot la Torá en </a:t>
            </a:r>
            <a:r>
              <a:rPr lang="en-US" sz="2400" dirty="0" err="1" smtClean="0">
                <a:solidFill>
                  <a:srgbClr val="080808"/>
                </a:solidFill>
              </a:rPr>
              <a:t>sí</a:t>
            </a:r>
            <a:r>
              <a:rPr lang="en-US" sz="2400" dirty="0" smtClean="0">
                <a:solidFill>
                  <a:srgbClr val="080808"/>
                </a:solidFill>
              </a:rPr>
              <a:t> </a:t>
            </a:r>
            <a:r>
              <a:rPr lang="en-US" sz="2400" dirty="0" err="1" smtClean="0">
                <a:solidFill>
                  <a:srgbClr val="080808"/>
                </a:solidFill>
              </a:rPr>
              <a:t>pierde</a:t>
            </a:r>
            <a:r>
              <a:rPr lang="en-US" sz="2400" dirty="0" smtClean="0">
                <a:solidFill>
                  <a:srgbClr val="080808"/>
                </a:solidFill>
              </a:rPr>
              <a:t> valor, </a:t>
            </a:r>
            <a:r>
              <a:rPr lang="en-US" sz="2400" dirty="0" err="1" smtClean="0">
                <a:solidFill>
                  <a:srgbClr val="080808"/>
                </a:solidFill>
              </a:rPr>
              <a:t>porque</a:t>
            </a:r>
            <a:r>
              <a:rPr lang="en-US" sz="2400" dirty="0" smtClean="0">
                <a:solidFill>
                  <a:srgbClr val="080808"/>
                </a:solidFill>
              </a:rPr>
              <a:t> sin la </a:t>
            </a:r>
            <a:r>
              <a:rPr lang="en-US" sz="2400" dirty="0" err="1" smtClean="0">
                <a:solidFill>
                  <a:srgbClr val="080808"/>
                </a:solidFill>
              </a:rPr>
              <a:t>acción</a:t>
            </a:r>
            <a:r>
              <a:rPr lang="en-US" sz="2400" dirty="0" smtClean="0">
                <a:solidFill>
                  <a:srgbClr val="080808"/>
                </a:solidFill>
              </a:rPr>
              <a:t>, </a:t>
            </a:r>
            <a:r>
              <a:rPr lang="en-US" sz="2400" dirty="0" err="1" smtClean="0">
                <a:solidFill>
                  <a:srgbClr val="080808"/>
                </a:solidFill>
              </a:rPr>
              <a:t>toda</a:t>
            </a:r>
            <a:r>
              <a:rPr lang="en-US" sz="2400" dirty="0" smtClean="0">
                <a:solidFill>
                  <a:srgbClr val="080808"/>
                </a:solidFill>
              </a:rPr>
              <a:t> la </a:t>
            </a:r>
            <a:r>
              <a:rPr lang="en-US" sz="2400" dirty="0" err="1" smtClean="0">
                <a:solidFill>
                  <a:srgbClr val="080808"/>
                </a:solidFill>
              </a:rPr>
              <a:t>grandeza</a:t>
            </a:r>
            <a:r>
              <a:rPr lang="en-US" sz="2400" dirty="0" smtClean="0">
                <a:solidFill>
                  <a:srgbClr val="080808"/>
                </a:solidFill>
              </a:rPr>
              <a:t> del </a:t>
            </a:r>
            <a:r>
              <a:rPr lang="en-US" sz="2400" dirty="0" err="1" smtClean="0">
                <a:solidFill>
                  <a:srgbClr val="080808"/>
                </a:solidFill>
              </a:rPr>
              <a:t>estudio</a:t>
            </a:r>
            <a:r>
              <a:rPr lang="en-US" sz="2400" dirty="0" smtClean="0">
                <a:solidFill>
                  <a:srgbClr val="080808"/>
                </a:solidFill>
              </a:rPr>
              <a:t> de la Torá </a:t>
            </a:r>
            <a:r>
              <a:rPr lang="en-US" sz="2400" dirty="0" err="1" smtClean="0">
                <a:solidFill>
                  <a:srgbClr val="080808"/>
                </a:solidFill>
              </a:rPr>
              <a:t>desaparece</a:t>
            </a:r>
            <a:r>
              <a:rPr lang="en-US" sz="2400" dirty="0" smtClean="0">
                <a:solidFill>
                  <a:srgbClr val="080808"/>
                </a:solidFill>
              </a:rPr>
              <a:t>.</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_tradnl" sz="2400" b="1" dirty="0" smtClean="0">
                <a:solidFill>
                  <a:srgbClr val="FF9933"/>
                </a:solidFill>
                <a:effectLst>
                  <a:outerShdw blurRad="38100" dist="38100" dir="2700000" algn="tl">
                    <a:srgbClr val="000000">
                      <a:alpha val="43137"/>
                    </a:srgbClr>
                  </a:outerShdw>
                </a:effectLst>
              </a:rPr>
              <a:t>“Y Me harán un Santuario, y Yo habitaré en medio de ellos” (25:8)</a:t>
            </a:r>
            <a:endParaRPr lang="en-US" sz="2400" dirty="0" smtClean="0">
              <a:solidFill>
                <a:srgbClr val="FF9933"/>
              </a:solidFill>
              <a:effectLst>
                <a:outerShdw blurRad="38100" dist="38100" dir="2700000" algn="tl">
                  <a:srgbClr val="000000">
                    <a:alpha val="43137"/>
                  </a:srgbClr>
                </a:outerShdw>
              </a:effectLst>
            </a:endParaRPr>
          </a:p>
          <a:p>
            <a:pPr lvl="1" hangingPunct="0">
              <a:lnSpc>
                <a:spcPct val="93000"/>
              </a:lnSpc>
              <a:buClr>
                <a:srgbClr val="000000"/>
              </a:buClr>
              <a:buSzPct val="100000"/>
              <a:buFont typeface="Arial" pitchFamily="34" charset="0"/>
              <a:buChar char="•"/>
              <a:defRPr/>
            </a:pPr>
            <a:endParaRPr lang="en-US" sz="2400" dirty="0" smtClean="0">
              <a:solidFill>
                <a:schemeClr val="tx1"/>
              </a:solidFill>
            </a:endParaRPr>
          </a:p>
          <a:p>
            <a:pPr lvl="1"/>
            <a:r>
              <a:rPr lang="en-US" sz="2400" dirty="0" smtClean="0">
                <a:solidFill>
                  <a:srgbClr val="080808"/>
                </a:solidFill>
              </a:rPr>
              <a:t>“Y Me </a:t>
            </a:r>
            <a:r>
              <a:rPr lang="en-US" sz="2400" dirty="0" err="1" smtClean="0">
                <a:solidFill>
                  <a:srgbClr val="080808"/>
                </a:solidFill>
              </a:rPr>
              <a:t>harán</a:t>
            </a:r>
            <a:r>
              <a:rPr lang="en-US" sz="2400" dirty="0" smtClean="0">
                <a:solidFill>
                  <a:srgbClr val="080808"/>
                </a:solidFill>
              </a:rPr>
              <a:t> un </a:t>
            </a:r>
            <a:r>
              <a:rPr lang="en-US" sz="2400" dirty="0" err="1" smtClean="0">
                <a:solidFill>
                  <a:srgbClr val="080808"/>
                </a:solidFill>
              </a:rPr>
              <a:t>Santuario</a:t>
            </a:r>
            <a:r>
              <a:rPr lang="en-US" sz="2400" dirty="0" smtClean="0">
                <a:solidFill>
                  <a:srgbClr val="080808"/>
                </a:solidFill>
              </a:rPr>
              <a:t>, y </a:t>
            </a:r>
            <a:r>
              <a:rPr lang="en-US" sz="2400" dirty="0" err="1" smtClean="0">
                <a:solidFill>
                  <a:srgbClr val="080808"/>
                </a:solidFill>
              </a:rPr>
              <a:t>Yo</a:t>
            </a:r>
            <a:r>
              <a:rPr lang="en-US" sz="2400" dirty="0" smtClean="0">
                <a:solidFill>
                  <a:srgbClr val="080808"/>
                </a:solidFill>
              </a:rPr>
              <a:t> </a:t>
            </a:r>
            <a:r>
              <a:rPr lang="en-US" sz="2400" dirty="0" err="1" smtClean="0">
                <a:solidFill>
                  <a:srgbClr val="080808"/>
                </a:solidFill>
              </a:rPr>
              <a:t>habitaré</a:t>
            </a:r>
            <a:r>
              <a:rPr lang="en-US" sz="2400" dirty="0" smtClean="0">
                <a:solidFill>
                  <a:srgbClr val="080808"/>
                </a:solidFill>
              </a:rPr>
              <a:t> en </a:t>
            </a:r>
            <a:r>
              <a:rPr lang="en-US" sz="2400" dirty="0" err="1" smtClean="0">
                <a:solidFill>
                  <a:srgbClr val="080808"/>
                </a:solidFill>
              </a:rPr>
              <a:t>medio</a:t>
            </a:r>
            <a:r>
              <a:rPr lang="en-US" sz="2400" dirty="0" smtClean="0">
                <a:solidFill>
                  <a:srgbClr val="080808"/>
                </a:solidFill>
              </a:rPr>
              <a:t> de </a:t>
            </a:r>
            <a:r>
              <a:rPr lang="en-US" sz="2400" dirty="0" err="1" smtClean="0">
                <a:solidFill>
                  <a:srgbClr val="080808"/>
                </a:solidFill>
              </a:rPr>
              <a:t>ellos</a:t>
            </a:r>
            <a:r>
              <a:rPr lang="en-US" sz="2400" dirty="0" smtClean="0">
                <a:solidFill>
                  <a:srgbClr val="080808"/>
                </a:solidFill>
              </a:rPr>
              <a:t>”. </a:t>
            </a:r>
          </a:p>
          <a:p>
            <a:pPr lvl="1"/>
            <a:r>
              <a:rPr lang="en-US" sz="2400" dirty="0" smtClean="0">
                <a:solidFill>
                  <a:srgbClr val="080808"/>
                </a:solidFill>
              </a:rPr>
              <a:t>A </a:t>
            </a:r>
            <a:r>
              <a:rPr lang="en-US" sz="2400" dirty="0" err="1" smtClean="0">
                <a:solidFill>
                  <a:srgbClr val="080808"/>
                </a:solidFill>
              </a:rPr>
              <a:t>veces</a:t>
            </a:r>
            <a:r>
              <a:rPr lang="en-US" sz="2400" dirty="0" smtClean="0">
                <a:solidFill>
                  <a:srgbClr val="080808"/>
                </a:solidFill>
              </a:rPr>
              <a:t>, la Torá </a:t>
            </a:r>
            <a:r>
              <a:rPr lang="en-US" sz="2400" dirty="0" err="1" smtClean="0">
                <a:solidFill>
                  <a:srgbClr val="080808"/>
                </a:solidFill>
              </a:rPr>
              <a:t>menciona</a:t>
            </a:r>
            <a:r>
              <a:rPr lang="en-US" sz="2400" dirty="0" smtClean="0">
                <a:solidFill>
                  <a:srgbClr val="080808"/>
                </a:solidFill>
              </a:rPr>
              <a:t> la </a:t>
            </a:r>
            <a:r>
              <a:rPr lang="en-US" sz="2400" dirty="0" err="1" smtClean="0">
                <a:solidFill>
                  <a:srgbClr val="080808"/>
                </a:solidFill>
              </a:rPr>
              <a:t>construcción</a:t>
            </a:r>
            <a:r>
              <a:rPr lang="en-US" sz="2400" dirty="0" smtClean="0">
                <a:solidFill>
                  <a:srgbClr val="080808"/>
                </a:solidFill>
              </a:rPr>
              <a:t> del Mishkán antes de </a:t>
            </a:r>
            <a:r>
              <a:rPr lang="en-US" sz="2400" dirty="0" err="1" smtClean="0">
                <a:solidFill>
                  <a:srgbClr val="080808"/>
                </a:solidFill>
              </a:rPr>
              <a:t>mencionar</a:t>
            </a:r>
            <a:r>
              <a:rPr lang="en-US" sz="2400" dirty="0" smtClean="0">
                <a:solidFill>
                  <a:srgbClr val="080808"/>
                </a:solidFill>
              </a:rPr>
              <a:t> a </a:t>
            </a:r>
            <a:r>
              <a:rPr lang="en-US" sz="2400" dirty="0" err="1" smtClean="0">
                <a:solidFill>
                  <a:srgbClr val="080808"/>
                </a:solidFill>
              </a:rPr>
              <a:t>sus</a:t>
            </a:r>
            <a:r>
              <a:rPr lang="en-US" sz="2400" dirty="0" smtClean="0">
                <a:solidFill>
                  <a:srgbClr val="080808"/>
                </a:solidFill>
              </a:rPr>
              <a:t> </a:t>
            </a:r>
            <a:r>
              <a:rPr lang="en-US" sz="2400" dirty="0" err="1" smtClean="0">
                <a:solidFill>
                  <a:srgbClr val="080808"/>
                </a:solidFill>
              </a:rPr>
              <a:t>vasijas</a:t>
            </a:r>
            <a:r>
              <a:rPr lang="en-US" sz="2400" dirty="0" smtClean="0">
                <a:solidFill>
                  <a:srgbClr val="080808"/>
                </a:solidFill>
              </a:rPr>
              <a:t> e </a:t>
            </a:r>
            <a:r>
              <a:rPr lang="en-US" sz="2400" dirty="0" err="1" smtClean="0">
                <a:solidFill>
                  <a:srgbClr val="080808"/>
                </a:solidFill>
              </a:rPr>
              <a:t>implementos</a:t>
            </a:r>
            <a:r>
              <a:rPr lang="en-US" sz="2400" dirty="0" smtClean="0">
                <a:solidFill>
                  <a:srgbClr val="080808"/>
                </a:solidFill>
              </a:rPr>
              <a:t>, y a </a:t>
            </a:r>
            <a:r>
              <a:rPr lang="en-US" sz="2400" dirty="0" err="1" smtClean="0">
                <a:solidFill>
                  <a:srgbClr val="080808"/>
                </a:solidFill>
              </a:rPr>
              <a:t>veces</a:t>
            </a:r>
            <a:r>
              <a:rPr lang="en-US" sz="2400" dirty="0" smtClean="0">
                <a:solidFill>
                  <a:srgbClr val="080808"/>
                </a:solidFill>
              </a:rPr>
              <a:t>, al </a:t>
            </a:r>
            <a:r>
              <a:rPr lang="en-US" sz="2400" dirty="0" err="1" smtClean="0">
                <a:solidFill>
                  <a:srgbClr val="080808"/>
                </a:solidFill>
              </a:rPr>
              <a:t>revés</a:t>
            </a:r>
            <a:r>
              <a:rPr lang="en-US" sz="2400" dirty="0" smtClean="0">
                <a:solidFill>
                  <a:srgbClr val="080808"/>
                </a:solidFill>
              </a:rPr>
              <a:t>. </a:t>
            </a:r>
          </a:p>
          <a:p>
            <a:pPr lvl="1"/>
            <a:r>
              <a:rPr lang="en-US" sz="2400" dirty="0" smtClean="0">
                <a:solidFill>
                  <a:srgbClr val="080808"/>
                </a:solidFill>
              </a:rPr>
              <a:t>Es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enseñarnos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la Torá y las mitzvot </a:t>
            </a:r>
            <a:r>
              <a:rPr lang="en-US" sz="2400" dirty="0" err="1" smtClean="0">
                <a:solidFill>
                  <a:srgbClr val="080808"/>
                </a:solidFill>
              </a:rPr>
              <a:t>conforman</a:t>
            </a:r>
            <a:r>
              <a:rPr lang="en-US" sz="2400" dirty="0" smtClean="0">
                <a:solidFill>
                  <a:srgbClr val="080808"/>
                </a:solidFill>
              </a:rPr>
              <a:t> un </a:t>
            </a:r>
            <a:r>
              <a:rPr lang="en-US" sz="2400" dirty="0" err="1" smtClean="0">
                <a:solidFill>
                  <a:srgbClr val="080808"/>
                </a:solidFill>
              </a:rPr>
              <a:t>conjunto</a:t>
            </a:r>
            <a:r>
              <a:rPr lang="en-US" sz="2400" dirty="0" smtClean="0">
                <a:solidFill>
                  <a:srgbClr val="080808"/>
                </a:solidFill>
              </a:rPr>
              <a:t> indivisible. El </a:t>
            </a:r>
            <a:r>
              <a:rPr lang="en-US" sz="2400" dirty="0" err="1" smtClean="0">
                <a:solidFill>
                  <a:srgbClr val="080808"/>
                </a:solidFill>
              </a:rPr>
              <a:t>flujo</a:t>
            </a:r>
            <a:r>
              <a:rPr lang="en-US" sz="2400" dirty="0" smtClean="0">
                <a:solidFill>
                  <a:srgbClr val="080808"/>
                </a:solidFill>
              </a:rPr>
              <a:t> de </a:t>
            </a:r>
            <a:r>
              <a:rPr lang="en-US" sz="2400" dirty="0" err="1" smtClean="0">
                <a:solidFill>
                  <a:srgbClr val="080808"/>
                </a:solidFill>
              </a:rPr>
              <a:t>influencia</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en ambos </a:t>
            </a:r>
            <a:r>
              <a:rPr lang="en-US" sz="2400" dirty="0" err="1" smtClean="0">
                <a:solidFill>
                  <a:srgbClr val="080808"/>
                </a:solidFill>
              </a:rPr>
              <a:t>sentidos</a:t>
            </a:r>
            <a:r>
              <a:rPr lang="en-US" sz="2400" dirty="0" smtClean="0">
                <a:solidFill>
                  <a:srgbClr val="080808"/>
                </a:solidFill>
              </a:rPr>
              <a:t>. Uno no </a:t>
            </a:r>
            <a:r>
              <a:rPr lang="en-US" sz="2400" dirty="0" err="1" smtClean="0">
                <a:solidFill>
                  <a:srgbClr val="080808"/>
                </a:solidFill>
              </a:rPr>
              <a:t>puede</a:t>
            </a:r>
            <a:r>
              <a:rPr lang="en-US" sz="2400" dirty="0" smtClean="0">
                <a:solidFill>
                  <a:srgbClr val="080808"/>
                </a:solidFill>
              </a:rPr>
              <a:t> </a:t>
            </a:r>
            <a:r>
              <a:rPr lang="en-US" sz="2400" dirty="0" err="1" smtClean="0">
                <a:solidFill>
                  <a:srgbClr val="080808"/>
                </a:solidFill>
              </a:rPr>
              <a:t>funcionar</a:t>
            </a:r>
            <a:r>
              <a:rPr lang="en-US" sz="2400" dirty="0" smtClean="0">
                <a:solidFill>
                  <a:srgbClr val="080808"/>
                </a:solidFill>
              </a:rPr>
              <a:t> sin el </a:t>
            </a:r>
            <a:r>
              <a:rPr lang="en-US" sz="2400" dirty="0" err="1" smtClean="0">
                <a:solidFill>
                  <a:srgbClr val="080808"/>
                </a:solidFill>
              </a:rPr>
              <a:t>otro</a:t>
            </a:r>
            <a:r>
              <a:rPr lang="en-US" sz="2400" dirty="0" smtClean="0">
                <a:solidFill>
                  <a:srgbClr val="080808"/>
                </a:solidFill>
              </a:rPr>
              <a:t>.</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Y </a:t>
            </a:r>
            <a:r>
              <a:rPr lang="en-US" sz="2400" b="1" dirty="0" err="1" smtClean="0">
                <a:solidFill>
                  <a:srgbClr val="FF9933"/>
                </a:solidFill>
                <a:effectLst>
                  <a:outerShdw blurRad="38100" dist="38100" dir="2700000" algn="tl">
                    <a:srgbClr val="000000">
                      <a:alpha val="43137"/>
                    </a:srgbClr>
                  </a:outerShdw>
                </a:effectLst>
                <a:hlinkClick r:id="rId4" action="ppaction://hlinkfile"/>
              </a:rPr>
              <a:t>harán</a:t>
            </a:r>
            <a:r>
              <a:rPr lang="en-US" sz="2400" b="1" dirty="0" smtClean="0">
                <a:solidFill>
                  <a:srgbClr val="FF9933"/>
                </a:solidFill>
                <a:effectLst>
                  <a:outerShdw blurRad="38100" dist="38100" dir="2700000" algn="tl">
                    <a:srgbClr val="000000">
                      <a:alpha val="43137"/>
                    </a:srgbClr>
                  </a:outerShdw>
                </a:effectLst>
                <a:hlinkClick r:id="rId5" action="ppaction://hlinkfile"/>
              </a:rPr>
              <a:t> un </a:t>
            </a:r>
            <a:r>
              <a:rPr lang="en-US" sz="2400" b="1" dirty="0" err="1" smtClean="0">
                <a:solidFill>
                  <a:srgbClr val="FF9933"/>
                </a:solidFill>
                <a:effectLst>
                  <a:outerShdw blurRad="38100" dist="38100" dir="2700000" algn="tl">
                    <a:srgbClr val="000000">
                      <a:alpha val="43137"/>
                    </a:srgbClr>
                  </a:outerShdw>
                </a:effectLst>
                <a:hlinkClick r:id="rId6" action="ppaction://hlinkfile"/>
              </a:rPr>
              <a:t>arca</a:t>
            </a:r>
            <a:r>
              <a:rPr lang="en-US" sz="2400" b="1" dirty="0" smtClean="0">
                <a:solidFill>
                  <a:srgbClr val="FF9933"/>
                </a:solidFill>
                <a:effectLst>
                  <a:outerShdw blurRad="38100" dist="38100" dir="2700000" algn="tl">
                    <a:srgbClr val="000000">
                      <a:alpha val="43137"/>
                    </a:srgbClr>
                  </a:outerShdw>
                </a:effectLst>
                <a:hlinkClick r:id="rId7" action="ppaction://hlinkfile"/>
              </a:rPr>
              <a:t> </a:t>
            </a:r>
            <a:r>
              <a:rPr lang="en-US" sz="2400" b="1" dirty="0" smtClean="0">
                <a:solidFill>
                  <a:srgbClr val="FF9933"/>
                </a:solidFill>
                <a:effectLst>
                  <a:outerShdw blurRad="38100" dist="38100" dir="2700000" algn="tl">
                    <a:srgbClr val="000000">
                      <a:alpha val="43137"/>
                    </a:srgbClr>
                  </a:outerShdw>
                </a:effectLst>
              </a:rPr>
              <a:t> de </a:t>
            </a:r>
            <a:r>
              <a:rPr lang="en-US" sz="2400" b="1" dirty="0" err="1" smtClean="0">
                <a:solidFill>
                  <a:srgbClr val="FF9933"/>
                </a:solidFill>
                <a:effectLst>
                  <a:outerShdw blurRad="38100" dist="38100" dir="2700000" algn="tl">
                    <a:srgbClr val="000000">
                      <a:alpha val="43137"/>
                    </a:srgbClr>
                  </a:outerShdw>
                </a:effectLst>
              </a:rPr>
              <a:t>madera</a:t>
            </a:r>
            <a:r>
              <a:rPr lang="en-US" sz="2400" b="1" dirty="0" smtClean="0">
                <a:solidFill>
                  <a:srgbClr val="FF9933"/>
                </a:solidFill>
                <a:effectLst>
                  <a:outerShdw blurRad="38100" dist="38100" dir="2700000" algn="tl">
                    <a:srgbClr val="000000">
                      <a:alpha val="43137"/>
                    </a:srgbClr>
                  </a:outerShdw>
                </a:effectLst>
              </a:rPr>
              <a:t> de acacia; de dos </a:t>
            </a:r>
            <a:r>
              <a:rPr lang="en-US" sz="2400" b="1" dirty="0" err="1" smtClean="0">
                <a:solidFill>
                  <a:srgbClr val="FF9933"/>
                </a:solidFill>
                <a:effectLst>
                  <a:outerShdw blurRad="38100" dist="38100" dir="2700000" algn="tl">
                    <a:srgbClr val="000000">
                      <a:alpha val="43137"/>
                    </a:srgbClr>
                  </a:outerShdw>
                </a:effectLst>
              </a:rPr>
              <a:t>codos</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será</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longitud</a:t>
            </a:r>
            <a:r>
              <a:rPr lang="en-US" sz="2400" b="1" dirty="0" smtClean="0">
                <a:solidFill>
                  <a:srgbClr val="FF9933"/>
                </a:solidFill>
                <a:effectLst>
                  <a:outerShdw blurRad="38100" dist="38100" dir="2700000" algn="tl">
                    <a:srgbClr val="000000">
                      <a:alpha val="43137"/>
                    </a:srgbClr>
                  </a:outerShdw>
                </a:effectLst>
              </a:rPr>
              <a:t>, y de </a:t>
            </a:r>
            <a:r>
              <a:rPr lang="en-US" sz="2400" b="1" dirty="0" err="1" smtClean="0">
                <a:solidFill>
                  <a:srgbClr val="FF9933"/>
                </a:solidFill>
                <a:effectLst>
                  <a:outerShdw blurRad="38100" dist="38100" dir="2700000" algn="tl">
                    <a:srgbClr val="000000">
                      <a:alpha val="43137"/>
                    </a:srgbClr>
                  </a:outerShdw>
                </a:effectLst>
              </a:rPr>
              <a:t>codo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anchura</a:t>
            </a:r>
            <a:r>
              <a:rPr lang="en-US" sz="2400" b="1" dirty="0" smtClean="0">
                <a:solidFill>
                  <a:srgbClr val="FF9933"/>
                </a:solidFill>
                <a:effectLst>
                  <a:outerShdw blurRad="38100" dist="38100" dir="2700000" algn="tl">
                    <a:srgbClr val="000000">
                      <a:alpha val="43137"/>
                    </a:srgbClr>
                  </a:outerShdw>
                </a:effectLst>
              </a:rPr>
              <a:t>, y de </a:t>
            </a:r>
            <a:r>
              <a:rPr lang="en-US" sz="2400" b="1" dirty="0" err="1" smtClean="0">
                <a:solidFill>
                  <a:srgbClr val="FF9933"/>
                </a:solidFill>
                <a:effectLst>
                  <a:outerShdw blurRad="38100" dist="38100" dir="2700000" algn="tl">
                    <a:srgbClr val="000000">
                      <a:alpha val="43137"/>
                    </a:srgbClr>
                  </a:outerShdw>
                </a:effectLst>
              </a:rPr>
              <a:t>codo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altura</a:t>
            </a:r>
            <a:r>
              <a:rPr lang="en-US" sz="2400" b="1" dirty="0" smtClean="0">
                <a:solidFill>
                  <a:srgbClr val="FF9933"/>
                </a:solidFill>
                <a:effectLst>
                  <a:outerShdw blurRad="38100" dist="38100" dir="2700000" algn="tl">
                    <a:srgbClr val="000000">
                      <a:alpha val="43137"/>
                    </a:srgbClr>
                  </a:outerShdw>
                </a:effectLst>
              </a:rPr>
              <a:t>;  - </a:t>
            </a:r>
            <a:r>
              <a:rPr lang="en-US" sz="2400" b="1" dirty="0" err="1" smtClean="0">
                <a:solidFill>
                  <a:srgbClr val="FF9933"/>
                </a:solidFill>
                <a:effectLst>
                  <a:outerShdw blurRad="38100" dist="38100" dir="2700000" algn="tl">
                    <a:srgbClr val="000000">
                      <a:alpha val="43137"/>
                    </a:srgbClr>
                  </a:outerShdw>
                </a:effectLst>
              </a:rPr>
              <a:t>Ve'asu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aron</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atsey</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shitim</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amatayim</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orko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ve'amah</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rojbo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ve'amah</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komato</a:t>
            </a:r>
            <a:r>
              <a:rPr lang="en-US" sz="2400" b="1" dirty="0" smtClean="0">
                <a:solidFill>
                  <a:srgbClr val="FF9933"/>
                </a:solidFill>
                <a:effectLst>
                  <a:outerShdw blurRad="38100" dist="38100" dir="2700000" algn="tl">
                    <a:srgbClr val="000000">
                      <a:alpha val="43137"/>
                    </a:srgbClr>
                  </a:outerShdw>
                </a:effectLst>
              </a:rPr>
              <a:t>. (25:10)</a:t>
            </a:r>
          </a:p>
          <a:p>
            <a:endParaRPr lang="en-US" sz="2400" dirty="0" smtClean="0">
              <a:solidFill>
                <a:schemeClr val="tx1"/>
              </a:solidFill>
            </a:endParaRPr>
          </a:p>
          <a:p>
            <a:pPr lvl="1"/>
            <a:r>
              <a:rPr lang="en-US" sz="2400" dirty="0" smtClean="0">
                <a:solidFill>
                  <a:srgbClr val="080808"/>
                </a:solidFill>
              </a:rPr>
              <a:t>Hashem le </a:t>
            </a:r>
            <a:r>
              <a:rPr lang="en-US" sz="2400" dirty="0" err="1" smtClean="0">
                <a:solidFill>
                  <a:srgbClr val="080808"/>
                </a:solidFill>
              </a:rPr>
              <a:t>dijo</a:t>
            </a:r>
            <a:r>
              <a:rPr lang="en-US" sz="2400" dirty="0" smtClean="0">
                <a:solidFill>
                  <a:srgbClr val="080808"/>
                </a:solidFill>
              </a:rPr>
              <a:t> a Moshé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fuera</a:t>
            </a:r>
            <a:r>
              <a:rPr lang="en-US" sz="2400" dirty="0" smtClean="0">
                <a:solidFill>
                  <a:srgbClr val="080808"/>
                </a:solidFill>
              </a:rPr>
              <a:t> a </a:t>
            </a:r>
            <a:r>
              <a:rPr lang="en-US" sz="2400" dirty="0" err="1" smtClean="0">
                <a:solidFill>
                  <a:srgbClr val="080808"/>
                </a:solidFill>
              </a:rPr>
              <a:t>decirle</a:t>
            </a:r>
            <a:r>
              <a:rPr lang="en-US" sz="2400" dirty="0" smtClean="0">
                <a:solidFill>
                  <a:srgbClr val="080808"/>
                </a:solidFill>
              </a:rPr>
              <a:t> a </a:t>
            </a:r>
            <a:r>
              <a:rPr lang="en-US" sz="2400" dirty="0" err="1" smtClean="0">
                <a:solidFill>
                  <a:srgbClr val="080808"/>
                </a:solidFill>
              </a:rPr>
              <a:t>Betzalel</a:t>
            </a:r>
            <a:r>
              <a:rPr lang="en-US" sz="2400" dirty="0" smtClean="0">
                <a:solidFill>
                  <a:srgbClr val="080808"/>
                </a:solidFill>
              </a:rPr>
              <a:t> “</a:t>
            </a:r>
            <a:r>
              <a:rPr lang="en-US" sz="2400" dirty="0" err="1" smtClean="0">
                <a:solidFill>
                  <a:srgbClr val="080808"/>
                </a:solidFill>
              </a:rPr>
              <a:t>Haz</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Mí</a:t>
            </a:r>
            <a:r>
              <a:rPr lang="en-US" sz="2400" dirty="0" smtClean="0">
                <a:solidFill>
                  <a:srgbClr val="080808"/>
                </a:solidFill>
              </a:rPr>
              <a:t> un Mishkán (un </a:t>
            </a:r>
            <a:r>
              <a:rPr lang="en-US" sz="2400" dirty="0" err="1" smtClean="0">
                <a:solidFill>
                  <a:srgbClr val="080808"/>
                </a:solidFill>
              </a:rPr>
              <a:t>Santuario</a:t>
            </a:r>
            <a:r>
              <a:rPr lang="en-US" sz="2400" dirty="0" smtClean="0">
                <a:solidFill>
                  <a:srgbClr val="080808"/>
                </a:solidFill>
              </a:rPr>
              <a:t>), un </a:t>
            </a:r>
            <a:r>
              <a:rPr lang="en-US" sz="2400" dirty="0" err="1" smtClean="0">
                <a:solidFill>
                  <a:srgbClr val="080808"/>
                </a:solidFill>
              </a:rPr>
              <a:t>Arón</a:t>
            </a:r>
            <a:r>
              <a:rPr lang="en-US" sz="2400" dirty="0" smtClean="0">
                <a:solidFill>
                  <a:srgbClr val="080808"/>
                </a:solidFill>
              </a:rPr>
              <a:t> (</a:t>
            </a:r>
            <a:r>
              <a:rPr lang="en-US" sz="2400" dirty="0" err="1" smtClean="0">
                <a:solidFill>
                  <a:srgbClr val="080808"/>
                </a:solidFill>
              </a:rPr>
              <a:t>arca</a:t>
            </a:r>
            <a:r>
              <a:rPr lang="en-US" sz="2400" dirty="0" smtClean="0">
                <a:solidFill>
                  <a:srgbClr val="080808"/>
                </a:solidFill>
              </a:rPr>
              <a:t> </a:t>
            </a:r>
            <a:r>
              <a:rPr lang="en-US" sz="2400" dirty="0" err="1" smtClean="0">
                <a:solidFill>
                  <a:srgbClr val="080808"/>
                </a:solidFill>
              </a:rPr>
              <a:t>sagrada</a:t>
            </a:r>
            <a:r>
              <a:rPr lang="en-US" sz="2400" dirty="0" smtClean="0">
                <a:solidFill>
                  <a:srgbClr val="080808"/>
                </a:solidFill>
              </a:rPr>
              <a:t>) y </a:t>
            </a:r>
            <a:r>
              <a:rPr lang="en-US" sz="2400" dirty="0" err="1" smtClean="0">
                <a:solidFill>
                  <a:srgbClr val="080808"/>
                </a:solidFill>
              </a:rPr>
              <a:t>kelim</a:t>
            </a:r>
            <a:r>
              <a:rPr lang="en-US" sz="2400" dirty="0" smtClean="0">
                <a:solidFill>
                  <a:srgbClr val="080808"/>
                </a:solidFill>
              </a:rPr>
              <a:t> (los </a:t>
            </a:r>
            <a:r>
              <a:rPr lang="en-US" sz="2400" dirty="0" err="1" smtClean="0">
                <a:solidFill>
                  <a:srgbClr val="080808"/>
                </a:solidFill>
              </a:rPr>
              <a:t>demás</a:t>
            </a:r>
            <a:r>
              <a:rPr lang="en-US" sz="2400" dirty="0" smtClean="0">
                <a:solidFill>
                  <a:srgbClr val="080808"/>
                </a:solidFill>
              </a:rPr>
              <a:t> </a:t>
            </a:r>
            <a:r>
              <a:rPr lang="en-US" sz="2400" dirty="0" err="1" smtClean="0">
                <a:solidFill>
                  <a:srgbClr val="080808"/>
                </a:solidFill>
              </a:rPr>
              <a:t>utensilios</a:t>
            </a:r>
            <a:r>
              <a:rPr lang="en-US" sz="2400" dirty="0" smtClean="0">
                <a:solidFill>
                  <a:srgbClr val="080808"/>
                </a:solidFill>
              </a:rPr>
              <a:t> del </a:t>
            </a:r>
            <a:r>
              <a:rPr lang="en-US" sz="2400" dirty="0" err="1" smtClean="0">
                <a:solidFill>
                  <a:srgbClr val="080808"/>
                </a:solidFill>
              </a:rPr>
              <a:t>Santuario</a:t>
            </a:r>
            <a:r>
              <a:rPr lang="en-US" sz="2400" dirty="0" smtClean="0">
                <a:solidFill>
                  <a:srgbClr val="080808"/>
                </a:solidFill>
              </a:rPr>
              <a:t>). </a:t>
            </a:r>
          </a:p>
          <a:p>
            <a:pPr lvl="1"/>
            <a:r>
              <a:rPr lang="en-US" sz="2400" dirty="0" err="1" smtClean="0">
                <a:solidFill>
                  <a:srgbClr val="080808"/>
                </a:solidFill>
              </a:rPr>
              <a:t>Cuando</a:t>
            </a:r>
            <a:r>
              <a:rPr lang="en-US" sz="2400" dirty="0" smtClean="0">
                <a:solidFill>
                  <a:srgbClr val="080808"/>
                </a:solidFill>
              </a:rPr>
              <a:t> Moshé le </a:t>
            </a:r>
            <a:r>
              <a:rPr lang="en-US" sz="2400" dirty="0" err="1" smtClean="0">
                <a:solidFill>
                  <a:srgbClr val="080808"/>
                </a:solidFill>
              </a:rPr>
              <a:t>dijo</a:t>
            </a:r>
            <a:r>
              <a:rPr lang="en-US" sz="2400" dirty="0" smtClean="0">
                <a:solidFill>
                  <a:srgbClr val="080808"/>
                </a:solidFill>
              </a:rPr>
              <a:t> a </a:t>
            </a:r>
            <a:r>
              <a:rPr lang="en-US" sz="2400" dirty="0" err="1" smtClean="0">
                <a:solidFill>
                  <a:srgbClr val="080808"/>
                </a:solidFill>
              </a:rPr>
              <a:t>Betzalel</a:t>
            </a:r>
            <a:r>
              <a:rPr lang="en-US" sz="2400" dirty="0" smtClean="0">
                <a:solidFill>
                  <a:srgbClr val="080808"/>
                </a:solidFill>
              </a:rPr>
              <a:t>, </a:t>
            </a:r>
            <a:r>
              <a:rPr lang="en-US" sz="2400" dirty="0" err="1" smtClean="0">
                <a:solidFill>
                  <a:srgbClr val="080808"/>
                </a:solidFill>
              </a:rPr>
              <a:t>alteró</a:t>
            </a:r>
            <a:r>
              <a:rPr lang="en-US" sz="2400" dirty="0" smtClean="0">
                <a:solidFill>
                  <a:srgbClr val="080808"/>
                </a:solidFill>
              </a:rPr>
              <a:t> el </a:t>
            </a:r>
            <a:r>
              <a:rPr lang="en-US" sz="2400" dirty="0" err="1" smtClean="0">
                <a:solidFill>
                  <a:srgbClr val="080808"/>
                </a:solidFill>
              </a:rPr>
              <a:t>orden</a:t>
            </a:r>
            <a:r>
              <a:rPr lang="en-US" sz="2400" dirty="0" smtClean="0">
                <a:solidFill>
                  <a:srgbClr val="080808"/>
                </a:solidFill>
              </a:rPr>
              <a:t> y </a:t>
            </a:r>
            <a:r>
              <a:rPr lang="en-US" sz="2400" dirty="0" err="1" smtClean="0">
                <a:solidFill>
                  <a:srgbClr val="080808"/>
                </a:solidFill>
              </a:rPr>
              <a:t>dijo</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construyera</a:t>
            </a:r>
            <a:r>
              <a:rPr lang="en-US" sz="2400" dirty="0" smtClean="0">
                <a:solidFill>
                  <a:srgbClr val="080808"/>
                </a:solidFill>
              </a:rPr>
              <a:t> el </a:t>
            </a:r>
            <a:r>
              <a:rPr lang="en-US" sz="2400" dirty="0" err="1" smtClean="0">
                <a:solidFill>
                  <a:srgbClr val="080808"/>
                </a:solidFill>
              </a:rPr>
              <a:t>Arón</a:t>
            </a:r>
            <a:r>
              <a:rPr lang="en-US" sz="2400" dirty="0" smtClean="0">
                <a:solidFill>
                  <a:srgbClr val="080808"/>
                </a:solidFill>
              </a:rPr>
              <a:t>, los </a:t>
            </a:r>
            <a:r>
              <a:rPr lang="en-US" sz="2400" dirty="0" err="1" smtClean="0">
                <a:solidFill>
                  <a:srgbClr val="080808"/>
                </a:solidFill>
              </a:rPr>
              <a:t>kelim</a:t>
            </a:r>
            <a:r>
              <a:rPr lang="en-US" sz="2400" dirty="0" smtClean="0">
                <a:solidFill>
                  <a:srgbClr val="080808"/>
                </a:solidFill>
              </a:rPr>
              <a:t> y el Mishkán. </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Y </a:t>
            </a:r>
            <a:r>
              <a:rPr lang="en-US" sz="2400" b="1" dirty="0" err="1" smtClean="0">
                <a:solidFill>
                  <a:srgbClr val="FF9933"/>
                </a:solidFill>
                <a:effectLst>
                  <a:outerShdw blurRad="38100" dist="38100" dir="2700000" algn="tl">
                    <a:srgbClr val="000000">
                      <a:alpha val="43137"/>
                    </a:srgbClr>
                  </a:outerShdw>
                </a:effectLst>
                <a:hlinkClick r:id="rId4" action="ppaction://hlinkfile"/>
              </a:rPr>
              <a:t>harán</a:t>
            </a:r>
            <a:r>
              <a:rPr lang="en-US" sz="2400" b="1" dirty="0" smtClean="0">
                <a:solidFill>
                  <a:srgbClr val="FF9933"/>
                </a:solidFill>
                <a:effectLst>
                  <a:outerShdw blurRad="38100" dist="38100" dir="2700000" algn="tl">
                    <a:srgbClr val="000000">
                      <a:alpha val="43137"/>
                    </a:srgbClr>
                  </a:outerShdw>
                </a:effectLst>
                <a:hlinkClick r:id="rId5" action="ppaction://hlinkfile"/>
              </a:rPr>
              <a:t> un </a:t>
            </a:r>
            <a:r>
              <a:rPr lang="en-US" sz="2400" b="1" dirty="0" err="1" smtClean="0">
                <a:solidFill>
                  <a:srgbClr val="FF9933"/>
                </a:solidFill>
                <a:effectLst>
                  <a:outerShdw blurRad="38100" dist="38100" dir="2700000" algn="tl">
                    <a:srgbClr val="000000">
                      <a:alpha val="43137"/>
                    </a:srgbClr>
                  </a:outerShdw>
                </a:effectLst>
                <a:hlinkClick r:id="rId6" action="ppaction://hlinkfile"/>
              </a:rPr>
              <a:t>arca</a:t>
            </a:r>
            <a:r>
              <a:rPr lang="en-US" sz="2400" b="1" dirty="0" smtClean="0">
                <a:solidFill>
                  <a:srgbClr val="FF9933"/>
                </a:solidFill>
                <a:effectLst>
                  <a:outerShdw blurRad="38100" dist="38100" dir="2700000" algn="tl">
                    <a:srgbClr val="000000">
                      <a:alpha val="43137"/>
                    </a:srgbClr>
                  </a:outerShdw>
                </a:effectLst>
                <a:hlinkClick r:id="rId7" action="ppaction://hlinkfile"/>
              </a:rPr>
              <a:t> </a:t>
            </a:r>
            <a:r>
              <a:rPr lang="en-US" sz="2400" b="1" dirty="0" smtClean="0">
                <a:solidFill>
                  <a:srgbClr val="FF9933"/>
                </a:solidFill>
                <a:effectLst>
                  <a:outerShdw blurRad="38100" dist="38100" dir="2700000" algn="tl">
                    <a:srgbClr val="000000">
                      <a:alpha val="43137"/>
                    </a:srgbClr>
                  </a:outerShdw>
                </a:effectLst>
              </a:rPr>
              <a:t> de </a:t>
            </a:r>
            <a:r>
              <a:rPr lang="en-US" sz="2400" b="1" dirty="0" err="1" smtClean="0">
                <a:solidFill>
                  <a:srgbClr val="FF9933"/>
                </a:solidFill>
                <a:effectLst>
                  <a:outerShdw blurRad="38100" dist="38100" dir="2700000" algn="tl">
                    <a:srgbClr val="000000">
                      <a:alpha val="43137"/>
                    </a:srgbClr>
                  </a:outerShdw>
                </a:effectLst>
              </a:rPr>
              <a:t>madera</a:t>
            </a:r>
            <a:r>
              <a:rPr lang="en-US" sz="2400" b="1" dirty="0" smtClean="0">
                <a:solidFill>
                  <a:srgbClr val="FF9933"/>
                </a:solidFill>
                <a:effectLst>
                  <a:outerShdw blurRad="38100" dist="38100" dir="2700000" algn="tl">
                    <a:srgbClr val="000000">
                      <a:alpha val="43137"/>
                    </a:srgbClr>
                  </a:outerShdw>
                </a:effectLst>
              </a:rPr>
              <a:t> de acacia; de dos </a:t>
            </a:r>
            <a:r>
              <a:rPr lang="en-US" sz="2400" b="1" dirty="0" err="1" smtClean="0">
                <a:solidFill>
                  <a:srgbClr val="FF9933"/>
                </a:solidFill>
                <a:effectLst>
                  <a:outerShdw blurRad="38100" dist="38100" dir="2700000" algn="tl">
                    <a:srgbClr val="000000">
                      <a:alpha val="43137"/>
                    </a:srgbClr>
                  </a:outerShdw>
                </a:effectLst>
              </a:rPr>
              <a:t>codos</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será</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longitud</a:t>
            </a:r>
            <a:r>
              <a:rPr lang="en-US" sz="2400" b="1" dirty="0" smtClean="0">
                <a:solidFill>
                  <a:srgbClr val="FF9933"/>
                </a:solidFill>
                <a:effectLst>
                  <a:outerShdw blurRad="38100" dist="38100" dir="2700000" algn="tl">
                    <a:srgbClr val="000000">
                      <a:alpha val="43137"/>
                    </a:srgbClr>
                  </a:outerShdw>
                </a:effectLst>
              </a:rPr>
              <a:t>, y de </a:t>
            </a:r>
            <a:r>
              <a:rPr lang="en-US" sz="2400" b="1" dirty="0" err="1" smtClean="0">
                <a:solidFill>
                  <a:srgbClr val="FF9933"/>
                </a:solidFill>
                <a:effectLst>
                  <a:outerShdw blurRad="38100" dist="38100" dir="2700000" algn="tl">
                    <a:srgbClr val="000000">
                      <a:alpha val="43137"/>
                    </a:srgbClr>
                  </a:outerShdw>
                </a:effectLst>
              </a:rPr>
              <a:t>codo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anchura</a:t>
            </a:r>
            <a:r>
              <a:rPr lang="en-US" sz="2400" b="1" dirty="0" smtClean="0">
                <a:solidFill>
                  <a:srgbClr val="FF9933"/>
                </a:solidFill>
                <a:effectLst>
                  <a:outerShdw blurRad="38100" dist="38100" dir="2700000" algn="tl">
                    <a:srgbClr val="000000">
                      <a:alpha val="43137"/>
                    </a:srgbClr>
                  </a:outerShdw>
                </a:effectLst>
              </a:rPr>
              <a:t>, y de </a:t>
            </a:r>
            <a:r>
              <a:rPr lang="en-US" sz="2400" b="1" dirty="0" err="1" smtClean="0">
                <a:solidFill>
                  <a:srgbClr val="FF9933"/>
                </a:solidFill>
                <a:effectLst>
                  <a:outerShdw blurRad="38100" dist="38100" dir="2700000" algn="tl">
                    <a:srgbClr val="000000">
                      <a:alpha val="43137"/>
                    </a:srgbClr>
                  </a:outerShdw>
                </a:effectLst>
              </a:rPr>
              <a:t>codo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altura</a:t>
            </a:r>
            <a:r>
              <a:rPr lang="en-US" sz="2400" b="1" dirty="0" smtClean="0">
                <a:solidFill>
                  <a:srgbClr val="FF9933"/>
                </a:solidFill>
                <a:effectLst>
                  <a:outerShdw blurRad="38100" dist="38100" dir="2700000" algn="tl">
                    <a:srgbClr val="000000">
                      <a:alpha val="43137"/>
                    </a:srgbClr>
                  </a:outerShdw>
                </a:effectLst>
              </a:rPr>
              <a:t>;  - </a:t>
            </a:r>
            <a:r>
              <a:rPr lang="en-US" sz="2400" b="1" dirty="0" err="1" smtClean="0">
                <a:solidFill>
                  <a:srgbClr val="FF9933"/>
                </a:solidFill>
                <a:effectLst>
                  <a:outerShdw blurRad="38100" dist="38100" dir="2700000" algn="tl">
                    <a:srgbClr val="000000">
                      <a:alpha val="43137"/>
                    </a:srgbClr>
                  </a:outerShdw>
                </a:effectLst>
              </a:rPr>
              <a:t>Ve'asu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aron</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atsey</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shitim</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amatayim</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orko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ve'amah</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rojbo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ve'amah</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komato</a:t>
            </a:r>
            <a:r>
              <a:rPr lang="en-US" sz="2400" b="1" dirty="0" smtClean="0">
                <a:solidFill>
                  <a:srgbClr val="FF9933"/>
                </a:solidFill>
                <a:effectLst>
                  <a:outerShdw blurRad="38100" dist="38100" dir="2700000" algn="tl">
                    <a:srgbClr val="000000">
                      <a:alpha val="43137"/>
                    </a:srgbClr>
                  </a:outerShdw>
                </a:effectLst>
              </a:rPr>
              <a:t>. (25:10)</a:t>
            </a:r>
          </a:p>
          <a:p>
            <a:endParaRPr lang="en-US" sz="2400" dirty="0" smtClean="0">
              <a:solidFill>
                <a:schemeClr val="tx1"/>
              </a:solidFill>
            </a:endParaRPr>
          </a:p>
          <a:p>
            <a:pPr lvl="1"/>
            <a:r>
              <a:rPr lang="en-US" sz="2400" dirty="0" err="1" smtClean="0">
                <a:solidFill>
                  <a:srgbClr val="080808"/>
                </a:solidFill>
              </a:rPr>
              <a:t>Betzalel</a:t>
            </a:r>
            <a:r>
              <a:rPr lang="en-US" sz="2400" dirty="0" smtClean="0">
                <a:solidFill>
                  <a:srgbClr val="080808"/>
                </a:solidFill>
              </a:rPr>
              <a:t> le </a:t>
            </a:r>
            <a:r>
              <a:rPr lang="en-US" sz="2400" dirty="0" err="1" smtClean="0">
                <a:solidFill>
                  <a:srgbClr val="080808"/>
                </a:solidFill>
              </a:rPr>
              <a:t>dijo</a:t>
            </a:r>
            <a:r>
              <a:rPr lang="en-US" sz="2400" dirty="0" smtClean="0">
                <a:solidFill>
                  <a:srgbClr val="080808"/>
                </a:solidFill>
              </a:rPr>
              <a:t> a Moshé: “Moshé Rabenu, lo </a:t>
            </a:r>
            <a:r>
              <a:rPr lang="en-US" sz="2400" dirty="0" err="1" smtClean="0">
                <a:solidFill>
                  <a:srgbClr val="080808"/>
                </a:solidFill>
              </a:rPr>
              <a:t>lógico</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primero</a:t>
            </a:r>
            <a:r>
              <a:rPr lang="en-US" sz="2400" dirty="0" smtClean="0">
                <a:solidFill>
                  <a:srgbClr val="080808"/>
                </a:solidFill>
              </a:rPr>
              <a:t> se </a:t>
            </a:r>
            <a:r>
              <a:rPr lang="en-US" sz="2400" dirty="0" err="1" smtClean="0">
                <a:solidFill>
                  <a:srgbClr val="080808"/>
                </a:solidFill>
              </a:rPr>
              <a:t>construya</a:t>
            </a:r>
            <a:r>
              <a:rPr lang="en-US" sz="2400" dirty="0" smtClean="0">
                <a:solidFill>
                  <a:srgbClr val="080808"/>
                </a:solidFill>
              </a:rPr>
              <a:t> la casa, y </a:t>
            </a:r>
            <a:r>
              <a:rPr lang="en-US" sz="2400" dirty="0" err="1" smtClean="0">
                <a:solidFill>
                  <a:srgbClr val="080808"/>
                </a:solidFill>
              </a:rPr>
              <a:t>luego</a:t>
            </a:r>
            <a:r>
              <a:rPr lang="en-US" sz="2400" dirty="0" smtClean="0">
                <a:solidFill>
                  <a:srgbClr val="080808"/>
                </a:solidFill>
              </a:rPr>
              <a:t> se la </a:t>
            </a:r>
            <a:r>
              <a:rPr lang="en-US" sz="2400" dirty="0" err="1" smtClean="0">
                <a:solidFill>
                  <a:srgbClr val="080808"/>
                </a:solidFill>
              </a:rPr>
              <a:t>adorne</a:t>
            </a:r>
            <a:r>
              <a:rPr lang="en-US" sz="2400" dirty="0" smtClean="0">
                <a:solidFill>
                  <a:srgbClr val="080808"/>
                </a:solidFill>
              </a:rPr>
              <a:t>. </a:t>
            </a:r>
          </a:p>
          <a:p>
            <a:pPr lvl="1"/>
            <a:r>
              <a:rPr lang="en-US" sz="2400" dirty="0" smtClean="0">
                <a:solidFill>
                  <a:srgbClr val="080808"/>
                </a:solidFill>
              </a:rPr>
              <a:t>Me </a:t>
            </a:r>
            <a:r>
              <a:rPr lang="en-US" sz="2400" dirty="0" err="1" smtClean="0">
                <a:solidFill>
                  <a:srgbClr val="080808"/>
                </a:solidFill>
              </a:rPr>
              <a:t>estás</a:t>
            </a:r>
            <a:r>
              <a:rPr lang="en-US" sz="2400" dirty="0" smtClean="0">
                <a:solidFill>
                  <a:srgbClr val="080808"/>
                </a:solidFill>
              </a:rPr>
              <a:t> </a:t>
            </a:r>
            <a:r>
              <a:rPr lang="en-US" sz="2400" dirty="0" err="1" smtClean="0">
                <a:solidFill>
                  <a:srgbClr val="080808"/>
                </a:solidFill>
              </a:rPr>
              <a:t>diciendo</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primero</a:t>
            </a:r>
            <a:r>
              <a:rPr lang="en-US" sz="2400" dirty="0" smtClean="0">
                <a:solidFill>
                  <a:srgbClr val="080808"/>
                </a:solidFill>
              </a:rPr>
              <a:t> </a:t>
            </a:r>
            <a:r>
              <a:rPr lang="en-US" sz="2400" dirty="0" err="1" smtClean="0">
                <a:solidFill>
                  <a:srgbClr val="080808"/>
                </a:solidFill>
              </a:rPr>
              <a:t>construya</a:t>
            </a:r>
            <a:r>
              <a:rPr lang="en-US" sz="2400" dirty="0" smtClean="0">
                <a:solidFill>
                  <a:srgbClr val="080808"/>
                </a:solidFill>
              </a:rPr>
              <a:t> los </a:t>
            </a:r>
            <a:r>
              <a:rPr lang="en-US" sz="2400" dirty="0" err="1" smtClean="0">
                <a:solidFill>
                  <a:srgbClr val="080808"/>
                </a:solidFill>
              </a:rPr>
              <a:t>adornos</a:t>
            </a:r>
            <a:r>
              <a:rPr lang="en-US" sz="2400" dirty="0" smtClean="0">
                <a:solidFill>
                  <a:srgbClr val="080808"/>
                </a:solidFill>
              </a:rPr>
              <a:t>, las </a:t>
            </a:r>
            <a:r>
              <a:rPr lang="en-US" sz="2400" dirty="0" err="1" smtClean="0">
                <a:solidFill>
                  <a:srgbClr val="080808"/>
                </a:solidFill>
              </a:rPr>
              <a:t>vasijas</a:t>
            </a:r>
            <a:r>
              <a:rPr lang="en-US" sz="2400" dirty="0" smtClean="0">
                <a:solidFill>
                  <a:srgbClr val="080808"/>
                </a:solidFill>
              </a:rPr>
              <a:t>, los </a:t>
            </a:r>
            <a:r>
              <a:rPr lang="en-US" sz="2400" dirty="0" err="1" smtClean="0">
                <a:solidFill>
                  <a:srgbClr val="080808"/>
                </a:solidFill>
              </a:rPr>
              <a:t>utensilios</a:t>
            </a:r>
            <a:r>
              <a:rPr lang="en-US" sz="2400" dirty="0" smtClean="0">
                <a:solidFill>
                  <a:srgbClr val="080808"/>
                </a:solidFill>
              </a:rPr>
              <a:t>, </a:t>
            </a:r>
            <a:r>
              <a:rPr lang="en-US" sz="2400" dirty="0" err="1" smtClean="0">
                <a:solidFill>
                  <a:srgbClr val="080808"/>
                </a:solidFill>
              </a:rPr>
              <a:t>pero</a:t>
            </a:r>
            <a:r>
              <a:rPr lang="en-US" sz="2400" dirty="0" smtClean="0">
                <a:solidFill>
                  <a:srgbClr val="080808"/>
                </a:solidFill>
              </a:rPr>
              <a:t> ¿</a:t>
            </a:r>
            <a:r>
              <a:rPr lang="en-US" sz="2400" dirty="0" err="1" smtClean="0">
                <a:solidFill>
                  <a:srgbClr val="080808"/>
                </a:solidFill>
              </a:rPr>
              <a:t>dónde</a:t>
            </a:r>
            <a:r>
              <a:rPr lang="en-US" sz="2400" dirty="0" smtClean="0">
                <a:solidFill>
                  <a:srgbClr val="080808"/>
                </a:solidFill>
              </a:rPr>
              <a:t> los </a:t>
            </a:r>
            <a:r>
              <a:rPr lang="en-US" sz="2400" dirty="0" err="1" smtClean="0">
                <a:solidFill>
                  <a:srgbClr val="080808"/>
                </a:solidFill>
              </a:rPr>
              <a:t>voy</a:t>
            </a:r>
            <a:r>
              <a:rPr lang="en-US" sz="2400" dirty="0" smtClean="0">
                <a:solidFill>
                  <a:srgbClr val="080808"/>
                </a:solidFill>
              </a:rPr>
              <a:t> a </a:t>
            </a:r>
            <a:r>
              <a:rPr lang="en-US" sz="2400" dirty="0" err="1" smtClean="0">
                <a:solidFill>
                  <a:srgbClr val="080808"/>
                </a:solidFill>
              </a:rPr>
              <a:t>poner</a:t>
            </a:r>
            <a:r>
              <a:rPr lang="en-US" sz="2400" dirty="0" smtClean="0">
                <a:solidFill>
                  <a:srgbClr val="080808"/>
                </a:solidFill>
              </a:rPr>
              <a:t>?”</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Y </a:t>
            </a:r>
            <a:r>
              <a:rPr lang="en-US" sz="2400" b="1" dirty="0" err="1" smtClean="0">
                <a:solidFill>
                  <a:srgbClr val="FF9933"/>
                </a:solidFill>
                <a:effectLst>
                  <a:outerShdw blurRad="38100" dist="38100" dir="2700000" algn="tl">
                    <a:srgbClr val="000000">
                      <a:alpha val="43137"/>
                    </a:srgbClr>
                  </a:outerShdw>
                </a:effectLst>
                <a:hlinkClick r:id="rId4" action="ppaction://hlinkfile"/>
              </a:rPr>
              <a:t>harán</a:t>
            </a:r>
            <a:r>
              <a:rPr lang="en-US" sz="2400" b="1" dirty="0" smtClean="0">
                <a:solidFill>
                  <a:srgbClr val="FF9933"/>
                </a:solidFill>
                <a:effectLst>
                  <a:outerShdw blurRad="38100" dist="38100" dir="2700000" algn="tl">
                    <a:srgbClr val="000000">
                      <a:alpha val="43137"/>
                    </a:srgbClr>
                  </a:outerShdw>
                </a:effectLst>
                <a:hlinkClick r:id="rId5" action="ppaction://hlinkfile"/>
              </a:rPr>
              <a:t> un </a:t>
            </a:r>
            <a:r>
              <a:rPr lang="en-US" sz="2400" b="1" dirty="0" err="1" smtClean="0">
                <a:solidFill>
                  <a:srgbClr val="FF9933"/>
                </a:solidFill>
                <a:effectLst>
                  <a:outerShdw blurRad="38100" dist="38100" dir="2700000" algn="tl">
                    <a:srgbClr val="000000">
                      <a:alpha val="43137"/>
                    </a:srgbClr>
                  </a:outerShdw>
                </a:effectLst>
                <a:hlinkClick r:id="rId6" action="ppaction://hlinkfile"/>
              </a:rPr>
              <a:t>arca</a:t>
            </a:r>
            <a:r>
              <a:rPr lang="en-US" sz="2400" b="1" dirty="0" smtClean="0">
                <a:solidFill>
                  <a:srgbClr val="FF9933"/>
                </a:solidFill>
                <a:effectLst>
                  <a:outerShdw blurRad="38100" dist="38100" dir="2700000" algn="tl">
                    <a:srgbClr val="000000">
                      <a:alpha val="43137"/>
                    </a:srgbClr>
                  </a:outerShdw>
                </a:effectLst>
                <a:hlinkClick r:id="rId7" action="ppaction://hlinkfile"/>
              </a:rPr>
              <a:t> </a:t>
            </a:r>
            <a:r>
              <a:rPr lang="en-US" sz="2400" b="1" dirty="0" smtClean="0">
                <a:solidFill>
                  <a:srgbClr val="FF9933"/>
                </a:solidFill>
                <a:effectLst>
                  <a:outerShdw blurRad="38100" dist="38100" dir="2700000" algn="tl">
                    <a:srgbClr val="000000">
                      <a:alpha val="43137"/>
                    </a:srgbClr>
                  </a:outerShdw>
                </a:effectLst>
              </a:rPr>
              <a:t> de </a:t>
            </a:r>
            <a:r>
              <a:rPr lang="en-US" sz="2400" b="1" dirty="0" err="1" smtClean="0">
                <a:solidFill>
                  <a:srgbClr val="FF9933"/>
                </a:solidFill>
                <a:effectLst>
                  <a:outerShdw blurRad="38100" dist="38100" dir="2700000" algn="tl">
                    <a:srgbClr val="000000">
                      <a:alpha val="43137"/>
                    </a:srgbClr>
                  </a:outerShdw>
                </a:effectLst>
              </a:rPr>
              <a:t>madera</a:t>
            </a:r>
            <a:r>
              <a:rPr lang="en-US" sz="2400" b="1" dirty="0" smtClean="0">
                <a:solidFill>
                  <a:srgbClr val="FF9933"/>
                </a:solidFill>
                <a:effectLst>
                  <a:outerShdw blurRad="38100" dist="38100" dir="2700000" algn="tl">
                    <a:srgbClr val="000000">
                      <a:alpha val="43137"/>
                    </a:srgbClr>
                  </a:outerShdw>
                </a:effectLst>
              </a:rPr>
              <a:t> de acacia; de dos </a:t>
            </a:r>
            <a:r>
              <a:rPr lang="en-US" sz="2400" b="1" dirty="0" err="1" smtClean="0">
                <a:solidFill>
                  <a:srgbClr val="FF9933"/>
                </a:solidFill>
                <a:effectLst>
                  <a:outerShdw blurRad="38100" dist="38100" dir="2700000" algn="tl">
                    <a:srgbClr val="000000">
                      <a:alpha val="43137"/>
                    </a:srgbClr>
                  </a:outerShdw>
                </a:effectLst>
              </a:rPr>
              <a:t>codos</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será</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longitud</a:t>
            </a:r>
            <a:r>
              <a:rPr lang="en-US" sz="2400" b="1" dirty="0" smtClean="0">
                <a:solidFill>
                  <a:srgbClr val="FF9933"/>
                </a:solidFill>
                <a:effectLst>
                  <a:outerShdw blurRad="38100" dist="38100" dir="2700000" algn="tl">
                    <a:srgbClr val="000000">
                      <a:alpha val="43137"/>
                    </a:srgbClr>
                  </a:outerShdw>
                </a:effectLst>
              </a:rPr>
              <a:t>, y de </a:t>
            </a:r>
            <a:r>
              <a:rPr lang="en-US" sz="2400" b="1" dirty="0" err="1" smtClean="0">
                <a:solidFill>
                  <a:srgbClr val="FF9933"/>
                </a:solidFill>
                <a:effectLst>
                  <a:outerShdw blurRad="38100" dist="38100" dir="2700000" algn="tl">
                    <a:srgbClr val="000000">
                      <a:alpha val="43137"/>
                    </a:srgbClr>
                  </a:outerShdw>
                </a:effectLst>
              </a:rPr>
              <a:t>codo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anchura</a:t>
            </a:r>
            <a:r>
              <a:rPr lang="en-US" sz="2400" b="1" dirty="0" smtClean="0">
                <a:solidFill>
                  <a:srgbClr val="FF9933"/>
                </a:solidFill>
                <a:effectLst>
                  <a:outerShdw blurRad="38100" dist="38100" dir="2700000" algn="tl">
                    <a:srgbClr val="000000">
                      <a:alpha val="43137"/>
                    </a:srgbClr>
                  </a:outerShdw>
                </a:effectLst>
              </a:rPr>
              <a:t>, y de </a:t>
            </a:r>
            <a:r>
              <a:rPr lang="en-US" sz="2400" b="1" dirty="0" err="1" smtClean="0">
                <a:solidFill>
                  <a:srgbClr val="FF9933"/>
                </a:solidFill>
                <a:effectLst>
                  <a:outerShdw blurRad="38100" dist="38100" dir="2700000" algn="tl">
                    <a:srgbClr val="000000">
                      <a:alpha val="43137"/>
                    </a:srgbClr>
                  </a:outerShdw>
                </a:effectLst>
              </a:rPr>
              <a:t>codo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altura</a:t>
            </a:r>
            <a:r>
              <a:rPr lang="en-US" sz="2400" b="1" dirty="0" smtClean="0">
                <a:solidFill>
                  <a:srgbClr val="FF9933"/>
                </a:solidFill>
                <a:effectLst>
                  <a:outerShdw blurRad="38100" dist="38100" dir="2700000" algn="tl">
                    <a:srgbClr val="000000">
                      <a:alpha val="43137"/>
                    </a:srgbClr>
                  </a:outerShdw>
                </a:effectLst>
              </a:rPr>
              <a:t>;  - </a:t>
            </a:r>
            <a:r>
              <a:rPr lang="en-US" sz="2400" b="1" dirty="0" err="1" smtClean="0">
                <a:solidFill>
                  <a:srgbClr val="FF9933"/>
                </a:solidFill>
                <a:effectLst>
                  <a:outerShdw blurRad="38100" dist="38100" dir="2700000" algn="tl">
                    <a:srgbClr val="000000">
                      <a:alpha val="43137"/>
                    </a:srgbClr>
                  </a:outerShdw>
                </a:effectLst>
              </a:rPr>
              <a:t>Ve'asu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aron</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atsey</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shitim</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amatayim</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orko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ve'amah</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rojbo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ve'amah</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komato</a:t>
            </a:r>
            <a:r>
              <a:rPr lang="en-US" sz="2400" b="1" dirty="0" smtClean="0">
                <a:solidFill>
                  <a:srgbClr val="FF9933"/>
                </a:solidFill>
                <a:effectLst>
                  <a:outerShdw blurRad="38100" dist="38100" dir="2700000" algn="tl">
                    <a:srgbClr val="000000">
                      <a:alpha val="43137"/>
                    </a:srgbClr>
                  </a:outerShdw>
                </a:effectLst>
              </a:rPr>
              <a:t>. (25:10)</a:t>
            </a:r>
          </a:p>
          <a:p>
            <a:endParaRPr lang="en-US" sz="2400" dirty="0" smtClean="0">
              <a:solidFill>
                <a:schemeClr val="tx1"/>
              </a:solidFill>
            </a:endParaRPr>
          </a:p>
          <a:p>
            <a:pPr lvl="1"/>
            <a:r>
              <a:rPr lang="en-US" sz="2400" dirty="0" smtClean="0">
                <a:solidFill>
                  <a:srgbClr val="080808"/>
                </a:solidFill>
              </a:rPr>
              <a:t>¿Por </a:t>
            </a:r>
            <a:r>
              <a:rPr lang="en-US" sz="2400" dirty="0" err="1" smtClean="0">
                <a:solidFill>
                  <a:srgbClr val="080808"/>
                </a:solidFill>
              </a:rPr>
              <a:t>qué</a:t>
            </a:r>
            <a:r>
              <a:rPr lang="en-US" sz="2400" dirty="0" smtClean="0">
                <a:solidFill>
                  <a:srgbClr val="080808"/>
                </a:solidFill>
              </a:rPr>
              <a:t> Moshé </a:t>
            </a:r>
            <a:r>
              <a:rPr lang="en-US" sz="2400" dirty="0" err="1" smtClean="0">
                <a:solidFill>
                  <a:srgbClr val="080808"/>
                </a:solidFill>
              </a:rPr>
              <a:t>cambió</a:t>
            </a:r>
            <a:r>
              <a:rPr lang="en-US" sz="2400" dirty="0" smtClean="0">
                <a:solidFill>
                  <a:srgbClr val="080808"/>
                </a:solidFill>
              </a:rPr>
              <a:t> el </a:t>
            </a:r>
            <a:r>
              <a:rPr lang="en-US" sz="2400" dirty="0" err="1" smtClean="0">
                <a:solidFill>
                  <a:srgbClr val="080808"/>
                </a:solidFill>
              </a:rPr>
              <a:t>orden</a:t>
            </a:r>
            <a:r>
              <a:rPr lang="en-US" sz="2400" dirty="0" smtClean="0">
                <a:solidFill>
                  <a:srgbClr val="080808"/>
                </a:solidFill>
              </a:rPr>
              <a:t>?</a:t>
            </a:r>
          </a:p>
          <a:p>
            <a:pPr lvl="1"/>
            <a:r>
              <a:rPr lang="en-US" sz="2400" dirty="0" smtClean="0">
                <a:solidFill>
                  <a:srgbClr val="080808"/>
                </a:solidFill>
              </a:rPr>
              <a:t>Moshé no le </a:t>
            </a:r>
            <a:r>
              <a:rPr lang="en-US" sz="2400" dirty="0" err="1" smtClean="0">
                <a:solidFill>
                  <a:srgbClr val="080808"/>
                </a:solidFill>
              </a:rPr>
              <a:t>estaba</a:t>
            </a:r>
            <a:r>
              <a:rPr lang="en-US" sz="2400" dirty="0" smtClean="0">
                <a:solidFill>
                  <a:srgbClr val="080808"/>
                </a:solidFill>
              </a:rPr>
              <a:t> </a:t>
            </a:r>
            <a:r>
              <a:rPr lang="en-US" sz="2400" dirty="0" err="1" smtClean="0">
                <a:solidFill>
                  <a:srgbClr val="080808"/>
                </a:solidFill>
              </a:rPr>
              <a:t>dando</a:t>
            </a:r>
            <a:r>
              <a:rPr lang="en-US" sz="2400" dirty="0" smtClean="0">
                <a:solidFill>
                  <a:srgbClr val="080808"/>
                </a:solidFill>
              </a:rPr>
              <a:t> a </a:t>
            </a:r>
            <a:r>
              <a:rPr lang="en-US" sz="2400" dirty="0" err="1" smtClean="0">
                <a:solidFill>
                  <a:srgbClr val="080808"/>
                </a:solidFill>
              </a:rPr>
              <a:t>Betzalel</a:t>
            </a:r>
            <a:r>
              <a:rPr lang="en-US" sz="2400" dirty="0" smtClean="0">
                <a:solidFill>
                  <a:srgbClr val="080808"/>
                </a:solidFill>
              </a:rPr>
              <a:t> </a:t>
            </a:r>
            <a:r>
              <a:rPr lang="en-US" sz="2400" dirty="0" err="1" smtClean="0">
                <a:solidFill>
                  <a:srgbClr val="080808"/>
                </a:solidFill>
              </a:rPr>
              <a:t>instrucciones</a:t>
            </a:r>
            <a:r>
              <a:rPr lang="en-US" sz="2400" dirty="0" smtClean="0">
                <a:solidFill>
                  <a:srgbClr val="080808"/>
                </a:solidFill>
              </a:rPr>
              <a:t> de </a:t>
            </a:r>
            <a:r>
              <a:rPr lang="en-US" sz="2400" dirty="0" err="1" smtClean="0">
                <a:solidFill>
                  <a:srgbClr val="080808"/>
                </a:solidFill>
              </a:rPr>
              <a:t>construcción</a:t>
            </a:r>
            <a:r>
              <a:rPr lang="en-US" sz="2400" dirty="0" smtClean="0">
                <a:solidFill>
                  <a:srgbClr val="080808"/>
                </a:solidFill>
              </a:rPr>
              <a:t>. </a:t>
            </a:r>
          </a:p>
          <a:p>
            <a:pPr lvl="1"/>
            <a:r>
              <a:rPr lang="en-US" sz="2400" dirty="0" smtClean="0">
                <a:solidFill>
                  <a:srgbClr val="080808"/>
                </a:solidFill>
              </a:rPr>
              <a:t>No le </a:t>
            </a:r>
            <a:r>
              <a:rPr lang="en-US" sz="2400" dirty="0" err="1" smtClean="0">
                <a:solidFill>
                  <a:srgbClr val="080808"/>
                </a:solidFill>
              </a:rPr>
              <a:t>estaba</a:t>
            </a:r>
            <a:r>
              <a:rPr lang="en-US" sz="2400" dirty="0" smtClean="0">
                <a:solidFill>
                  <a:srgbClr val="080808"/>
                </a:solidFill>
              </a:rPr>
              <a:t> </a:t>
            </a:r>
            <a:r>
              <a:rPr lang="en-US" sz="2400" dirty="0" err="1" smtClean="0">
                <a:solidFill>
                  <a:srgbClr val="080808"/>
                </a:solidFill>
              </a:rPr>
              <a:t>hablando</a:t>
            </a:r>
            <a:r>
              <a:rPr lang="en-US" sz="2400" dirty="0" smtClean="0">
                <a:solidFill>
                  <a:srgbClr val="080808"/>
                </a:solidFill>
              </a:rPr>
              <a:t> </a:t>
            </a:r>
            <a:r>
              <a:rPr lang="en-US" sz="2400" dirty="0" err="1" smtClean="0">
                <a:solidFill>
                  <a:srgbClr val="080808"/>
                </a:solidFill>
              </a:rPr>
              <a:t>como</a:t>
            </a:r>
            <a:r>
              <a:rPr lang="en-US" sz="2400" dirty="0" smtClean="0">
                <a:solidFill>
                  <a:srgbClr val="080808"/>
                </a:solidFill>
              </a:rPr>
              <a:t> un </a:t>
            </a:r>
            <a:r>
              <a:rPr lang="en-US" sz="2400" dirty="0" err="1" smtClean="0">
                <a:solidFill>
                  <a:srgbClr val="080808"/>
                </a:solidFill>
              </a:rPr>
              <a:t>arquitecto</a:t>
            </a:r>
            <a:r>
              <a:rPr lang="en-US" sz="2400" dirty="0" smtClean="0">
                <a:solidFill>
                  <a:srgbClr val="080808"/>
                </a:solidFill>
              </a:rPr>
              <a:t> </a:t>
            </a:r>
            <a:r>
              <a:rPr lang="en-US" sz="2400" dirty="0" err="1" smtClean="0">
                <a:solidFill>
                  <a:srgbClr val="080808"/>
                </a:solidFill>
              </a:rPr>
              <a:t>habla</a:t>
            </a:r>
            <a:r>
              <a:rPr lang="en-US" sz="2400" dirty="0" smtClean="0">
                <a:solidFill>
                  <a:srgbClr val="080808"/>
                </a:solidFill>
              </a:rPr>
              <a:t> con el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va</a:t>
            </a:r>
            <a:r>
              <a:rPr lang="en-US" sz="2400" dirty="0" smtClean="0">
                <a:solidFill>
                  <a:srgbClr val="080808"/>
                </a:solidFill>
              </a:rPr>
              <a:t> a </a:t>
            </a:r>
            <a:r>
              <a:rPr lang="en-US" sz="2400" dirty="0" err="1" smtClean="0">
                <a:solidFill>
                  <a:srgbClr val="080808"/>
                </a:solidFill>
              </a:rPr>
              <a:t>construir</a:t>
            </a:r>
            <a:r>
              <a:rPr lang="en-US" sz="2400" dirty="0" smtClean="0">
                <a:solidFill>
                  <a:srgbClr val="080808"/>
                </a:solidFill>
              </a:rPr>
              <a:t> la casa.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Y </a:t>
            </a:r>
            <a:r>
              <a:rPr lang="en-US" sz="2400" b="1" dirty="0" err="1" smtClean="0">
                <a:solidFill>
                  <a:srgbClr val="FF9933"/>
                </a:solidFill>
                <a:effectLst>
                  <a:outerShdw blurRad="38100" dist="38100" dir="2700000" algn="tl">
                    <a:srgbClr val="000000">
                      <a:alpha val="43137"/>
                    </a:srgbClr>
                  </a:outerShdw>
                </a:effectLst>
                <a:hlinkClick r:id="rId4" action="ppaction://hlinkfile"/>
              </a:rPr>
              <a:t>harán</a:t>
            </a:r>
            <a:r>
              <a:rPr lang="en-US" sz="2400" b="1" dirty="0" smtClean="0">
                <a:solidFill>
                  <a:srgbClr val="FF9933"/>
                </a:solidFill>
                <a:effectLst>
                  <a:outerShdw blurRad="38100" dist="38100" dir="2700000" algn="tl">
                    <a:srgbClr val="000000">
                      <a:alpha val="43137"/>
                    </a:srgbClr>
                  </a:outerShdw>
                </a:effectLst>
                <a:hlinkClick r:id="rId5" action="ppaction://hlinkfile"/>
              </a:rPr>
              <a:t> un </a:t>
            </a:r>
            <a:r>
              <a:rPr lang="en-US" sz="2400" b="1" dirty="0" err="1" smtClean="0">
                <a:solidFill>
                  <a:srgbClr val="FF9933"/>
                </a:solidFill>
                <a:effectLst>
                  <a:outerShdw blurRad="38100" dist="38100" dir="2700000" algn="tl">
                    <a:srgbClr val="000000">
                      <a:alpha val="43137"/>
                    </a:srgbClr>
                  </a:outerShdw>
                </a:effectLst>
                <a:hlinkClick r:id="rId6" action="ppaction://hlinkfile"/>
              </a:rPr>
              <a:t>arca</a:t>
            </a:r>
            <a:r>
              <a:rPr lang="en-US" sz="2400" b="1" dirty="0" smtClean="0">
                <a:solidFill>
                  <a:srgbClr val="FF9933"/>
                </a:solidFill>
                <a:effectLst>
                  <a:outerShdw blurRad="38100" dist="38100" dir="2700000" algn="tl">
                    <a:srgbClr val="000000">
                      <a:alpha val="43137"/>
                    </a:srgbClr>
                  </a:outerShdw>
                </a:effectLst>
                <a:hlinkClick r:id="rId7" action="ppaction://hlinkfile"/>
              </a:rPr>
              <a:t> </a:t>
            </a:r>
            <a:r>
              <a:rPr lang="en-US" sz="2400" b="1" dirty="0" smtClean="0">
                <a:solidFill>
                  <a:srgbClr val="FF9933"/>
                </a:solidFill>
                <a:effectLst>
                  <a:outerShdw blurRad="38100" dist="38100" dir="2700000" algn="tl">
                    <a:srgbClr val="000000">
                      <a:alpha val="43137"/>
                    </a:srgbClr>
                  </a:outerShdw>
                </a:effectLst>
              </a:rPr>
              <a:t> de </a:t>
            </a:r>
            <a:r>
              <a:rPr lang="en-US" sz="2400" b="1" dirty="0" err="1" smtClean="0">
                <a:solidFill>
                  <a:srgbClr val="FF9933"/>
                </a:solidFill>
                <a:effectLst>
                  <a:outerShdw blurRad="38100" dist="38100" dir="2700000" algn="tl">
                    <a:srgbClr val="000000">
                      <a:alpha val="43137"/>
                    </a:srgbClr>
                  </a:outerShdw>
                </a:effectLst>
              </a:rPr>
              <a:t>madera</a:t>
            </a:r>
            <a:r>
              <a:rPr lang="en-US" sz="2400" b="1" dirty="0" smtClean="0">
                <a:solidFill>
                  <a:srgbClr val="FF9933"/>
                </a:solidFill>
                <a:effectLst>
                  <a:outerShdw blurRad="38100" dist="38100" dir="2700000" algn="tl">
                    <a:srgbClr val="000000">
                      <a:alpha val="43137"/>
                    </a:srgbClr>
                  </a:outerShdw>
                </a:effectLst>
              </a:rPr>
              <a:t> de acacia; de dos </a:t>
            </a:r>
            <a:r>
              <a:rPr lang="en-US" sz="2400" b="1" dirty="0" err="1" smtClean="0">
                <a:solidFill>
                  <a:srgbClr val="FF9933"/>
                </a:solidFill>
                <a:effectLst>
                  <a:outerShdw blurRad="38100" dist="38100" dir="2700000" algn="tl">
                    <a:srgbClr val="000000">
                      <a:alpha val="43137"/>
                    </a:srgbClr>
                  </a:outerShdw>
                </a:effectLst>
              </a:rPr>
              <a:t>codos</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será</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longitud</a:t>
            </a:r>
            <a:r>
              <a:rPr lang="en-US" sz="2400" b="1" dirty="0" smtClean="0">
                <a:solidFill>
                  <a:srgbClr val="FF9933"/>
                </a:solidFill>
                <a:effectLst>
                  <a:outerShdw blurRad="38100" dist="38100" dir="2700000" algn="tl">
                    <a:srgbClr val="000000">
                      <a:alpha val="43137"/>
                    </a:srgbClr>
                  </a:outerShdw>
                </a:effectLst>
              </a:rPr>
              <a:t>, y de </a:t>
            </a:r>
            <a:r>
              <a:rPr lang="en-US" sz="2400" b="1" dirty="0" err="1" smtClean="0">
                <a:solidFill>
                  <a:srgbClr val="FF9933"/>
                </a:solidFill>
                <a:effectLst>
                  <a:outerShdw blurRad="38100" dist="38100" dir="2700000" algn="tl">
                    <a:srgbClr val="000000">
                      <a:alpha val="43137"/>
                    </a:srgbClr>
                  </a:outerShdw>
                </a:effectLst>
              </a:rPr>
              <a:t>codo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anchura</a:t>
            </a:r>
            <a:r>
              <a:rPr lang="en-US" sz="2400" b="1" dirty="0" smtClean="0">
                <a:solidFill>
                  <a:srgbClr val="FF9933"/>
                </a:solidFill>
                <a:effectLst>
                  <a:outerShdw blurRad="38100" dist="38100" dir="2700000" algn="tl">
                    <a:srgbClr val="000000">
                      <a:alpha val="43137"/>
                    </a:srgbClr>
                  </a:outerShdw>
                </a:effectLst>
              </a:rPr>
              <a:t>, y de </a:t>
            </a:r>
            <a:r>
              <a:rPr lang="en-US" sz="2400" b="1" dirty="0" err="1" smtClean="0">
                <a:solidFill>
                  <a:srgbClr val="FF9933"/>
                </a:solidFill>
                <a:effectLst>
                  <a:outerShdw blurRad="38100" dist="38100" dir="2700000" algn="tl">
                    <a:srgbClr val="000000">
                      <a:alpha val="43137"/>
                    </a:srgbClr>
                  </a:outerShdw>
                </a:effectLst>
              </a:rPr>
              <a:t>codo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altura</a:t>
            </a:r>
            <a:r>
              <a:rPr lang="en-US" sz="2400" b="1" dirty="0" smtClean="0">
                <a:solidFill>
                  <a:srgbClr val="FF9933"/>
                </a:solidFill>
                <a:effectLst>
                  <a:outerShdw blurRad="38100" dist="38100" dir="2700000" algn="tl">
                    <a:srgbClr val="000000">
                      <a:alpha val="43137"/>
                    </a:srgbClr>
                  </a:outerShdw>
                </a:effectLst>
              </a:rPr>
              <a:t>;  - </a:t>
            </a:r>
            <a:r>
              <a:rPr lang="en-US" sz="2400" b="1" dirty="0" err="1" smtClean="0">
                <a:solidFill>
                  <a:srgbClr val="FF9933"/>
                </a:solidFill>
                <a:effectLst>
                  <a:outerShdw blurRad="38100" dist="38100" dir="2700000" algn="tl">
                    <a:srgbClr val="000000">
                      <a:alpha val="43137"/>
                    </a:srgbClr>
                  </a:outerShdw>
                </a:effectLst>
              </a:rPr>
              <a:t>Ve'asu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aron</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atsey</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shitim</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amatayim</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orko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ve'amah</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rojbo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ve'amah</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komato</a:t>
            </a:r>
            <a:r>
              <a:rPr lang="en-US" sz="2400" b="1" dirty="0" smtClean="0">
                <a:solidFill>
                  <a:srgbClr val="FF9933"/>
                </a:solidFill>
                <a:effectLst>
                  <a:outerShdw blurRad="38100" dist="38100" dir="2700000" algn="tl">
                    <a:srgbClr val="000000">
                      <a:alpha val="43137"/>
                    </a:srgbClr>
                  </a:outerShdw>
                </a:effectLst>
              </a:rPr>
              <a:t>. (25:10)</a:t>
            </a:r>
          </a:p>
          <a:p>
            <a:endParaRPr lang="en-US" sz="2400" dirty="0" smtClean="0">
              <a:solidFill>
                <a:schemeClr val="tx1"/>
              </a:solidFill>
            </a:endParaRPr>
          </a:p>
          <a:p>
            <a:pPr lvl="1"/>
            <a:r>
              <a:rPr lang="en-US" sz="2400" dirty="0" smtClean="0">
                <a:solidFill>
                  <a:srgbClr val="080808"/>
                </a:solidFill>
              </a:rPr>
              <a:t>Moshé </a:t>
            </a:r>
            <a:r>
              <a:rPr lang="en-US" sz="2400" dirty="0" err="1" smtClean="0">
                <a:solidFill>
                  <a:srgbClr val="080808"/>
                </a:solidFill>
              </a:rPr>
              <a:t>estaba</a:t>
            </a:r>
            <a:r>
              <a:rPr lang="en-US" sz="2400" dirty="0" smtClean="0">
                <a:solidFill>
                  <a:srgbClr val="080808"/>
                </a:solidFill>
              </a:rPr>
              <a:t> </a:t>
            </a:r>
            <a:r>
              <a:rPr lang="en-US" sz="2400" dirty="0" err="1" smtClean="0">
                <a:solidFill>
                  <a:srgbClr val="080808"/>
                </a:solidFill>
              </a:rPr>
              <a:t>hablando</a:t>
            </a:r>
            <a:r>
              <a:rPr lang="en-US" sz="2400" dirty="0" smtClean="0">
                <a:solidFill>
                  <a:srgbClr val="080808"/>
                </a:solidFill>
              </a:rPr>
              <a:t> en </a:t>
            </a:r>
            <a:r>
              <a:rPr lang="en-US" sz="2400" dirty="0" err="1" smtClean="0">
                <a:solidFill>
                  <a:srgbClr val="080808"/>
                </a:solidFill>
              </a:rPr>
              <a:t>términos</a:t>
            </a:r>
            <a:r>
              <a:rPr lang="en-US" sz="2400" dirty="0" smtClean="0">
                <a:solidFill>
                  <a:srgbClr val="080808"/>
                </a:solidFill>
              </a:rPr>
              <a:t> </a:t>
            </a:r>
            <a:r>
              <a:rPr lang="en-US" sz="2400" dirty="0" err="1" smtClean="0">
                <a:solidFill>
                  <a:srgbClr val="080808"/>
                </a:solidFill>
              </a:rPr>
              <a:t>conceptuales</a:t>
            </a:r>
            <a:r>
              <a:rPr lang="en-US" sz="2400" dirty="0" smtClean="0">
                <a:solidFill>
                  <a:srgbClr val="080808"/>
                </a:solidFill>
              </a:rPr>
              <a:t>, </a:t>
            </a:r>
            <a:r>
              <a:rPr lang="en-US" sz="2400" dirty="0" err="1" smtClean="0">
                <a:solidFill>
                  <a:srgbClr val="080808"/>
                </a:solidFill>
              </a:rPr>
              <a:t>enfatizando</a:t>
            </a:r>
            <a:r>
              <a:rPr lang="en-US" sz="2400" dirty="0" smtClean="0">
                <a:solidFill>
                  <a:srgbClr val="080808"/>
                </a:solidFill>
              </a:rPr>
              <a:t> lo </a:t>
            </a:r>
            <a:r>
              <a:rPr lang="en-US" sz="2400" dirty="0" err="1" smtClean="0">
                <a:solidFill>
                  <a:srgbClr val="080808"/>
                </a:solidFill>
              </a:rPr>
              <a:t>que</a:t>
            </a:r>
            <a:r>
              <a:rPr lang="en-US" sz="2400" dirty="0" smtClean="0">
                <a:solidFill>
                  <a:srgbClr val="080808"/>
                </a:solidFill>
              </a:rPr>
              <a:t> era la </a:t>
            </a:r>
            <a:r>
              <a:rPr lang="en-US" sz="2400" dirty="0" err="1" smtClean="0">
                <a:solidFill>
                  <a:srgbClr val="080808"/>
                </a:solidFill>
              </a:rPr>
              <a:t>esencia</a:t>
            </a:r>
            <a:r>
              <a:rPr lang="en-US" sz="2400" dirty="0" smtClean="0">
                <a:solidFill>
                  <a:srgbClr val="080808"/>
                </a:solidFill>
              </a:rPr>
              <a:t> y el </a:t>
            </a:r>
            <a:r>
              <a:rPr lang="en-US" sz="2400" dirty="0" err="1" smtClean="0">
                <a:solidFill>
                  <a:srgbClr val="080808"/>
                </a:solidFill>
              </a:rPr>
              <a:t>propósito</a:t>
            </a:r>
            <a:r>
              <a:rPr lang="en-US" sz="2400" dirty="0" smtClean="0">
                <a:solidFill>
                  <a:srgbClr val="080808"/>
                </a:solidFill>
              </a:rPr>
              <a:t> del Mishkán. </a:t>
            </a:r>
          </a:p>
          <a:p>
            <a:pPr lvl="1"/>
            <a:r>
              <a:rPr lang="en-US" sz="2400" dirty="0" smtClean="0">
                <a:solidFill>
                  <a:srgbClr val="080808"/>
                </a:solidFill>
              </a:rPr>
              <a:t>El </a:t>
            </a:r>
            <a:r>
              <a:rPr lang="en-US" sz="2400" dirty="0" err="1" smtClean="0">
                <a:solidFill>
                  <a:srgbClr val="080808"/>
                </a:solidFill>
              </a:rPr>
              <a:t>Arón</a:t>
            </a:r>
            <a:r>
              <a:rPr lang="en-US" sz="2400" dirty="0" smtClean="0">
                <a:solidFill>
                  <a:srgbClr val="080808"/>
                </a:solidFill>
              </a:rPr>
              <a:t> era la </a:t>
            </a:r>
            <a:r>
              <a:rPr lang="en-US" sz="2400" dirty="0" err="1" smtClean="0">
                <a:solidFill>
                  <a:srgbClr val="080808"/>
                </a:solidFill>
              </a:rPr>
              <a:t>pieza</a:t>
            </a:r>
            <a:r>
              <a:rPr lang="en-US" sz="2400" dirty="0" smtClean="0">
                <a:solidFill>
                  <a:srgbClr val="080808"/>
                </a:solidFill>
              </a:rPr>
              <a:t> clave del Mishkán. La </a:t>
            </a:r>
            <a:r>
              <a:rPr lang="en-US" sz="2400" dirty="0" err="1" smtClean="0">
                <a:solidFill>
                  <a:srgbClr val="080808"/>
                </a:solidFill>
              </a:rPr>
              <a:t>palabra</a:t>
            </a:r>
            <a:r>
              <a:rPr lang="en-US" sz="2400" dirty="0" smtClean="0">
                <a:solidFill>
                  <a:srgbClr val="080808"/>
                </a:solidFill>
              </a:rPr>
              <a:t> “</a:t>
            </a:r>
            <a:r>
              <a:rPr lang="en-US" sz="2400" dirty="0" err="1" smtClean="0">
                <a:solidFill>
                  <a:srgbClr val="080808"/>
                </a:solidFill>
              </a:rPr>
              <a:t>Arón</a:t>
            </a:r>
            <a:r>
              <a:rPr lang="en-US" sz="2400" dirty="0" smtClean="0">
                <a:solidFill>
                  <a:srgbClr val="080808"/>
                </a:solidFill>
              </a:rPr>
              <a:t>” </a:t>
            </a:r>
            <a:r>
              <a:rPr lang="en-US" sz="2400" dirty="0" err="1" smtClean="0">
                <a:solidFill>
                  <a:srgbClr val="080808"/>
                </a:solidFill>
              </a:rPr>
              <a:t>proviene</a:t>
            </a:r>
            <a:r>
              <a:rPr lang="en-US" sz="2400" dirty="0" smtClean="0">
                <a:solidFill>
                  <a:srgbClr val="080808"/>
                </a:solidFill>
              </a:rPr>
              <a:t> de la </a:t>
            </a:r>
            <a:r>
              <a:rPr lang="en-US" sz="2400" dirty="0" err="1" smtClean="0">
                <a:solidFill>
                  <a:srgbClr val="080808"/>
                </a:solidFill>
              </a:rPr>
              <a:t>palabra</a:t>
            </a:r>
            <a:r>
              <a:rPr lang="en-US" sz="2400" dirty="0" smtClean="0">
                <a:solidFill>
                  <a:srgbClr val="080808"/>
                </a:solidFill>
              </a:rPr>
              <a:t> “Or”, </a:t>
            </a:r>
            <a:r>
              <a:rPr lang="en-US" sz="2400" dirty="0" err="1" smtClean="0">
                <a:solidFill>
                  <a:srgbClr val="080808"/>
                </a:solidFill>
              </a:rPr>
              <a:t>luz</a:t>
            </a:r>
            <a:r>
              <a:rPr lang="en-US" sz="2400" dirty="0" smtClean="0">
                <a:solidFill>
                  <a:srgbClr val="080808"/>
                </a:solidFill>
              </a:rPr>
              <a:t> en </a:t>
            </a:r>
            <a:r>
              <a:rPr lang="en-US" sz="2400" dirty="0" err="1" smtClean="0">
                <a:solidFill>
                  <a:srgbClr val="080808"/>
                </a:solidFill>
              </a:rPr>
              <a:t>hebreo</a:t>
            </a:r>
            <a:r>
              <a:rPr lang="en-US" sz="2400" dirty="0" smtClean="0">
                <a:solidFill>
                  <a:srgbClr val="080808"/>
                </a:solidFill>
              </a:rPr>
              <a:t>.</a:t>
            </a:r>
          </a:p>
          <a:p>
            <a:pPr lvl="1"/>
            <a:r>
              <a:rPr lang="en-US" sz="2400" dirty="0" smtClean="0">
                <a:solidFill>
                  <a:srgbClr val="080808"/>
                </a:solidFill>
              </a:rPr>
              <a:t> El </a:t>
            </a:r>
            <a:r>
              <a:rPr lang="en-US" sz="2400" dirty="0" err="1" smtClean="0">
                <a:solidFill>
                  <a:srgbClr val="080808"/>
                </a:solidFill>
              </a:rPr>
              <a:t>Arón</a:t>
            </a:r>
            <a:r>
              <a:rPr lang="en-US" sz="2400" dirty="0" smtClean="0">
                <a:solidFill>
                  <a:srgbClr val="080808"/>
                </a:solidFill>
              </a:rPr>
              <a:t> era la </a:t>
            </a:r>
            <a:r>
              <a:rPr lang="en-US" sz="2400" dirty="0" err="1" smtClean="0">
                <a:solidFill>
                  <a:srgbClr val="080808"/>
                </a:solidFill>
              </a:rPr>
              <a:t>luz</a:t>
            </a:r>
            <a:r>
              <a:rPr lang="en-US" sz="2400" dirty="0" smtClean="0">
                <a:solidFill>
                  <a:srgbClr val="080808"/>
                </a:solidFill>
              </a:rPr>
              <a:t> del Mishkán, </a:t>
            </a:r>
            <a:r>
              <a:rPr lang="en-US" sz="2400" dirty="0" err="1" smtClean="0">
                <a:solidFill>
                  <a:srgbClr val="080808"/>
                </a:solidFill>
              </a:rPr>
              <a:t>pues</a:t>
            </a:r>
            <a:r>
              <a:rPr lang="en-US" sz="2400" dirty="0" smtClean="0">
                <a:solidFill>
                  <a:srgbClr val="080808"/>
                </a:solidFill>
              </a:rPr>
              <a:t> </a:t>
            </a:r>
            <a:r>
              <a:rPr lang="en-US" sz="2400" dirty="0" err="1" smtClean="0">
                <a:solidFill>
                  <a:srgbClr val="080808"/>
                </a:solidFill>
              </a:rPr>
              <a:t>contenía</a:t>
            </a:r>
            <a:r>
              <a:rPr lang="en-US" sz="2400" dirty="0" smtClean="0">
                <a:solidFill>
                  <a:srgbClr val="080808"/>
                </a:solidFill>
              </a:rPr>
              <a:t> a la </a:t>
            </a:r>
            <a:r>
              <a:rPr lang="en-US" sz="2400" dirty="0" err="1" smtClean="0">
                <a:solidFill>
                  <a:srgbClr val="080808"/>
                </a:solidFill>
              </a:rPr>
              <a:t>sagrada</a:t>
            </a:r>
            <a:r>
              <a:rPr lang="en-US" sz="2400" dirty="0" smtClean="0">
                <a:solidFill>
                  <a:srgbClr val="080808"/>
                </a:solidFill>
              </a:rPr>
              <a:t> Torá,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la </a:t>
            </a:r>
            <a:r>
              <a:rPr lang="en-US" sz="2400" dirty="0" err="1" smtClean="0">
                <a:solidFill>
                  <a:srgbClr val="080808"/>
                </a:solidFill>
              </a:rPr>
              <a:t>luz</a:t>
            </a:r>
            <a:r>
              <a:rPr lang="en-US" sz="2400" dirty="0" smtClean="0">
                <a:solidFill>
                  <a:srgbClr val="080808"/>
                </a:solidFill>
              </a:rPr>
              <a:t> del </a:t>
            </a:r>
            <a:r>
              <a:rPr lang="en-US" sz="2400" dirty="0" err="1" smtClean="0">
                <a:solidFill>
                  <a:srgbClr val="080808"/>
                </a:solidFill>
              </a:rPr>
              <a:t>mundo</a:t>
            </a:r>
            <a:r>
              <a:rPr lang="en-US" sz="2400" dirty="0" smtClean="0">
                <a:solidFill>
                  <a:srgbClr val="080808"/>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Y </a:t>
            </a:r>
            <a:r>
              <a:rPr lang="en-US" sz="2400" b="1" dirty="0" err="1" smtClean="0">
                <a:solidFill>
                  <a:srgbClr val="FF9933"/>
                </a:solidFill>
                <a:effectLst>
                  <a:outerShdw blurRad="38100" dist="38100" dir="2700000" algn="tl">
                    <a:srgbClr val="000000">
                      <a:alpha val="43137"/>
                    </a:srgbClr>
                  </a:outerShdw>
                </a:effectLst>
                <a:hlinkClick r:id="rId4" action="ppaction://hlinkfile"/>
              </a:rPr>
              <a:t>harán</a:t>
            </a:r>
            <a:r>
              <a:rPr lang="en-US" sz="2400" b="1" dirty="0" smtClean="0">
                <a:solidFill>
                  <a:srgbClr val="FF9933"/>
                </a:solidFill>
                <a:effectLst>
                  <a:outerShdw blurRad="38100" dist="38100" dir="2700000" algn="tl">
                    <a:srgbClr val="000000">
                      <a:alpha val="43137"/>
                    </a:srgbClr>
                  </a:outerShdw>
                </a:effectLst>
                <a:hlinkClick r:id="rId5" action="ppaction://hlinkfile"/>
              </a:rPr>
              <a:t> un </a:t>
            </a:r>
            <a:r>
              <a:rPr lang="en-US" sz="2400" b="1" dirty="0" err="1" smtClean="0">
                <a:solidFill>
                  <a:srgbClr val="FF9933"/>
                </a:solidFill>
                <a:effectLst>
                  <a:outerShdw blurRad="38100" dist="38100" dir="2700000" algn="tl">
                    <a:srgbClr val="000000">
                      <a:alpha val="43137"/>
                    </a:srgbClr>
                  </a:outerShdw>
                </a:effectLst>
                <a:hlinkClick r:id="rId6" action="ppaction://hlinkfile"/>
              </a:rPr>
              <a:t>arca</a:t>
            </a:r>
            <a:r>
              <a:rPr lang="en-US" sz="2400" b="1" dirty="0" smtClean="0">
                <a:solidFill>
                  <a:srgbClr val="FF9933"/>
                </a:solidFill>
                <a:effectLst>
                  <a:outerShdw blurRad="38100" dist="38100" dir="2700000" algn="tl">
                    <a:srgbClr val="000000">
                      <a:alpha val="43137"/>
                    </a:srgbClr>
                  </a:outerShdw>
                </a:effectLst>
                <a:hlinkClick r:id="rId7" action="ppaction://hlinkfile"/>
              </a:rPr>
              <a:t> </a:t>
            </a:r>
            <a:r>
              <a:rPr lang="en-US" sz="2400" b="1" dirty="0" smtClean="0">
                <a:solidFill>
                  <a:srgbClr val="FF9933"/>
                </a:solidFill>
                <a:effectLst>
                  <a:outerShdw blurRad="38100" dist="38100" dir="2700000" algn="tl">
                    <a:srgbClr val="000000">
                      <a:alpha val="43137"/>
                    </a:srgbClr>
                  </a:outerShdw>
                </a:effectLst>
              </a:rPr>
              <a:t> de </a:t>
            </a:r>
            <a:r>
              <a:rPr lang="en-US" sz="2400" b="1" dirty="0" err="1" smtClean="0">
                <a:solidFill>
                  <a:srgbClr val="FF9933"/>
                </a:solidFill>
                <a:effectLst>
                  <a:outerShdw blurRad="38100" dist="38100" dir="2700000" algn="tl">
                    <a:srgbClr val="000000">
                      <a:alpha val="43137"/>
                    </a:srgbClr>
                  </a:outerShdw>
                </a:effectLst>
              </a:rPr>
              <a:t>madera</a:t>
            </a:r>
            <a:r>
              <a:rPr lang="en-US" sz="2400" b="1" dirty="0" smtClean="0">
                <a:solidFill>
                  <a:srgbClr val="FF9933"/>
                </a:solidFill>
                <a:effectLst>
                  <a:outerShdw blurRad="38100" dist="38100" dir="2700000" algn="tl">
                    <a:srgbClr val="000000">
                      <a:alpha val="43137"/>
                    </a:srgbClr>
                  </a:outerShdw>
                </a:effectLst>
              </a:rPr>
              <a:t> de acacia; de dos </a:t>
            </a:r>
            <a:r>
              <a:rPr lang="en-US" sz="2400" b="1" dirty="0" err="1" smtClean="0">
                <a:solidFill>
                  <a:srgbClr val="FF9933"/>
                </a:solidFill>
                <a:effectLst>
                  <a:outerShdw blurRad="38100" dist="38100" dir="2700000" algn="tl">
                    <a:srgbClr val="000000">
                      <a:alpha val="43137"/>
                    </a:srgbClr>
                  </a:outerShdw>
                </a:effectLst>
              </a:rPr>
              <a:t>codos</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será</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longitud</a:t>
            </a:r>
            <a:r>
              <a:rPr lang="en-US" sz="2400" b="1" dirty="0" smtClean="0">
                <a:solidFill>
                  <a:srgbClr val="FF9933"/>
                </a:solidFill>
                <a:effectLst>
                  <a:outerShdw blurRad="38100" dist="38100" dir="2700000" algn="tl">
                    <a:srgbClr val="000000">
                      <a:alpha val="43137"/>
                    </a:srgbClr>
                  </a:outerShdw>
                </a:effectLst>
              </a:rPr>
              <a:t>, y de </a:t>
            </a:r>
            <a:r>
              <a:rPr lang="en-US" sz="2400" b="1" dirty="0" err="1" smtClean="0">
                <a:solidFill>
                  <a:srgbClr val="FF9933"/>
                </a:solidFill>
                <a:effectLst>
                  <a:outerShdw blurRad="38100" dist="38100" dir="2700000" algn="tl">
                    <a:srgbClr val="000000">
                      <a:alpha val="43137"/>
                    </a:srgbClr>
                  </a:outerShdw>
                </a:effectLst>
              </a:rPr>
              <a:t>codo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anchura</a:t>
            </a:r>
            <a:r>
              <a:rPr lang="en-US" sz="2400" b="1" dirty="0" smtClean="0">
                <a:solidFill>
                  <a:srgbClr val="FF9933"/>
                </a:solidFill>
                <a:effectLst>
                  <a:outerShdw blurRad="38100" dist="38100" dir="2700000" algn="tl">
                    <a:srgbClr val="000000">
                      <a:alpha val="43137"/>
                    </a:srgbClr>
                  </a:outerShdw>
                </a:effectLst>
              </a:rPr>
              <a:t>, y de </a:t>
            </a:r>
            <a:r>
              <a:rPr lang="en-US" sz="2400" b="1" dirty="0" err="1" smtClean="0">
                <a:solidFill>
                  <a:srgbClr val="FF9933"/>
                </a:solidFill>
                <a:effectLst>
                  <a:outerShdw blurRad="38100" dist="38100" dir="2700000" algn="tl">
                    <a:srgbClr val="000000">
                      <a:alpha val="43137"/>
                    </a:srgbClr>
                  </a:outerShdw>
                </a:effectLst>
              </a:rPr>
              <a:t>codo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medio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altura</a:t>
            </a:r>
            <a:r>
              <a:rPr lang="en-US" sz="2400" b="1" dirty="0" smtClean="0">
                <a:solidFill>
                  <a:srgbClr val="FF9933"/>
                </a:solidFill>
                <a:effectLst>
                  <a:outerShdw blurRad="38100" dist="38100" dir="2700000" algn="tl">
                    <a:srgbClr val="000000">
                      <a:alpha val="43137"/>
                    </a:srgbClr>
                  </a:outerShdw>
                </a:effectLst>
              </a:rPr>
              <a:t>;  - </a:t>
            </a:r>
            <a:r>
              <a:rPr lang="en-US" sz="2400" b="1" dirty="0" err="1" smtClean="0">
                <a:solidFill>
                  <a:srgbClr val="FF9933"/>
                </a:solidFill>
                <a:effectLst>
                  <a:outerShdw blurRad="38100" dist="38100" dir="2700000" algn="tl">
                    <a:srgbClr val="000000">
                      <a:alpha val="43137"/>
                    </a:srgbClr>
                  </a:outerShdw>
                </a:effectLst>
              </a:rPr>
              <a:t>Ve'asu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aron</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atsey</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shitim</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amatayim</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orko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ve'amah</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rojbo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ve'amah</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vajetsi</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komato</a:t>
            </a:r>
            <a:r>
              <a:rPr lang="en-US" sz="2400" b="1" dirty="0" smtClean="0">
                <a:solidFill>
                  <a:srgbClr val="FF9933"/>
                </a:solidFill>
                <a:effectLst>
                  <a:outerShdw blurRad="38100" dist="38100" dir="2700000" algn="tl">
                    <a:srgbClr val="000000">
                      <a:alpha val="43137"/>
                    </a:srgbClr>
                  </a:outerShdw>
                </a:effectLst>
              </a:rPr>
              <a:t>. (25:10)</a:t>
            </a:r>
          </a:p>
          <a:p>
            <a:endParaRPr lang="en-US" sz="2400" dirty="0" smtClean="0">
              <a:solidFill>
                <a:schemeClr val="tx1"/>
              </a:solidFill>
            </a:endParaRPr>
          </a:p>
          <a:p>
            <a:pPr lvl="1"/>
            <a:r>
              <a:rPr lang="es-CO" sz="2400" dirty="0" smtClean="0">
                <a:solidFill>
                  <a:srgbClr val="080808"/>
                </a:solidFill>
              </a:rPr>
              <a:t>Sin el Arón, el Mishkán habría sido una mera cubierta, una simple tapa de una caja de madera.</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080808"/>
                </a:solidFill>
              </a:rPr>
              <a:t>"Y deberás cubrirla con oro puro, por dentro y por fuera..." (25:11).</a:t>
            </a:r>
          </a:p>
          <a:p>
            <a:pPr lvl="1"/>
            <a:r>
              <a:rPr lang="es-ES" sz="2400" dirty="0" smtClean="0">
                <a:solidFill>
                  <a:srgbClr val="080808"/>
                </a:solidFill>
              </a:rPr>
              <a:t>La característica principal del </a:t>
            </a:r>
            <a:r>
              <a:rPr lang="es-ES" sz="2400" i="1" dirty="0" smtClean="0">
                <a:solidFill>
                  <a:srgbClr val="080808"/>
                </a:solidFill>
              </a:rPr>
              <a:t>Mishkán</a:t>
            </a:r>
            <a:r>
              <a:rPr lang="es-ES" sz="2400" dirty="0" smtClean="0">
                <a:solidFill>
                  <a:srgbClr val="080808"/>
                </a:solidFill>
              </a:rPr>
              <a:t> era el Arca Sagrada. </a:t>
            </a:r>
          </a:p>
          <a:p>
            <a:pPr lvl="1"/>
            <a:r>
              <a:rPr lang="es-ES" sz="2400" dirty="0" smtClean="0">
                <a:solidFill>
                  <a:srgbClr val="080808"/>
                </a:solidFill>
              </a:rPr>
              <a:t>D-os ordenó que hayan tres de estas Arcas, cada una más grande que la otra; dos Arcas tenían que ser hechas de oro, y una de madera. </a:t>
            </a:r>
          </a:p>
          <a:p>
            <a:pPr lvl="1"/>
            <a:r>
              <a:rPr lang="es-ES" sz="2400" dirty="0" smtClean="0">
                <a:solidFill>
                  <a:srgbClr val="080808"/>
                </a:solidFill>
              </a:rPr>
              <a:t>La de madera fue puesta entre las dos de oro, quedando completamente rodeada de oro. </a:t>
            </a:r>
          </a:p>
          <a:p>
            <a:pPr lvl="1"/>
            <a:r>
              <a:rPr lang="es-ES" sz="2400" dirty="0" smtClean="0">
                <a:solidFill>
                  <a:srgbClr val="080808"/>
                </a:solidFill>
              </a:rPr>
              <a:t>Esta forma de ordenarlas nos enseña algo a cada uno. </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080808"/>
                </a:solidFill>
              </a:rPr>
              <a:t>"Y deberás cubrirla con oro puro, por dentro y por fuera..." (25:11).</a:t>
            </a:r>
          </a:p>
          <a:p>
            <a:pPr lvl="1"/>
            <a:r>
              <a:rPr lang="es-ES" sz="2400" dirty="0" smtClean="0">
                <a:solidFill>
                  <a:srgbClr val="080808"/>
                </a:solidFill>
              </a:rPr>
              <a:t>Así como el Arca era dorada tanto de afuera como de adentro, así también cada persona debe ser justa y recta "adentro y afuera." </a:t>
            </a:r>
          </a:p>
          <a:p>
            <a:pPr lvl="1"/>
            <a:r>
              <a:rPr lang="es-ES" sz="2400" dirty="0" smtClean="0">
                <a:solidFill>
                  <a:srgbClr val="080808"/>
                </a:solidFill>
              </a:rPr>
              <a:t>Debemos recordar de ser "consistentes," y comportarnos virtuosamente no sólo cuando alguien nos observa, sino también en privado, cuando nadie puede vernos.</a:t>
            </a:r>
          </a:p>
          <a:p>
            <a:pPr lvl="1"/>
            <a:r>
              <a:rPr lang="es-ES" sz="2400" i="1" dirty="0" smtClean="0">
                <a:solidFill>
                  <a:srgbClr val="080808"/>
                </a:solidFill>
              </a:rPr>
              <a:t>Adaptado de </a:t>
            </a:r>
            <a:r>
              <a:rPr lang="es-ES" sz="2400" i="1" dirty="0" err="1" smtClean="0">
                <a:solidFill>
                  <a:srgbClr val="080808"/>
                </a:solidFill>
              </a:rPr>
              <a:t>Yoma</a:t>
            </a:r>
            <a:r>
              <a:rPr lang="es-ES" sz="2400" i="1" dirty="0" smtClean="0">
                <a:solidFill>
                  <a:srgbClr val="080808"/>
                </a:solidFill>
              </a:rPr>
              <a:t> 72b</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a:t>
            </a:r>
            <a:r>
              <a:rPr lang="es-CO" sz="2400" b="1" dirty="0" smtClean="0">
                <a:solidFill>
                  <a:srgbClr val="FF9933"/>
                </a:solidFill>
                <a:effectLst>
                  <a:outerShdw blurRad="38100" dist="38100" dir="2700000" algn="tl">
                    <a:srgbClr val="000000">
                      <a:alpha val="43137"/>
                    </a:srgbClr>
                  </a:outerShdw>
                </a:effectLst>
                <a:ea typeface="MS Gothic" charset="-128"/>
              </a:rPr>
              <a:t>Haftará</a:t>
            </a:r>
            <a:endParaRPr lang="es-CO" sz="2400" b="1" dirty="0">
              <a:solidFill>
                <a:srgbClr val="FF9933"/>
              </a:solidFill>
              <a:effectLst>
                <a:outerShdw blurRad="38100" dist="38100" dir="2700000" algn="tl">
                  <a:srgbClr val="000000">
                    <a:alpha val="43137"/>
                  </a:srgbClr>
                </a:outerShdw>
              </a:effectLst>
              <a:ea typeface="MS Gothic" charset="-128"/>
            </a:endParaRPr>
          </a:p>
          <a:p>
            <a:r>
              <a:rPr lang="pt-PT" sz="2400" b="1" i="1" dirty="0" smtClean="0">
                <a:solidFill>
                  <a:srgbClr val="FF9933"/>
                </a:solidFill>
                <a:effectLst>
                  <a:outerShdw blurRad="38100" dist="38100" dir="2700000" algn="tl">
                    <a:srgbClr val="000000">
                      <a:alpha val="43137"/>
                    </a:srgbClr>
                  </a:outerShdw>
                </a:effectLst>
              </a:rPr>
              <a:t>Melajim I 5</a:t>
            </a:r>
            <a:r>
              <a:rPr lang="pt-PT" sz="2400" b="1" dirty="0" smtClean="0">
                <a:solidFill>
                  <a:srgbClr val="FF9933"/>
                </a:solidFill>
                <a:effectLst>
                  <a:outerShdw blurRad="38100" dist="38100" dir="2700000" algn="tl">
                    <a:srgbClr val="000000">
                      <a:alpha val="43137"/>
                    </a:srgbClr>
                  </a:outerShdw>
                </a:effectLst>
              </a:rPr>
              <a:t>:26 – 6:13</a:t>
            </a:r>
          </a:p>
          <a:p>
            <a:pPr lvl="1"/>
            <a:r>
              <a:rPr lang="es-ES" sz="2400" b="1" dirty="0" smtClean="0">
                <a:solidFill>
                  <a:srgbClr val="080808"/>
                </a:solidFill>
              </a:rPr>
              <a:t>“Este Templo que construiste; si sigues Mis decretos, realizas Mis estatutos y observas todos Mis preceptos...”(6:12)</a:t>
            </a:r>
          </a:p>
          <a:p>
            <a:pPr lvl="1"/>
            <a:r>
              <a:rPr lang="es-ES" sz="2400" dirty="0" smtClean="0">
                <a:solidFill>
                  <a:srgbClr val="080808"/>
                </a:solidFill>
              </a:rPr>
              <a:t> Así como en la parashá de esta semana la Torá habla de la construcción del Mishkán, la “residencia” Divina en el desierto, la Torá también describe el primer Beit HaMikdash, que fue construido por Shlomo HaMélej (el Rey Salomón) 480 años después del Éxodo.</a:t>
            </a:r>
          </a:p>
          <a:p>
            <a:endParaRPr lang="es-ES" sz="2400" dirty="0" smtClean="0">
              <a:solidFill>
                <a:srgbClr val="080808"/>
              </a:solidFill>
            </a:endParaRPr>
          </a:p>
          <a:p>
            <a:endParaRPr lang="es-ES" sz="2400" b="1"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a:t>
            </a:r>
            <a:r>
              <a:rPr lang="es-CO" sz="2400" b="1" dirty="0" smtClean="0">
                <a:solidFill>
                  <a:srgbClr val="FF9933"/>
                </a:solidFill>
                <a:effectLst>
                  <a:outerShdw blurRad="38100" dist="38100" dir="2700000" algn="tl">
                    <a:srgbClr val="000000">
                      <a:alpha val="43137"/>
                    </a:srgbClr>
                  </a:outerShdw>
                </a:effectLst>
                <a:ea typeface="MS Gothic" charset="-128"/>
              </a:rPr>
              <a:t>Haftará</a:t>
            </a:r>
            <a:endParaRPr lang="es-CO" sz="2400" b="1" dirty="0">
              <a:solidFill>
                <a:srgbClr val="FF9933"/>
              </a:solidFill>
              <a:effectLst>
                <a:outerShdw blurRad="38100" dist="38100" dir="2700000" algn="tl">
                  <a:srgbClr val="000000">
                    <a:alpha val="43137"/>
                  </a:srgbClr>
                </a:outerShdw>
              </a:effectLst>
              <a:ea typeface="MS Gothic" charset="-128"/>
            </a:endParaRPr>
          </a:p>
          <a:p>
            <a:r>
              <a:rPr lang="pt-PT" sz="2400" b="1" i="1" dirty="0" smtClean="0">
                <a:solidFill>
                  <a:srgbClr val="FF9933"/>
                </a:solidFill>
                <a:effectLst>
                  <a:outerShdw blurRad="38100" dist="38100" dir="2700000" algn="tl">
                    <a:srgbClr val="000000">
                      <a:alpha val="43137"/>
                    </a:srgbClr>
                  </a:outerShdw>
                </a:effectLst>
              </a:rPr>
              <a:t>Melajim I 5</a:t>
            </a:r>
            <a:r>
              <a:rPr lang="pt-PT" sz="2400" b="1" dirty="0" smtClean="0">
                <a:solidFill>
                  <a:srgbClr val="FF9933"/>
                </a:solidFill>
                <a:effectLst>
                  <a:outerShdw blurRad="38100" dist="38100" dir="2700000" algn="tl">
                    <a:srgbClr val="000000">
                      <a:alpha val="43137"/>
                    </a:srgbClr>
                  </a:outerShdw>
                </a:effectLst>
              </a:rPr>
              <a:t>:26 – 6:13</a:t>
            </a:r>
          </a:p>
          <a:p>
            <a:pPr lvl="1"/>
            <a:r>
              <a:rPr lang="es-ES" sz="2400" dirty="0" smtClean="0">
                <a:solidFill>
                  <a:srgbClr val="080808"/>
                </a:solidFill>
              </a:rPr>
              <a:t>Si bien las estadísticas físicas de la construcción de Shlomo HaMélej son asombrosas, lo que Le importa a Hashem es que la verdadera construcción debe surgir del corazón generoso.</a:t>
            </a:r>
          </a:p>
          <a:p>
            <a:pPr lvl="1"/>
            <a:r>
              <a:rPr lang="es-ES" sz="2400" dirty="0" smtClean="0">
                <a:solidFill>
                  <a:srgbClr val="080808"/>
                </a:solidFill>
              </a:rPr>
              <a:t> Eso es lo que Hashem le dice a Shlomo HaMélej en el versículo que citamos: “No pienses que la construcción de Mi casa es a través de medios meramente materiales; con el oro y con la plata. Todas ésas son meras ilusiones, no son el verdadero Beit HaMikdash.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a:t>
            </a:r>
            <a:r>
              <a:rPr lang="es-CO" sz="2400" b="1" dirty="0" smtClean="0">
                <a:solidFill>
                  <a:srgbClr val="FF9933"/>
                </a:solidFill>
                <a:effectLst>
                  <a:outerShdw blurRad="38100" dist="38100" dir="2700000" algn="tl">
                    <a:srgbClr val="000000">
                      <a:alpha val="43137"/>
                    </a:srgbClr>
                  </a:outerShdw>
                </a:effectLst>
                <a:ea typeface="MS Gothic" charset="-128"/>
              </a:rPr>
              <a:t>Haftará</a:t>
            </a:r>
            <a:endParaRPr lang="es-CO" sz="2400" b="1" dirty="0">
              <a:solidFill>
                <a:srgbClr val="FF9933"/>
              </a:solidFill>
              <a:effectLst>
                <a:outerShdw blurRad="38100" dist="38100" dir="2700000" algn="tl">
                  <a:srgbClr val="000000">
                    <a:alpha val="43137"/>
                  </a:srgbClr>
                </a:outerShdw>
              </a:effectLst>
              <a:ea typeface="MS Gothic" charset="-128"/>
            </a:endParaRPr>
          </a:p>
          <a:p>
            <a:r>
              <a:rPr lang="pt-PT" sz="2400" b="1" i="1" dirty="0" smtClean="0">
                <a:solidFill>
                  <a:srgbClr val="FF9933"/>
                </a:solidFill>
                <a:effectLst>
                  <a:outerShdw blurRad="38100" dist="38100" dir="2700000" algn="tl">
                    <a:srgbClr val="000000">
                      <a:alpha val="43137"/>
                    </a:srgbClr>
                  </a:outerShdw>
                </a:effectLst>
              </a:rPr>
              <a:t>Melajim I 5</a:t>
            </a:r>
            <a:r>
              <a:rPr lang="pt-PT" sz="2400" b="1" dirty="0" smtClean="0">
                <a:solidFill>
                  <a:srgbClr val="FF9933"/>
                </a:solidFill>
                <a:effectLst>
                  <a:outerShdw blurRad="38100" dist="38100" dir="2700000" algn="tl">
                    <a:srgbClr val="000000">
                      <a:alpha val="43137"/>
                    </a:srgbClr>
                  </a:outerShdw>
                </a:effectLst>
              </a:rPr>
              <a:t>:26 – 6:13</a:t>
            </a:r>
          </a:p>
          <a:p>
            <a:pPr lvl="1"/>
            <a:r>
              <a:rPr lang="es-ES" sz="2400" dirty="0" smtClean="0">
                <a:solidFill>
                  <a:srgbClr val="080808"/>
                </a:solidFill>
              </a:rPr>
              <a:t>Sino que “si sigues Mis decretos, y realizas Mis estatutos...”, </a:t>
            </a:r>
            <a:r>
              <a:rPr lang="es-ES" sz="2400" b="1" dirty="0" smtClean="0">
                <a:solidFill>
                  <a:srgbClr val="080808"/>
                </a:solidFill>
              </a:rPr>
              <a:t>eso </a:t>
            </a:r>
            <a:r>
              <a:rPr lang="es-ES" sz="2400" dirty="0" smtClean="0">
                <a:solidFill>
                  <a:srgbClr val="080808"/>
                </a:solidFill>
              </a:rPr>
              <a:t>es con lo que se construye en verdad el Beit HaMikdash.</a:t>
            </a:r>
          </a:p>
          <a:p>
            <a:pPr lvl="1"/>
            <a:r>
              <a:rPr lang="es-ES" sz="2400" dirty="0" smtClean="0">
                <a:solidFill>
                  <a:srgbClr val="080808"/>
                </a:solidFill>
              </a:rPr>
              <a:t>Y como los “materiales” de su construcción son en realidad espirituales, el Beit HaMikdash, inclusive después de su destrucción física, y hasta después de que se desintegraron sus componentes materiales, continúa existiendo: </a:t>
            </a:r>
          </a:p>
          <a:p>
            <a:pPr lvl="1"/>
            <a:r>
              <a:rPr lang="es-ES" sz="2400" dirty="0" smtClean="0">
                <a:solidFill>
                  <a:srgbClr val="080808"/>
                </a:solidFill>
              </a:rPr>
              <a:t>“Yo habitaré en medio de los Bnei Israel, y no abandonaré a Mi pueblo Israel” </a:t>
            </a:r>
          </a:p>
          <a:p>
            <a:pPr lvl="1"/>
            <a:endParaRPr lang="es-ES" sz="2400" dirty="0" smtClean="0">
              <a:solidFill>
                <a:srgbClr val="080808"/>
              </a:solidFill>
            </a:endParaRPr>
          </a:p>
          <a:p>
            <a:endParaRPr lang="es-ES" sz="2400" dirty="0" smtClean="0">
              <a:solidFill>
                <a:srgbClr val="080808"/>
              </a:solidFill>
            </a:endParaRPr>
          </a:p>
          <a:p>
            <a:endParaRPr lang="es-ES" sz="2400" b="1"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fontAlgn="auto" hangingPunct="1">
              <a:spcAft>
                <a:spcPts val="0"/>
              </a:spcAft>
              <a:defRPr/>
            </a:pPr>
            <a:endParaRPr lang="en-US" smtClean="0"/>
          </a:p>
        </p:txBody>
      </p:sp>
      <p:pic>
        <p:nvPicPr>
          <p:cNvPr id="33795"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33796"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a:lnSpc>
                <a:spcPct val="92000"/>
              </a:lnSpc>
              <a:spcBef>
                <a:spcPts val="5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a:solidFill>
                  <a:srgbClr val="000000"/>
                </a:solidFill>
                <a:latin typeface="Calibri" charset="0"/>
                <a:ea typeface="MS Gothic" charset="-128"/>
              </a:rPr>
              <a:t>Fuentes: </a:t>
            </a:r>
            <a:r>
              <a:rPr lang="es-CO" sz="2000" dirty="0" err="1">
                <a:solidFill>
                  <a:srgbClr val="000000"/>
                </a:solidFill>
                <a:latin typeface="Calibri" charset="0"/>
                <a:ea typeface="MS Gothic" charset="-128"/>
              </a:rPr>
              <a:t>Toráh</a:t>
            </a:r>
            <a:r>
              <a:rPr lang="es-CO" sz="2000" dirty="0">
                <a:solidFill>
                  <a:srgbClr val="000000"/>
                </a:solidFill>
                <a:latin typeface="Calibri" charset="0"/>
                <a:ea typeface="MS Gothic" charset="-128"/>
              </a:rPr>
              <a:t>, Talmud, </a:t>
            </a:r>
            <a:r>
              <a:rPr lang="es-CO" sz="2000" dirty="0" err="1">
                <a:solidFill>
                  <a:srgbClr val="000000"/>
                </a:solidFill>
                <a:latin typeface="Calibri" charset="0"/>
                <a:ea typeface="MS Gothic" charset="-128"/>
              </a:rPr>
              <a:t>Jewish</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Concepts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Wikipedia</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Online, </a:t>
            </a:r>
            <a:r>
              <a:rPr lang="es-CO" sz="2000" dirty="0" err="1">
                <a:solidFill>
                  <a:srgbClr val="000000"/>
                </a:solidFill>
                <a:latin typeface="Calibri" charset="0"/>
                <a:ea typeface="MS Gothic" charset="-128"/>
              </a:rPr>
              <a:t>Zohar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Rambán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Maimonides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Zev</a:t>
            </a:r>
            <a:r>
              <a:rPr lang="es-CO" sz="2000" dirty="0">
                <a:solidFill>
                  <a:srgbClr val="000000"/>
                </a:solidFill>
                <a:latin typeface="Calibri" charset="0"/>
                <a:ea typeface="MS Gothic" charset="-128"/>
              </a:rPr>
              <a:t> ben </a:t>
            </a:r>
            <a:r>
              <a:rPr lang="es-CO" sz="2000" dirty="0" err="1">
                <a:solidFill>
                  <a:srgbClr val="000000"/>
                </a:solidFill>
                <a:latin typeface="Calibri" charset="0"/>
                <a:ea typeface="MS Gothic" charset="-128"/>
              </a:rPr>
              <a:t>Shimon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HaLevi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and </a:t>
            </a:r>
            <a:r>
              <a:rPr lang="es-CO" sz="2000" dirty="0" err="1">
                <a:solidFill>
                  <a:srgbClr val="000000"/>
                </a:solidFill>
                <a:latin typeface="Calibri" charset="0"/>
                <a:ea typeface="MS Gothic" charset="-128"/>
              </a:rPr>
              <a:t>Exodus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Rabbi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Yissocher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Frand</a:t>
            </a:r>
            <a:endParaRPr lang="es-CO" sz="20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a:solidFill>
                  <a:srgbClr val="000000"/>
                </a:solidFill>
                <a:latin typeface="Calibri" charset="0"/>
                <a:ea typeface="MS Gothic" charset="-128"/>
                <a:hlinkClick r:id="rId5"/>
              </a:rPr>
              <a:t>http://failedmessiah.typepad.com/failed_messiahcom/2005/07/rabbi_aryeh_kap.html</a:t>
            </a: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000000"/>
                </a:solidFill>
                <a:latin typeface="Calibri" charset="0"/>
                <a:ea typeface="MS Gothic" charset="-128"/>
              </a:rPr>
              <a:t>Derechos Reservados Shalom </a:t>
            </a:r>
            <a:r>
              <a:rPr lang="es-CO" sz="1600" dirty="0" err="1">
                <a:solidFill>
                  <a:srgbClr val="000000"/>
                </a:solidFill>
                <a:latin typeface="Calibri" charset="0"/>
                <a:ea typeface="MS Gothic" charset="-128"/>
              </a:rPr>
              <a:t>Haverim</a:t>
            </a:r>
            <a:r>
              <a:rPr lang="es-CO" sz="1600" dirty="0">
                <a:solidFill>
                  <a:srgbClr val="000000"/>
                </a:solidFill>
                <a:latin typeface="Calibri" charset="0"/>
                <a:ea typeface="MS Gothic" charset="-128"/>
              </a:rPr>
              <a:t> </a:t>
            </a:r>
            <a:r>
              <a:rPr lang="es-CO" sz="1600" dirty="0" err="1">
                <a:solidFill>
                  <a:srgbClr val="000000"/>
                </a:solidFill>
                <a:latin typeface="Calibri" charset="0"/>
                <a:ea typeface="MS Gothic" charset="-128"/>
              </a:rPr>
              <a:t>Org</a:t>
            </a: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CCCCFF"/>
                </a:solidFill>
                <a:latin typeface="Calibri" charset="0"/>
                <a:ea typeface="MS Gothic" charset="-128"/>
                <a:hlinkClick r:id="rId6"/>
              </a:rPr>
              <a:t>http://www.shalomhaverim.org</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Director: -</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ELIYAHU BAYONA BEN YOSEF</a:t>
            </a:r>
          </a:p>
          <a:p>
            <a:pPr algn="ctr">
              <a:lnSpc>
                <a:spcPct val="92000"/>
              </a:lnSpc>
              <a:spcBef>
                <a:spcPts val="4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ea typeface="MS Gothic" charset="-128"/>
              </a:rPr>
              <a:t>20 de </a:t>
            </a:r>
            <a:r>
              <a:rPr lang="es-CO" dirty="0" err="1" smtClean="0">
                <a:solidFill>
                  <a:srgbClr val="000000"/>
                </a:solidFill>
                <a:latin typeface="Calibri" charset="0"/>
                <a:ea typeface="MS Gothic" charset="-128"/>
              </a:rPr>
              <a:t>Shevat</a:t>
            </a:r>
            <a:r>
              <a:rPr lang="es-CO" dirty="0" smtClean="0">
                <a:solidFill>
                  <a:srgbClr val="000000"/>
                </a:solidFill>
                <a:latin typeface="Calibri" charset="0"/>
                <a:ea typeface="MS Gothic" charset="-128"/>
              </a:rPr>
              <a:t> 5777- Febrero 16 de 2017 - Monsey </a:t>
            </a:r>
            <a:r>
              <a:rPr lang="es-CO" dirty="0">
                <a:solidFill>
                  <a:srgbClr val="000000"/>
                </a:solidFill>
                <a:latin typeface="Calibri" charset="0"/>
                <a:ea typeface="MS Gothic" charset="-128"/>
              </a:rPr>
              <a:t>New York</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29211</TotalTime>
  <Words>948</Words>
  <Application>Microsoft Office PowerPoint</Application>
  <PresentationFormat>On-screen Show (4:3)</PresentationFormat>
  <Paragraphs>183</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221</cp:revision>
  <cp:lastPrinted>1601-01-01T00:00:00Z</cp:lastPrinted>
  <dcterms:created xsi:type="dcterms:W3CDTF">1601-01-01T00:00:00Z</dcterms:created>
  <dcterms:modified xsi:type="dcterms:W3CDTF">2017-03-24T18:47:32Z</dcterms:modified>
</cp:coreProperties>
</file>