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4" r:id="rId1"/>
  </p:sldMasterIdLst>
  <p:notesMasterIdLst>
    <p:notesMasterId r:id="rId31"/>
  </p:notesMasterIdLst>
  <p:handoutMasterIdLst>
    <p:handoutMasterId r:id="rId32"/>
  </p:handoutMasterIdLst>
  <p:sldIdLst>
    <p:sldId id="256" r:id="rId2"/>
    <p:sldId id="548" r:id="rId3"/>
    <p:sldId id="1052" r:id="rId4"/>
    <p:sldId id="1053" r:id="rId5"/>
    <p:sldId id="1054" r:id="rId6"/>
    <p:sldId id="1055" r:id="rId7"/>
    <p:sldId id="1067" r:id="rId8"/>
    <p:sldId id="1068" r:id="rId9"/>
    <p:sldId id="1069" r:id="rId10"/>
    <p:sldId id="1066" r:id="rId11"/>
    <p:sldId id="1059" r:id="rId12"/>
    <p:sldId id="1061" r:id="rId13"/>
    <p:sldId id="1062" r:id="rId14"/>
    <p:sldId id="1060" r:id="rId15"/>
    <p:sldId id="1071" r:id="rId16"/>
    <p:sldId id="1072" r:id="rId17"/>
    <p:sldId id="1073" r:id="rId18"/>
    <p:sldId id="1070" r:id="rId19"/>
    <p:sldId id="1058" r:id="rId20"/>
    <p:sldId id="1063" r:id="rId21"/>
    <p:sldId id="1064" r:id="rId22"/>
    <p:sldId id="1065" r:id="rId23"/>
    <p:sldId id="1056" r:id="rId24"/>
    <p:sldId id="1057" r:id="rId25"/>
    <p:sldId id="860" r:id="rId26"/>
    <p:sldId id="1074" r:id="rId27"/>
    <p:sldId id="1075" r:id="rId28"/>
    <p:sldId id="1076" r:id="rId29"/>
    <p:sldId id="626" r:id="rId30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1pPr>
    <a:lvl2pPr marL="742950" indent="-28575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80808"/>
    <a:srgbClr val="FF9933"/>
    <a:srgbClr val="336600"/>
    <a:srgbClr val="7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31" autoAdjust="0"/>
    <p:restoredTop sz="94660"/>
  </p:normalViewPr>
  <p:slideViewPr>
    <p:cSldViewPr>
      <p:cViewPr varScale="1">
        <p:scale>
          <a:sx n="75" d="100"/>
          <a:sy n="75" d="100"/>
        </p:scale>
        <p:origin x="-90" y="-25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62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3C8C93A3-EA46-4001-AE93-8C8CE714ADC3}" type="datetimeFigureOut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1216C4CF-F440-46A2-AFD7-B85FA19EE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6025" cy="376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E36AD2BD-1682-41D9-9695-8A70278D5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94CD257B-B64E-43E2-A68D-DC3017900577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10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20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C93860FB-42AD-4386-9985-1E30BB59AAC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4096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6CB2949-A7C1-4B56-A7EF-8304516162B8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fld id="{7674044F-895F-407E-8B9A-2CA0B4A5F84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C93860FB-42AD-4386-9985-1E30BB59AAC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4096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6CB2949-A7C1-4B56-A7EF-8304516162B8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fld id="{7674044F-895F-407E-8B9A-2CA0B4A5F84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C93860FB-42AD-4386-9985-1E30BB59AAC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4096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6CB2949-A7C1-4B56-A7EF-8304516162B8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fld id="{7674044F-895F-407E-8B9A-2CA0B4A5F84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C93860FB-42AD-4386-9985-1E30BB59AAC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4096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6CB2949-A7C1-4B56-A7EF-8304516162B8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fld id="{7674044F-895F-407E-8B9A-2CA0B4A5F84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182ACBFA-D51B-47E1-9006-3E6D4C37A85E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60420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ea typeface="MS Gothic" charset="-128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ea typeface="MS Gothic" charset="-128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B6E69FD-1A87-48B3-9457-37BC4685EBD7}" type="slidenum">
              <a:rPr lang="en-US"/>
              <a:pPr>
                <a:defRPr/>
              </a:pPr>
              <a:t>‹#›</a:t>
            </a:fld>
            <a:fld id="{84F37191-21F8-4EDB-B5BA-8C46C54B60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4E40F-C0DE-4B87-9386-F6E5E638E344}" type="slidenum">
              <a:rPr lang="en-US"/>
              <a:pPr>
                <a:defRPr/>
              </a:pPr>
              <a:t>‹#›</a:t>
            </a:fld>
            <a:fld id="{98F2C53C-1BFD-48FB-90C8-DDCA1EFC3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C8DAC3-340C-4B61-8E2D-2E0AB9873B09}" type="slidenum">
              <a:rPr lang="en-US"/>
              <a:pPr>
                <a:defRPr/>
              </a:pPr>
              <a:t>‹#›</a:t>
            </a:fld>
            <a:fld id="{67674A0E-9B34-455F-9BF0-75D6FCE22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DC1144-312A-4E9D-B68B-F6668B86E8A8}" type="slidenum">
              <a:rPr lang="en-US"/>
              <a:pPr>
                <a:defRPr/>
              </a:pPr>
              <a:t>‹#›</a:t>
            </a:fld>
            <a:fld id="{33F279F7-968B-4E2F-9F4C-CA11B16A45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34EC97-8E4D-4751-BAAB-1A427DA12BBC}" type="slidenum">
              <a:rPr lang="en-US"/>
              <a:pPr>
                <a:defRPr/>
              </a:pPr>
              <a:t>‹#›</a:t>
            </a:fld>
            <a:fld id="{A47951E6-8B2C-4444-84CD-DBDCD9A54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1EF2EB-FC40-4AB3-8964-67E3D45FA28C}" type="slidenum">
              <a:rPr lang="en-US"/>
              <a:pPr>
                <a:defRPr/>
              </a:pPr>
              <a:t>‹#›</a:t>
            </a:fld>
            <a:fld id="{A8D49B5C-F19C-4E0B-819F-7D544960C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2674E-1243-434B-AC24-76F63320126A}" type="slidenum">
              <a:rPr lang="en-US"/>
              <a:pPr>
                <a:defRPr/>
              </a:pPr>
              <a:t>‹#›</a:t>
            </a:fld>
            <a:fld id="{FCF79CAE-CF57-44AB-91C1-2BAE7F509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9C151EB-0715-4BFD-B8ED-DD915CE25541}" type="slidenum">
              <a:rPr lang="en-US"/>
              <a:pPr>
                <a:defRPr/>
              </a:pPr>
              <a:t>‹#›</a:t>
            </a:fld>
            <a:fld id="{B92CB829-2A6F-4414-8412-558B9C030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676645D-4B10-4AAE-9F33-D3FB323AA933}" type="slidenum">
              <a:rPr lang="en-US"/>
              <a:pPr>
                <a:defRPr/>
              </a:pPr>
              <a:t>‹#›</a:t>
            </a:fld>
            <a:fld id="{44E4FE9F-CCFB-401A-A1FD-DB83F60ECA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85BCE-2DA6-4677-9E1B-5399A4753EFD}" type="slidenum">
              <a:rPr lang="en-US"/>
              <a:pPr>
                <a:defRPr/>
              </a:pPr>
              <a:t>‹#›</a:t>
            </a:fld>
            <a:fld id="{B5F0D661-CF98-49D3-A718-B10641FB93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B63C3-E041-4D4C-99A2-B200ABC7E138}" type="slidenum">
              <a:rPr lang="en-US"/>
              <a:pPr>
                <a:defRPr/>
              </a:pPr>
              <a:t>‹#›</a:t>
            </a:fld>
            <a:fld id="{A2B4590A-D5DD-4888-81D7-78C9188814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9225" cy="1466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5DDF8-8E47-4784-B932-2E86EC99AD29}" type="slidenum">
              <a:rPr lang="en-US"/>
              <a:pPr>
                <a:defRPr/>
              </a:pPr>
              <a:t>‹#›</a:t>
            </a:fld>
            <a:fld id="{54A96692-F12A-494B-872B-5046E4823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 b="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fld id="{C4086C73-02C0-4F3E-A26A-290EA095597B}" type="slidenum">
              <a:rPr lang="en-US"/>
              <a:pPr>
                <a:defRPr/>
              </a:pPr>
              <a:t>‹#›</a:t>
            </a:fld>
            <a:fld id="{3DFD439E-F322-49CA-B4C6-3B8B48994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54" r:id="rId2"/>
    <p:sldLayoutId id="2147483760" r:id="rId3"/>
    <p:sldLayoutId id="2147483761" r:id="rId4"/>
    <p:sldLayoutId id="2147483762" r:id="rId5"/>
    <p:sldLayoutId id="2147483763" r:id="rId6"/>
    <p:sldLayoutId id="2147483755" r:id="rId7"/>
    <p:sldLayoutId id="2147483764" r:id="rId8"/>
    <p:sldLayoutId id="2147483765" r:id="rId9"/>
    <p:sldLayoutId id="2147483756" r:id="rId10"/>
    <p:sldLayoutId id="2147483757" r:id="rId11"/>
    <p:sldLayoutId id="2147483758" r:id="rId12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shemot_yitro.htm#C342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shemot_yitro.htm#C343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shemot_yitro.htm#C34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shemot_yitro.htm#C343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shemot_yitro.htm#C349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shemot_yitro.htm#C349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shemot_yitro.htm#C349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shemot_yitro.htm#C349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://failedmessiah.typepad.com/failed_messiahcom/2005/07/rabbi_aryeh_kap.html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mtClean="0">
                <a:latin typeface="Calibri" charset="0"/>
              </a:rPr>
              <a:t> </a:t>
            </a:r>
          </a:p>
        </p:txBody>
      </p:sp>
      <p:sp>
        <p:nvSpPr>
          <p:cNvPr id="10243" name="Date Placeholder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buFont typeface="Times New Roman" pitchFamily="18" charset="0"/>
              <a:buNone/>
              <a:defRPr/>
            </a:pPr>
            <a:r>
              <a:rPr lang="en-US" smtClean="0">
                <a:ea typeface="MS Gothic" pitchFamily="49" charset="-128"/>
              </a:rPr>
              <a:t>5/5/16</a:t>
            </a: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86400" rIns="90000" bIns="45000"/>
          <a:lstStyle/>
          <a:p>
            <a:pPr algn="ctr" hangingPunct="0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2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Parashat</a:t>
            </a:r>
            <a:r>
              <a:rPr lang="en-US" sz="32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Shemot 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Yitró</a:t>
            </a:r>
            <a:endParaRPr lang="en-US" sz="32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 hangingPunct="0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No es tiempo de rezar</a:t>
            </a:r>
            <a:endParaRPr lang="en-US" sz="36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</p:txBody>
      </p:sp>
      <p:sp>
        <p:nvSpPr>
          <p:cNvPr id="9223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New York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22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SHEMOT -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18: 1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al 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20:23</a:t>
            </a:r>
            <a:endParaRPr lang="en-US" sz="2400" b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Al </a:t>
            </a:r>
            <a:r>
              <a:rPr lang="en-US" sz="2400" dirty="0" err="1" smtClean="0">
                <a:solidFill>
                  <a:schemeClr val="tx1"/>
                </a:solidFill>
              </a:rPr>
              <a:t>escuchar</a:t>
            </a:r>
            <a:r>
              <a:rPr lang="en-US" sz="2400" dirty="0" smtClean="0">
                <a:solidFill>
                  <a:schemeClr val="tx1"/>
                </a:solidFill>
              </a:rPr>
              <a:t> los </a:t>
            </a:r>
            <a:r>
              <a:rPr lang="en-US" sz="2400" dirty="0" err="1" smtClean="0">
                <a:solidFill>
                  <a:schemeClr val="tx1"/>
                </a:solidFill>
              </a:rPr>
              <a:t>milagros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Dios </a:t>
            </a:r>
            <a:r>
              <a:rPr lang="en-US" sz="2400" dirty="0" err="1" smtClean="0">
                <a:solidFill>
                  <a:schemeClr val="tx1"/>
                </a:solidFill>
              </a:rPr>
              <a:t>hizo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los </a:t>
            </a:r>
            <a:r>
              <a:rPr lang="en-US" sz="2400" dirty="0" err="1" smtClean="0">
                <a:solidFill>
                  <a:schemeClr val="tx1"/>
                </a:solidFill>
              </a:rPr>
              <a:t>Hijos</a:t>
            </a:r>
            <a:r>
              <a:rPr lang="en-US" sz="2400" dirty="0" smtClean="0">
                <a:solidFill>
                  <a:schemeClr val="tx1"/>
                </a:solidFill>
              </a:rPr>
              <a:t> de Israel, el </a:t>
            </a:r>
            <a:r>
              <a:rPr lang="en-US" sz="2400" dirty="0" err="1" smtClean="0">
                <a:solidFill>
                  <a:schemeClr val="tx1"/>
                </a:solidFill>
              </a:rPr>
              <a:t>suegro</a:t>
            </a:r>
            <a:r>
              <a:rPr lang="en-US" sz="2400" dirty="0" smtClean="0">
                <a:solidFill>
                  <a:schemeClr val="tx1"/>
                </a:solidFill>
              </a:rPr>
              <a:t> de Moshé, </a:t>
            </a:r>
            <a:r>
              <a:rPr lang="en-US" sz="2400" dirty="0" err="1" smtClean="0">
                <a:solidFill>
                  <a:schemeClr val="tx1"/>
                </a:solidFill>
              </a:rPr>
              <a:t>Itró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llegó</a:t>
            </a:r>
            <a:r>
              <a:rPr lang="en-US" sz="2400" dirty="0" smtClean="0">
                <a:solidFill>
                  <a:schemeClr val="tx1"/>
                </a:solidFill>
              </a:rPr>
              <a:t> al </a:t>
            </a:r>
            <a:r>
              <a:rPr lang="en-US" sz="2400" dirty="0" err="1" smtClean="0">
                <a:solidFill>
                  <a:schemeClr val="tx1"/>
                </a:solidFill>
              </a:rPr>
              <a:t>desierto</a:t>
            </a:r>
            <a:r>
              <a:rPr lang="en-US" sz="2400" dirty="0" smtClean="0">
                <a:solidFill>
                  <a:schemeClr val="tx1"/>
                </a:solidFill>
              </a:rPr>
              <a:t>, con la </a:t>
            </a:r>
            <a:r>
              <a:rPr lang="en-US" sz="2400" dirty="0" err="1" smtClean="0">
                <a:solidFill>
                  <a:schemeClr val="tx1"/>
                </a:solidFill>
              </a:rPr>
              <a:t>esposa</a:t>
            </a:r>
            <a:r>
              <a:rPr lang="en-US" sz="2400" dirty="0" smtClean="0">
                <a:solidFill>
                  <a:schemeClr val="tx1"/>
                </a:solidFill>
              </a:rPr>
              <a:t> de Moshé y </a:t>
            </a:r>
            <a:r>
              <a:rPr lang="en-US" sz="2400" dirty="0" err="1" smtClean="0">
                <a:solidFill>
                  <a:schemeClr val="tx1"/>
                </a:solidFill>
              </a:rPr>
              <a:t>sus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hijos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reunir</a:t>
            </a:r>
            <a:r>
              <a:rPr lang="en-US" sz="2400" dirty="0" smtClean="0">
                <a:solidFill>
                  <a:schemeClr val="tx1"/>
                </a:solidFill>
              </a:rPr>
              <a:t> a la </a:t>
            </a:r>
            <a:r>
              <a:rPr lang="en-US" sz="2400" dirty="0" err="1" smtClean="0">
                <a:solidFill>
                  <a:schemeClr val="tx1"/>
                </a:solidFill>
              </a:rPr>
              <a:t>familia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otra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vez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chemeClr val="tx1"/>
                </a:solidFill>
              </a:rPr>
              <a:t>Itró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está</a:t>
            </a:r>
            <a:r>
              <a:rPr lang="en-US" sz="2400" dirty="0" smtClean="0">
                <a:solidFill>
                  <a:schemeClr val="tx1"/>
                </a:solidFill>
              </a:rPr>
              <a:t> tan </a:t>
            </a:r>
            <a:r>
              <a:rPr lang="en-US" sz="2400" dirty="0" err="1" smtClean="0">
                <a:solidFill>
                  <a:schemeClr val="tx1"/>
                </a:solidFill>
              </a:rPr>
              <a:t>impresionado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por</a:t>
            </a:r>
            <a:r>
              <a:rPr lang="en-US" sz="2400" dirty="0" smtClean="0">
                <a:solidFill>
                  <a:schemeClr val="tx1"/>
                </a:solidFill>
              </a:rPr>
              <a:t> lo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Moshé le </a:t>
            </a:r>
            <a:r>
              <a:rPr lang="en-US" sz="2400" dirty="0" err="1" smtClean="0">
                <a:solidFill>
                  <a:schemeClr val="tx1"/>
                </a:solidFill>
              </a:rPr>
              <a:t>cuenta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sobre</a:t>
            </a:r>
            <a:r>
              <a:rPr lang="en-US" sz="2400" dirty="0" smtClean="0">
                <a:solidFill>
                  <a:schemeClr val="tx1"/>
                </a:solidFill>
              </a:rPr>
              <a:t> el </a:t>
            </a:r>
            <a:r>
              <a:rPr lang="en-US" sz="2400" dirty="0" err="1" smtClean="0">
                <a:solidFill>
                  <a:schemeClr val="tx1"/>
                </a:solidFill>
              </a:rPr>
              <a:t>éxodo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Egipto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convierte</a:t>
            </a:r>
            <a:r>
              <a:rPr lang="en-US" sz="2400" dirty="0" smtClean="0">
                <a:solidFill>
                  <a:schemeClr val="tx1"/>
                </a:solidFill>
              </a:rPr>
              <a:t> y se </a:t>
            </a:r>
            <a:r>
              <a:rPr lang="en-US" sz="2400" dirty="0" err="1" smtClean="0">
                <a:solidFill>
                  <a:schemeClr val="tx1"/>
                </a:solidFill>
              </a:rPr>
              <a:t>une</a:t>
            </a:r>
            <a:r>
              <a:rPr lang="en-US" sz="2400" dirty="0" smtClean="0">
                <a:solidFill>
                  <a:schemeClr val="tx1"/>
                </a:solidFill>
              </a:rPr>
              <a:t> al Pueblo Judío.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chemeClr val="tx1"/>
                </a:solidFill>
              </a:rPr>
              <a:t>Viendo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la </a:t>
            </a:r>
            <a:r>
              <a:rPr lang="en-US" sz="2400" dirty="0" err="1" smtClean="0">
                <a:solidFill>
                  <a:schemeClr val="tx1"/>
                </a:solidFill>
              </a:rPr>
              <a:t>única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autoridad</a:t>
            </a:r>
            <a:r>
              <a:rPr lang="en-US" sz="2400" dirty="0" smtClean="0">
                <a:solidFill>
                  <a:schemeClr val="tx1"/>
                </a:solidFill>
              </a:rPr>
              <a:t> judicial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la </a:t>
            </a:r>
            <a:r>
              <a:rPr lang="en-US" sz="2400" dirty="0" err="1" smtClean="0">
                <a:solidFill>
                  <a:schemeClr val="tx1"/>
                </a:solidFill>
              </a:rPr>
              <a:t>nación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es</a:t>
            </a:r>
            <a:r>
              <a:rPr lang="en-US" sz="2400" dirty="0" smtClean="0">
                <a:solidFill>
                  <a:schemeClr val="tx1"/>
                </a:solidFill>
              </a:rPr>
              <a:t> Moshé, </a:t>
            </a:r>
            <a:r>
              <a:rPr lang="en-US" sz="2400" dirty="0" err="1" smtClean="0">
                <a:solidFill>
                  <a:schemeClr val="tx1"/>
                </a:solidFill>
              </a:rPr>
              <a:t>Itró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sugiere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elijan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jueces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subsidiados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solucionar</a:t>
            </a:r>
            <a:r>
              <a:rPr lang="en-US" sz="2400" dirty="0" smtClean="0">
                <a:solidFill>
                  <a:schemeClr val="tx1"/>
                </a:solidFill>
              </a:rPr>
              <a:t> los </a:t>
            </a:r>
            <a:r>
              <a:rPr lang="en-US" sz="2400" dirty="0" err="1" smtClean="0">
                <a:solidFill>
                  <a:schemeClr val="tx1"/>
                </a:solidFill>
              </a:rPr>
              <a:t>problemas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pequeños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dejando</a:t>
            </a:r>
            <a:r>
              <a:rPr lang="en-US" sz="2400" dirty="0" smtClean="0">
                <a:solidFill>
                  <a:schemeClr val="tx1"/>
                </a:solidFill>
              </a:rPr>
              <a:t> a Moshé </a:t>
            </a:r>
            <a:r>
              <a:rPr lang="en-US" sz="2400" dirty="0" err="1" smtClean="0">
                <a:solidFill>
                  <a:schemeClr val="tx1"/>
                </a:solidFill>
              </a:rPr>
              <a:t>libre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atender</a:t>
            </a:r>
            <a:r>
              <a:rPr lang="en-US" sz="2400" dirty="0" smtClean="0">
                <a:solidFill>
                  <a:schemeClr val="tx1"/>
                </a:solidFill>
              </a:rPr>
              <a:t> los </a:t>
            </a:r>
            <a:r>
              <a:rPr lang="en-US" sz="2400" dirty="0" err="1" smtClean="0">
                <a:solidFill>
                  <a:schemeClr val="tx1"/>
                </a:solidFill>
              </a:rPr>
              <a:t>grandes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temas</a:t>
            </a:r>
            <a:r>
              <a:rPr lang="en-US" sz="2400" dirty="0" smtClean="0">
                <a:solidFill>
                  <a:schemeClr val="tx1"/>
                </a:solidFill>
              </a:rPr>
              <a:t>. Moshé </a:t>
            </a:r>
            <a:r>
              <a:rPr lang="en-US" sz="2400" dirty="0" err="1" smtClean="0">
                <a:solidFill>
                  <a:schemeClr val="tx1"/>
                </a:solidFill>
              </a:rPr>
              <a:t>acepta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su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consejo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SHEMOT -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18: 1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al 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20:23</a:t>
            </a:r>
            <a:endParaRPr lang="en-US" sz="2400" b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Los </a:t>
            </a:r>
            <a:r>
              <a:rPr lang="en-US" sz="2400" dirty="0" err="1" smtClean="0">
                <a:solidFill>
                  <a:schemeClr val="tx1"/>
                </a:solidFill>
              </a:rPr>
              <a:t>Hijos</a:t>
            </a:r>
            <a:r>
              <a:rPr lang="en-US" sz="2400" dirty="0" smtClean="0">
                <a:solidFill>
                  <a:schemeClr val="tx1"/>
                </a:solidFill>
              </a:rPr>
              <a:t> de Israel </a:t>
            </a:r>
            <a:r>
              <a:rPr lang="en-US" sz="2400" dirty="0" err="1" smtClean="0">
                <a:solidFill>
                  <a:schemeClr val="tx1"/>
                </a:solidFill>
              </a:rPr>
              <a:t>llegan</a:t>
            </a:r>
            <a:r>
              <a:rPr lang="en-US" sz="2400" dirty="0" smtClean="0">
                <a:solidFill>
                  <a:schemeClr val="tx1"/>
                </a:solidFill>
              </a:rPr>
              <a:t> al Monte Sinai </a:t>
            </a:r>
            <a:r>
              <a:rPr lang="en-US" sz="2400" dirty="0" err="1" smtClean="0">
                <a:solidFill>
                  <a:schemeClr val="tx1"/>
                </a:solidFill>
              </a:rPr>
              <a:t>donde</a:t>
            </a:r>
            <a:r>
              <a:rPr lang="en-US" sz="2400" dirty="0" smtClean="0">
                <a:solidFill>
                  <a:schemeClr val="tx1"/>
                </a:solidFill>
              </a:rPr>
              <a:t> se les </a:t>
            </a:r>
            <a:r>
              <a:rPr lang="en-US" sz="2400" dirty="0" err="1" smtClean="0">
                <a:solidFill>
                  <a:schemeClr val="tx1"/>
                </a:solidFill>
              </a:rPr>
              <a:t>ofrece</a:t>
            </a:r>
            <a:r>
              <a:rPr lang="en-US" sz="2400" dirty="0" smtClean="0">
                <a:solidFill>
                  <a:schemeClr val="tx1"/>
                </a:solidFill>
              </a:rPr>
              <a:t> la Torá.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chemeClr val="tx1"/>
                </a:solidFill>
              </a:rPr>
              <a:t>Después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de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la </a:t>
            </a:r>
            <a:r>
              <a:rPr lang="en-US" sz="2400" dirty="0" err="1" smtClean="0">
                <a:solidFill>
                  <a:schemeClr val="tx1"/>
                </a:solidFill>
              </a:rPr>
              <a:t>aceptan</a:t>
            </a:r>
            <a:r>
              <a:rPr lang="en-US" sz="2400" dirty="0" smtClean="0">
                <a:solidFill>
                  <a:schemeClr val="tx1"/>
                </a:solidFill>
              </a:rPr>
              <a:t>, Dios le </a:t>
            </a:r>
            <a:r>
              <a:rPr lang="en-US" sz="2400" dirty="0" err="1" smtClean="0">
                <a:solidFill>
                  <a:schemeClr val="tx1"/>
                </a:solidFill>
              </a:rPr>
              <a:t>ordena</a:t>
            </a:r>
            <a:r>
              <a:rPr lang="en-US" sz="2400" dirty="0" smtClean="0">
                <a:solidFill>
                  <a:schemeClr val="tx1"/>
                </a:solidFill>
              </a:rPr>
              <a:t> a Moshé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le </a:t>
            </a:r>
            <a:r>
              <a:rPr lang="en-US" sz="2400" dirty="0" err="1" smtClean="0">
                <a:solidFill>
                  <a:schemeClr val="tx1"/>
                </a:solidFill>
              </a:rPr>
              <a:t>diga</a:t>
            </a:r>
            <a:r>
              <a:rPr lang="en-US" sz="2400" dirty="0" smtClean="0">
                <a:solidFill>
                  <a:schemeClr val="tx1"/>
                </a:solidFill>
              </a:rPr>
              <a:t> al pueblo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no se </a:t>
            </a:r>
            <a:r>
              <a:rPr lang="en-US" sz="2400" dirty="0" err="1" smtClean="0">
                <a:solidFill>
                  <a:schemeClr val="tx1"/>
                </a:solidFill>
              </a:rPr>
              <a:t>acerque</a:t>
            </a:r>
            <a:r>
              <a:rPr lang="en-US" sz="2400" dirty="0" smtClean="0">
                <a:solidFill>
                  <a:schemeClr val="tx1"/>
                </a:solidFill>
              </a:rPr>
              <a:t> a la </a:t>
            </a:r>
            <a:r>
              <a:rPr lang="en-US" sz="2400" dirty="0" err="1" smtClean="0">
                <a:solidFill>
                  <a:schemeClr val="tx1"/>
                </a:solidFill>
              </a:rPr>
              <a:t>montaña</a:t>
            </a:r>
            <a:r>
              <a:rPr lang="en-US" sz="2400" dirty="0" smtClean="0">
                <a:solidFill>
                  <a:schemeClr val="tx1"/>
                </a:solidFill>
              </a:rPr>
              <a:t>, y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preparen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tres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días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recibir</a:t>
            </a:r>
            <a:r>
              <a:rPr lang="en-US" sz="2400" dirty="0" smtClean="0">
                <a:solidFill>
                  <a:schemeClr val="tx1"/>
                </a:solidFill>
              </a:rPr>
              <a:t> la Torá.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El </a:t>
            </a:r>
            <a:r>
              <a:rPr lang="en-US" sz="2400" dirty="0" err="1" smtClean="0">
                <a:solidFill>
                  <a:schemeClr val="tx1"/>
                </a:solidFill>
              </a:rPr>
              <a:t>tercer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día</a:t>
            </a:r>
            <a:r>
              <a:rPr lang="en-US" sz="2400" dirty="0" smtClean="0">
                <a:solidFill>
                  <a:schemeClr val="tx1"/>
                </a:solidFill>
              </a:rPr>
              <a:t>, en </a:t>
            </a:r>
            <a:r>
              <a:rPr lang="en-US" sz="2400" dirty="0" err="1" smtClean="0">
                <a:solidFill>
                  <a:schemeClr val="tx1"/>
                </a:solidFill>
              </a:rPr>
              <a:t>medio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truenos</a:t>
            </a:r>
            <a:r>
              <a:rPr lang="en-US" sz="2400" dirty="0" smtClean="0">
                <a:solidFill>
                  <a:schemeClr val="tx1"/>
                </a:solidFill>
              </a:rPr>
              <a:t> y </a:t>
            </a:r>
            <a:r>
              <a:rPr lang="en-US" sz="2400" dirty="0" err="1" smtClean="0">
                <a:solidFill>
                  <a:schemeClr val="tx1"/>
                </a:solidFill>
              </a:rPr>
              <a:t>relámpagos</a:t>
            </a:r>
            <a:r>
              <a:rPr lang="en-US" sz="2400" dirty="0" smtClean="0">
                <a:solidFill>
                  <a:schemeClr val="tx1"/>
                </a:solidFill>
              </a:rPr>
              <a:t>, la </a:t>
            </a:r>
            <a:r>
              <a:rPr lang="en-US" sz="2400" dirty="0" err="1" smtClean="0">
                <a:solidFill>
                  <a:schemeClr val="tx1"/>
                </a:solidFill>
              </a:rPr>
              <a:t>voz</a:t>
            </a:r>
            <a:r>
              <a:rPr lang="en-US" sz="2400" dirty="0" smtClean="0">
                <a:solidFill>
                  <a:schemeClr val="tx1"/>
                </a:solidFill>
              </a:rPr>
              <a:t> de Dios </a:t>
            </a:r>
            <a:r>
              <a:rPr lang="en-US" sz="2400" dirty="0" err="1" smtClean="0">
                <a:solidFill>
                  <a:schemeClr val="tx1"/>
                </a:solidFill>
              </a:rPr>
              <a:t>emana</a:t>
            </a:r>
            <a:r>
              <a:rPr lang="en-US" sz="2400" dirty="0" smtClean="0">
                <a:solidFill>
                  <a:schemeClr val="tx1"/>
                </a:solidFill>
              </a:rPr>
              <a:t> de la </a:t>
            </a:r>
            <a:r>
              <a:rPr lang="en-US" sz="2400" dirty="0" err="1" smtClean="0">
                <a:solidFill>
                  <a:schemeClr val="tx1"/>
                </a:solidFill>
              </a:rPr>
              <a:t>montaña</a:t>
            </a:r>
            <a:r>
              <a:rPr lang="en-US" sz="2400" dirty="0" smtClean="0">
                <a:solidFill>
                  <a:schemeClr val="tx1"/>
                </a:solidFill>
              </a:rPr>
              <a:t>, y El </a:t>
            </a:r>
            <a:r>
              <a:rPr lang="en-US" sz="2400" dirty="0" err="1" smtClean="0">
                <a:solidFill>
                  <a:schemeClr val="tx1"/>
                </a:solidFill>
              </a:rPr>
              <a:t>comienza</a:t>
            </a:r>
            <a:r>
              <a:rPr lang="en-US" sz="2400" dirty="0" smtClean="0">
                <a:solidFill>
                  <a:schemeClr val="tx1"/>
                </a:solidFill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</a:rPr>
              <a:t>hablar</a:t>
            </a:r>
            <a:r>
              <a:rPr lang="en-US" sz="2400" dirty="0" smtClean="0">
                <a:solidFill>
                  <a:schemeClr val="tx1"/>
                </a:solidFill>
              </a:rPr>
              <a:t> al Pueblo Judío, </a:t>
            </a:r>
            <a:r>
              <a:rPr lang="en-US" sz="2400" dirty="0" err="1" smtClean="0">
                <a:solidFill>
                  <a:schemeClr val="tx1"/>
                </a:solidFill>
              </a:rPr>
              <a:t>dándoles</a:t>
            </a:r>
            <a:r>
              <a:rPr lang="en-US" sz="2400" dirty="0" smtClean="0">
                <a:solidFill>
                  <a:schemeClr val="tx1"/>
                </a:solidFill>
              </a:rPr>
              <a:t> los </a:t>
            </a:r>
            <a:r>
              <a:rPr lang="en-US" sz="2400" dirty="0" err="1" smtClean="0">
                <a:solidFill>
                  <a:schemeClr val="tx1"/>
                </a:solidFill>
              </a:rPr>
              <a:t>Diez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Mandamientos</a:t>
            </a:r>
            <a:r>
              <a:rPr lang="en-US" sz="2400" dirty="0" smtClean="0">
                <a:solidFill>
                  <a:schemeClr val="tx1"/>
                </a:solidFill>
              </a:rPr>
              <a:t>:</a:t>
            </a:r>
            <a:endParaRPr lang="es-CO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SHEMOT -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18: 1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al 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20:23</a:t>
            </a:r>
            <a:endParaRPr lang="en-US" sz="2400" b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</a:rPr>
              <a:t>Creer</a:t>
            </a:r>
            <a:r>
              <a:rPr lang="en-US" sz="2400" dirty="0" smtClean="0">
                <a:solidFill>
                  <a:schemeClr val="tx1"/>
                </a:solidFill>
              </a:rPr>
              <a:t> en Dios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No </a:t>
            </a:r>
            <a:r>
              <a:rPr lang="en-US" sz="2400" dirty="0" err="1" smtClean="0">
                <a:solidFill>
                  <a:schemeClr val="tx1"/>
                </a:solidFill>
              </a:rPr>
              <a:t>tener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otros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dioses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No </a:t>
            </a:r>
            <a:r>
              <a:rPr lang="en-US" sz="2400" dirty="0" err="1" smtClean="0">
                <a:solidFill>
                  <a:schemeClr val="tx1"/>
                </a:solidFill>
              </a:rPr>
              <a:t>usar</a:t>
            </a:r>
            <a:r>
              <a:rPr lang="en-US" sz="2400" dirty="0" smtClean="0">
                <a:solidFill>
                  <a:schemeClr val="tx1"/>
                </a:solidFill>
              </a:rPr>
              <a:t> el </a:t>
            </a:r>
            <a:r>
              <a:rPr lang="en-US" sz="2400" dirty="0" err="1" smtClean="0">
                <a:solidFill>
                  <a:schemeClr val="tx1"/>
                </a:solidFill>
              </a:rPr>
              <a:t>nombre</a:t>
            </a:r>
            <a:r>
              <a:rPr lang="en-US" sz="2400" dirty="0" smtClean="0">
                <a:solidFill>
                  <a:schemeClr val="tx1"/>
                </a:solidFill>
              </a:rPr>
              <a:t> de Dios en </a:t>
            </a:r>
            <a:r>
              <a:rPr lang="en-US" sz="2400" dirty="0" err="1" smtClean="0">
                <a:solidFill>
                  <a:schemeClr val="tx1"/>
                </a:solidFill>
              </a:rPr>
              <a:t>vano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</a:rPr>
              <a:t>Observar</a:t>
            </a:r>
            <a:r>
              <a:rPr lang="en-US" sz="2400" dirty="0" smtClean="0">
                <a:solidFill>
                  <a:schemeClr val="tx1"/>
                </a:solidFill>
              </a:rPr>
              <a:t> el Shabat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</a:rPr>
              <a:t>Honrar</a:t>
            </a:r>
            <a:r>
              <a:rPr lang="en-US" sz="2400" dirty="0" smtClean="0">
                <a:solidFill>
                  <a:schemeClr val="tx1"/>
                </a:solidFill>
              </a:rPr>
              <a:t> a los padres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No </a:t>
            </a:r>
            <a:r>
              <a:rPr lang="en-US" sz="2400" dirty="0" err="1" smtClean="0">
                <a:solidFill>
                  <a:schemeClr val="tx1"/>
                </a:solidFill>
              </a:rPr>
              <a:t>matar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No </a:t>
            </a:r>
            <a:r>
              <a:rPr lang="en-US" sz="2400" dirty="0" err="1" smtClean="0">
                <a:solidFill>
                  <a:schemeClr val="tx1"/>
                </a:solidFill>
              </a:rPr>
              <a:t>cometer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adulterio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No </a:t>
            </a:r>
            <a:r>
              <a:rPr lang="en-US" sz="2400" dirty="0" err="1" smtClean="0">
                <a:solidFill>
                  <a:schemeClr val="tx1"/>
                </a:solidFill>
              </a:rPr>
              <a:t>secuestrar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No </a:t>
            </a:r>
            <a:r>
              <a:rPr lang="en-US" sz="2400" dirty="0" err="1" smtClean="0">
                <a:solidFill>
                  <a:schemeClr val="tx1"/>
                </a:solidFill>
              </a:rPr>
              <a:t>atestiguar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falsamente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No </a:t>
            </a:r>
            <a:r>
              <a:rPr lang="en-US" sz="2400" dirty="0" err="1" smtClean="0">
                <a:solidFill>
                  <a:schemeClr val="tx1"/>
                </a:solidFill>
              </a:rPr>
              <a:t>codiciar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SHEMOT -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18: 1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al 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20:23</a:t>
            </a:r>
            <a:endParaRPr lang="en-US" sz="2400" b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</a:rPr>
              <a:t>Después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recibir</a:t>
            </a:r>
            <a:r>
              <a:rPr lang="en-US" sz="2400" dirty="0" smtClean="0">
                <a:solidFill>
                  <a:schemeClr val="tx1"/>
                </a:solidFill>
              </a:rPr>
              <a:t> los dos </a:t>
            </a:r>
            <a:r>
              <a:rPr lang="en-US" sz="2400" dirty="0" err="1" smtClean="0">
                <a:solidFill>
                  <a:schemeClr val="tx1"/>
                </a:solidFill>
              </a:rPr>
              <a:t>primeros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mandamientos</a:t>
            </a:r>
            <a:r>
              <a:rPr lang="en-US" sz="2400" dirty="0" smtClean="0">
                <a:solidFill>
                  <a:schemeClr val="tx1"/>
                </a:solidFill>
              </a:rPr>
              <a:t>, el Pueblo Judío, </a:t>
            </a:r>
            <a:r>
              <a:rPr lang="en-US" sz="2400" dirty="0" err="1" smtClean="0">
                <a:solidFill>
                  <a:schemeClr val="tx1"/>
                </a:solidFill>
              </a:rPr>
              <a:t>abrumado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por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esta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experiencia</a:t>
            </a:r>
            <a:r>
              <a:rPr lang="en-US" sz="2400" dirty="0" smtClean="0">
                <a:solidFill>
                  <a:schemeClr val="tx1"/>
                </a:solidFill>
              </a:rPr>
              <a:t> de lo </a:t>
            </a:r>
            <a:r>
              <a:rPr lang="en-US" sz="2400" dirty="0" err="1" smtClean="0">
                <a:solidFill>
                  <a:schemeClr val="tx1"/>
                </a:solidFill>
              </a:rPr>
              <a:t>Divino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pide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Moshé les </a:t>
            </a:r>
            <a:r>
              <a:rPr lang="en-US" sz="2400" dirty="0" err="1" smtClean="0">
                <a:solidFill>
                  <a:schemeClr val="tx1"/>
                </a:solidFill>
              </a:rPr>
              <a:t>transmita</a:t>
            </a:r>
            <a:r>
              <a:rPr lang="en-US" sz="2400" dirty="0" smtClean="0">
                <a:solidFill>
                  <a:schemeClr val="tx1"/>
                </a:solidFill>
              </a:rPr>
              <a:t> la </a:t>
            </a:r>
            <a:r>
              <a:rPr lang="en-US" sz="2400" dirty="0" err="1" smtClean="0">
                <a:solidFill>
                  <a:schemeClr val="tx1"/>
                </a:solidFill>
              </a:rPr>
              <a:t>palabra</a:t>
            </a:r>
            <a:r>
              <a:rPr lang="en-US" sz="2400" dirty="0" smtClean="0">
                <a:solidFill>
                  <a:schemeClr val="tx1"/>
                </a:solidFill>
              </a:rPr>
              <a:t> de Dios.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Dios </a:t>
            </a:r>
            <a:r>
              <a:rPr lang="en-US" sz="2400" dirty="0" smtClean="0">
                <a:solidFill>
                  <a:schemeClr val="tx1"/>
                </a:solidFill>
              </a:rPr>
              <a:t>le </a:t>
            </a:r>
            <a:r>
              <a:rPr lang="en-US" sz="2400" dirty="0" err="1" smtClean="0">
                <a:solidFill>
                  <a:schemeClr val="tx1"/>
                </a:solidFill>
              </a:rPr>
              <a:t>ordena</a:t>
            </a:r>
            <a:r>
              <a:rPr lang="en-US" sz="2400" dirty="0" smtClean="0">
                <a:solidFill>
                  <a:schemeClr val="tx1"/>
                </a:solidFill>
              </a:rPr>
              <a:t> a Moshé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advierta</a:t>
            </a:r>
            <a:r>
              <a:rPr lang="en-US" sz="2400" dirty="0" smtClean="0">
                <a:solidFill>
                  <a:schemeClr val="tx1"/>
                </a:solidFill>
              </a:rPr>
              <a:t> al Pueblo Judío en </a:t>
            </a:r>
            <a:r>
              <a:rPr lang="en-US" sz="2400" dirty="0" err="1" smtClean="0">
                <a:solidFill>
                  <a:schemeClr val="tx1"/>
                </a:solidFill>
              </a:rPr>
              <a:t>cuanto</a:t>
            </a:r>
            <a:r>
              <a:rPr lang="en-US" sz="2400" dirty="0" smtClean="0">
                <a:solidFill>
                  <a:schemeClr val="tx1"/>
                </a:solidFill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</a:rPr>
              <a:t>su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responsabilidad</a:t>
            </a:r>
            <a:r>
              <a:rPr lang="en-US" sz="2400" dirty="0" smtClean="0">
                <a:solidFill>
                  <a:schemeClr val="tx1"/>
                </a:solidFill>
              </a:rPr>
              <a:t> de ser </a:t>
            </a:r>
            <a:r>
              <a:rPr lang="en-US" sz="2400" dirty="0" err="1" smtClean="0">
                <a:solidFill>
                  <a:schemeClr val="tx1"/>
                </a:solidFill>
              </a:rPr>
              <a:t>fieles</a:t>
            </a:r>
            <a:r>
              <a:rPr lang="en-US" sz="2400" dirty="0" smtClean="0">
                <a:solidFill>
                  <a:schemeClr val="tx1"/>
                </a:solidFill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</a:rPr>
              <a:t>Aquél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les </a:t>
            </a:r>
            <a:r>
              <a:rPr lang="en-US" sz="2400" dirty="0" err="1" smtClean="0">
                <a:solidFill>
                  <a:schemeClr val="tx1"/>
                </a:solidFill>
              </a:rPr>
              <a:t>habló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/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Escucho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Itro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sacerdote de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Midian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suegro de Moshe, todo lo que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habia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hecho D-os...... cuando saco D-os a Israel de Egipto" (Shemot -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Exodo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- 18:1) 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?</a:t>
            </a:r>
            <a:r>
              <a:rPr lang="es-ES" sz="2400" dirty="0" smtClean="0">
                <a:solidFill>
                  <a:srgbClr val="080808"/>
                </a:solidFill>
              </a:rPr>
              <a:t>Que escucho </a:t>
            </a:r>
            <a:r>
              <a:rPr lang="es-ES" sz="2400" dirty="0" err="1" smtClean="0">
                <a:solidFill>
                  <a:srgbClr val="080808"/>
                </a:solidFill>
              </a:rPr>
              <a:t>Itro</a:t>
            </a:r>
            <a:r>
              <a:rPr lang="es-ES" sz="2400" dirty="0" smtClean="0">
                <a:solidFill>
                  <a:srgbClr val="080808"/>
                </a:solidFill>
              </a:rPr>
              <a:t>?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Nuestros </a:t>
            </a:r>
            <a:r>
              <a:rPr lang="es-ES" sz="2400" dirty="0" smtClean="0">
                <a:solidFill>
                  <a:srgbClr val="080808"/>
                </a:solidFill>
              </a:rPr>
              <a:t>Sabios nos </a:t>
            </a:r>
            <a:r>
              <a:rPr lang="es-ES" sz="2400" dirty="0" smtClean="0">
                <a:solidFill>
                  <a:srgbClr val="080808"/>
                </a:solidFill>
              </a:rPr>
              <a:t>enseñan </a:t>
            </a:r>
            <a:r>
              <a:rPr lang="es-ES" sz="2400" dirty="0" smtClean="0">
                <a:solidFill>
                  <a:srgbClr val="080808"/>
                </a:solidFill>
              </a:rPr>
              <a:t>que los dos factores decisivos que hicieron que </a:t>
            </a:r>
            <a:r>
              <a:rPr lang="es-ES" sz="2400" dirty="0" err="1" smtClean="0">
                <a:solidFill>
                  <a:srgbClr val="080808"/>
                </a:solidFill>
              </a:rPr>
              <a:t>Itro</a:t>
            </a:r>
            <a:r>
              <a:rPr lang="es-ES" sz="2400" dirty="0" smtClean="0">
                <a:solidFill>
                  <a:srgbClr val="080808"/>
                </a:solidFill>
              </a:rPr>
              <a:t> se convirtiera al </a:t>
            </a:r>
            <a:r>
              <a:rPr lang="es-ES" sz="2400" dirty="0" err="1" smtClean="0">
                <a:solidFill>
                  <a:srgbClr val="080808"/>
                </a:solidFill>
              </a:rPr>
              <a:t>Judaismo</a:t>
            </a:r>
            <a:r>
              <a:rPr lang="es-ES" sz="2400" dirty="0" smtClean="0">
                <a:solidFill>
                  <a:srgbClr val="080808"/>
                </a:solidFill>
              </a:rPr>
              <a:t> fueron: la apertura del mar y el ataque de los </a:t>
            </a:r>
            <a:r>
              <a:rPr lang="es-ES" sz="2400" dirty="0" err="1" smtClean="0">
                <a:solidFill>
                  <a:srgbClr val="080808"/>
                </a:solidFill>
              </a:rPr>
              <a:t>Amalekitas</a:t>
            </a:r>
            <a:r>
              <a:rPr lang="es-ES" sz="2400" dirty="0" smtClean="0">
                <a:solidFill>
                  <a:srgbClr val="080808"/>
                </a:solidFill>
              </a:rPr>
              <a:t> al pueblo </a:t>
            </a:r>
            <a:r>
              <a:rPr lang="es-ES" sz="2400" dirty="0" err="1" smtClean="0">
                <a:solidFill>
                  <a:srgbClr val="080808"/>
                </a:solidFill>
              </a:rPr>
              <a:t>Judio</a:t>
            </a:r>
            <a:r>
              <a:rPr lang="es-ES" sz="2400" dirty="0" smtClean="0">
                <a:solidFill>
                  <a:srgbClr val="080808"/>
                </a:solidFill>
              </a:rPr>
              <a:t>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/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Escucho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Itro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sacerdote de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Midian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suegro de Moshe, todo lo que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habia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hecho D-os...... cuando saco D-os a Israel de Egipto" (Shemot -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Exodo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- 18:1) 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Uno </a:t>
            </a:r>
            <a:r>
              <a:rPr lang="es-ES" sz="2400" dirty="0" smtClean="0">
                <a:solidFill>
                  <a:srgbClr val="080808"/>
                </a:solidFill>
              </a:rPr>
              <a:t>puede entender por que la apertura del mar pudo haber sido un </a:t>
            </a:r>
            <a:r>
              <a:rPr lang="es-ES" sz="2400" dirty="0" smtClean="0">
                <a:solidFill>
                  <a:srgbClr val="080808"/>
                </a:solidFill>
              </a:rPr>
              <a:t>incentivo </a:t>
            </a:r>
            <a:r>
              <a:rPr lang="es-ES" sz="2400" dirty="0" smtClean="0">
                <a:solidFill>
                  <a:srgbClr val="080808"/>
                </a:solidFill>
              </a:rPr>
              <a:t>poderoso para unirse al pueblo </a:t>
            </a:r>
            <a:r>
              <a:rPr lang="es-ES" sz="2400" dirty="0" smtClean="0">
                <a:solidFill>
                  <a:srgbClr val="080808"/>
                </a:solidFill>
              </a:rPr>
              <a:t>Judío, </a:t>
            </a:r>
            <a:r>
              <a:rPr lang="es-ES" sz="2400" dirty="0" smtClean="0">
                <a:solidFill>
                  <a:srgbClr val="080808"/>
                </a:solidFill>
              </a:rPr>
              <a:t>pero por que fue el ataque de Amalek tan persuasivo?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Después </a:t>
            </a:r>
            <a:r>
              <a:rPr lang="es-ES" sz="2400" dirty="0" smtClean="0">
                <a:solidFill>
                  <a:srgbClr val="080808"/>
                </a:solidFill>
              </a:rPr>
              <a:t>de la Segunda Guerra Mundial, hubieron muchas celebridades londinenses "religiosamente" ateas, que, cuando escucharon la </a:t>
            </a:r>
            <a:r>
              <a:rPr lang="es-ES" sz="2400" dirty="0" smtClean="0">
                <a:solidFill>
                  <a:srgbClr val="080808"/>
                </a:solidFill>
              </a:rPr>
              <a:t>escalofriante </a:t>
            </a:r>
            <a:r>
              <a:rPr lang="es-ES" sz="2400" dirty="0" smtClean="0">
                <a:solidFill>
                  <a:srgbClr val="080808"/>
                </a:solidFill>
              </a:rPr>
              <a:t>y arrolladora crueldad de Hitler y sus </a:t>
            </a:r>
            <a:r>
              <a:rPr lang="es-ES" sz="2400" dirty="0" smtClean="0">
                <a:solidFill>
                  <a:srgbClr val="080808"/>
                </a:solidFill>
              </a:rPr>
              <a:t>cómplices </a:t>
            </a:r>
            <a:r>
              <a:rPr lang="es-ES" sz="2400" dirty="0" smtClean="0">
                <a:solidFill>
                  <a:srgbClr val="080808"/>
                </a:solidFill>
              </a:rPr>
              <a:t>(ISHV"Z), comenzaron a creer en </a:t>
            </a:r>
            <a:r>
              <a:rPr lang="es-ES" sz="2400" dirty="0" smtClean="0">
                <a:solidFill>
                  <a:srgbClr val="080808"/>
                </a:solidFill>
              </a:rPr>
              <a:t>Dios</a:t>
            </a:r>
            <a:r>
              <a:rPr lang="es-ES" sz="2400" dirty="0" smtClean="0">
                <a:solidFill>
                  <a:srgbClr val="080808"/>
                </a:solidFill>
              </a:rPr>
              <a:t>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/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Escucho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Itro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sacerdote de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Midian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suegro de Moshe, todo lo que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habia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hecho D-os...... cuando saco D-os a Israel de Egipto" (Shemot -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Exodo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- 18:1) 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Ellos entendieron que un comportamiento civilizado superficial, desprovisto de fe activa, puede caer a las profundidades de la bestialidad y el salvajismo; mucho mas bajo que el mas cruel de los animales predadores. Nuestros Sabios nos enseñan que esto es lo que escucho </a:t>
            </a:r>
            <a:r>
              <a:rPr lang="es-ES" sz="2400" dirty="0" err="1" smtClean="0">
                <a:solidFill>
                  <a:srgbClr val="080808"/>
                </a:solidFill>
              </a:rPr>
              <a:t>Itro</a:t>
            </a:r>
            <a:r>
              <a:rPr lang="es-ES" sz="2400" dirty="0" smtClean="0">
                <a:solidFill>
                  <a:srgbClr val="080808"/>
                </a:solidFill>
              </a:rPr>
              <a:t>. Escucho que Amalek, aun después de haber escuchado sobre el milagro de la apertura del mar, pudo, sin dudarlo, salir a pelear contra el Pueblo de Israel.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/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Escucho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Itro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sacerdote de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Midian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suegro de Moshe, todo lo que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habia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hecho D-os...... cuando saco D-os a Israel de Egipto" (Shemot - </a:t>
            </a:r>
            <a:r>
              <a:rPr lang="es-E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Exodo</a:t>
            </a:r>
            <a:r>
              <a:rPr lang="es-E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- 18:1) 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Cuando </a:t>
            </a:r>
            <a:r>
              <a:rPr lang="es-ES" sz="2400" dirty="0" err="1" smtClean="0">
                <a:solidFill>
                  <a:srgbClr val="080808"/>
                </a:solidFill>
              </a:rPr>
              <a:t>Itro</a:t>
            </a:r>
            <a:r>
              <a:rPr lang="es-ES" sz="2400" dirty="0" smtClean="0">
                <a:solidFill>
                  <a:srgbClr val="080808"/>
                </a:solidFill>
              </a:rPr>
              <a:t> escucho que semejante cosa era posible, se dio cuenta de que si no se convertía, el mismo corría el riesgo de convertirse en la cosa que mas aborrecía...... (Adaptado de </a:t>
            </a:r>
            <a:r>
              <a:rPr lang="es-ES" sz="2400" dirty="0" err="1" smtClean="0">
                <a:solidFill>
                  <a:srgbClr val="080808"/>
                </a:solidFill>
              </a:rPr>
              <a:t>Lev</a:t>
            </a:r>
            <a:r>
              <a:rPr lang="es-ES" sz="2400" dirty="0" smtClean="0">
                <a:solidFill>
                  <a:srgbClr val="080808"/>
                </a:solidFill>
              </a:rPr>
              <a:t> </a:t>
            </a:r>
            <a:r>
              <a:rPr lang="es-ES" sz="2400" dirty="0" err="1" smtClean="0">
                <a:solidFill>
                  <a:srgbClr val="080808"/>
                </a:solidFill>
              </a:rPr>
              <a:t>Eliahu</a:t>
            </a:r>
            <a:r>
              <a:rPr lang="es-ES" sz="2400" dirty="0" smtClean="0">
                <a:solidFill>
                  <a:srgbClr val="080808"/>
                </a:solidFill>
              </a:rPr>
              <a:t> en </a:t>
            </a:r>
            <a:r>
              <a:rPr lang="es-ES" sz="2400" dirty="0" err="1" smtClean="0">
                <a:solidFill>
                  <a:srgbClr val="080808"/>
                </a:solidFill>
              </a:rPr>
              <a:t>Jojmat</a:t>
            </a:r>
            <a:r>
              <a:rPr lang="es-ES" sz="2400" dirty="0" smtClean="0">
                <a:solidFill>
                  <a:srgbClr val="080808"/>
                </a:solidFill>
              </a:rPr>
              <a:t> </a:t>
            </a:r>
            <a:r>
              <a:rPr lang="es-ES" sz="2400" dirty="0" err="1" smtClean="0">
                <a:solidFill>
                  <a:srgbClr val="080808"/>
                </a:solidFill>
              </a:rPr>
              <a:t>Hamatzpun</a:t>
            </a:r>
            <a:r>
              <a:rPr lang="es-ES" sz="2400" dirty="0" smtClean="0">
                <a:solidFill>
                  <a:srgbClr val="080808"/>
                </a:solidFill>
              </a:rPr>
              <a:t>)</a:t>
            </a:r>
            <a:endParaRPr lang="en-US" sz="2400" dirty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Ahora acabo de conocer que el Eterno es más grande que todos los dioses, pues aquello con que se ensoberbecieron 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recayó sobre ellos mismos. 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18:11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Estas palabras hacen alusión al Faraón, que quiso aniquilar al pueblo israelita ahogando en el Nilo a todos los varones.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Dios </a:t>
            </a:r>
            <a:r>
              <a:rPr lang="es-ES" sz="2400" dirty="0" smtClean="0">
                <a:solidFill>
                  <a:srgbClr val="080808"/>
                </a:solidFill>
              </a:rPr>
              <a:t>hizo que se ahogasen él y sus hombres en las aguas del mar Rojo. </a:t>
            </a:r>
            <a:endParaRPr lang="en-US" sz="2400" dirty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tomó Yitró, suegro de Moisés, holocausto y sacrificios para Dios; y Aarón y todos los ancianos de Israel vinieron a comer pan con el suegro de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Moisés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delante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de Dios.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18:12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 Aarón y todos los ancianos de Israel vinieron para comer con el suegro de Moisés delante de Dios.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¿</a:t>
            </a:r>
            <a:r>
              <a:rPr lang="es-ES" sz="2400" dirty="0" smtClean="0">
                <a:solidFill>
                  <a:srgbClr val="080808"/>
                </a:solidFill>
              </a:rPr>
              <a:t>Y dónde estaba Moisés, si fue él mismo quien los invitó a comer?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¿</a:t>
            </a:r>
            <a:r>
              <a:rPr lang="es-ES" sz="2400" dirty="0" smtClean="0">
                <a:solidFill>
                  <a:srgbClr val="080808"/>
                </a:solidFill>
              </a:rPr>
              <a:t>Por qué el versículo no le menciona?, pregunta el Midrash (Yalcut 270).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tomó Yitró, suegro de Moisés, holocausto y sacrificios para Dios; y Aarón y todos los ancianos de Israel vinieron a comer pan con el suegro de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Moisés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delante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de Dios.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18:12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200" dirty="0" smtClean="0">
                <a:solidFill>
                  <a:srgbClr val="080808"/>
                </a:solidFill>
              </a:rPr>
              <a:t>Y </a:t>
            </a:r>
            <a:r>
              <a:rPr lang="es-ES" sz="2200" dirty="0" smtClean="0">
                <a:solidFill>
                  <a:srgbClr val="080808"/>
                </a:solidFill>
              </a:rPr>
              <a:t>explica: Moisés estaba sirviendo a sus huéspedes, conforme hizo el patriarca Abraham con los ángeles (Génesis 23, 8). </a:t>
            </a:r>
            <a:endParaRPr lang="es-ES" sz="22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200" dirty="0" smtClean="0">
                <a:solidFill>
                  <a:srgbClr val="080808"/>
                </a:solidFill>
              </a:rPr>
              <a:t>La </a:t>
            </a:r>
            <a:r>
              <a:rPr lang="es-ES" sz="2200" dirty="0" smtClean="0">
                <a:solidFill>
                  <a:srgbClr val="080808"/>
                </a:solidFill>
              </a:rPr>
              <a:t>Toráh nos enseña con esto que todos los que comieron ante Moisés era como si estuviesen comiendo ante Dios. </a:t>
            </a:r>
            <a:endParaRPr lang="es-ES" sz="22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200" dirty="0" smtClean="0">
                <a:solidFill>
                  <a:srgbClr val="080808"/>
                </a:solidFill>
              </a:rPr>
              <a:t>Sentarse </a:t>
            </a:r>
            <a:r>
              <a:rPr lang="es-ES" sz="2200" dirty="0" smtClean="0">
                <a:solidFill>
                  <a:srgbClr val="080808"/>
                </a:solidFill>
              </a:rPr>
              <a:t>a la mesa de un sabio, tomar parte en la comida de un rabino, es lo mismo que sentarse a la mesa de Dios y gozar del esplendor divino. </a:t>
            </a:r>
            <a:endParaRPr lang="es-ES" sz="22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tomó Yitró, suegro de Moisés, holocausto y sacrificios para Dios; y Aarón y todos los ancianos de Israel vinieron a comer pan con el suegro de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Moisés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delante 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de Dios.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18:12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Nuestros </a:t>
            </a:r>
            <a:r>
              <a:rPr lang="es-ES" sz="2400" dirty="0" smtClean="0">
                <a:solidFill>
                  <a:srgbClr val="080808"/>
                </a:solidFill>
              </a:rPr>
              <a:t>sabios nos recomiendan huir de la sociedad de personas vanas y fútiles, del </a:t>
            </a:r>
            <a:r>
              <a:rPr lang="es-ES" sz="2400" b="1" dirty="0" smtClean="0">
                <a:solidFill>
                  <a:srgbClr val="080808"/>
                </a:solidFill>
              </a:rPr>
              <a:t>am-</a:t>
            </a:r>
            <a:r>
              <a:rPr lang="es-ES" sz="2400" b="1" dirty="0" err="1" smtClean="0">
                <a:solidFill>
                  <a:srgbClr val="080808"/>
                </a:solidFill>
              </a:rPr>
              <a:t>haáretz</a:t>
            </a:r>
            <a:r>
              <a:rPr lang="es-ES" sz="2400" dirty="0" smtClean="0">
                <a:solidFill>
                  <a:srgbClr val="080808"/>
                </a:solidFill>
              </a:rPr>
              <a:t> (ignorante), "porque todas sus mesas están llenas de cosas inmundas, pues Dios esta ausente" (Isaías 28, 8). En cuanto a comer en la mesa del </a:t>
            </a:r>
            <a:r>
              <a:rPr lang="es-ES" sz="2400" b="1" dirty="0" err="1" smtClean="0">
                <a:solidFill>
                  <a:srgbClr val="080808"/>
                </a:solidFill>
              </a:rPr>
              <a:t>talmid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jajam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dirty="0" smtClean="0">
                <a:solidFill>
                  <a:srgbClr val="080808"/>
                </a:solidFill>
              </a:rPr>
              <a:t>(</a:t>
            </a:r>
            <a:r>
              <a:rPr lang="es-ES" sz="2400" dirty="0" smtClean="0">
                <a:solidFill>
                  <a:srgbClr val="080808"/>
                </a:solidFill>
              </a:rPr>
              <a:t>sabio), es como si se comiese en la mesa de Dios.  </a:t>
            </a:r>
            <a:endParaRPr lang="en-US" sz="2400" dirty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Hashem le dijo a Moshé: He aquí que vengo hacia ti en una densa nube, para que el pueblo pueda oírme cuando te hablo" (19:9)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Impresión</a:t>
            </a:r>
            <a:r>
              <a:rPr lang="es-ES" sz="2400" b="1" dirty="0" smtClean="0">
                <a:solidFill>
                  <a:schemeClr val="tx1"/>
                </a:solidFill>
              </a:rPr>
              <a:t> y </a:t>
            </a:r>
            <a:r>
              <a:rPr lang="es-ES" sz="2400" dirty="0" smtClean="0">
                <a:solidFill>
                  <a:schemeClr val="tx1"/>
                </a:solidFill>
              </a:rPr>
              <a:t>concentración. Dos formas de conocimiento.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En </a:t>
            </a:r>
            <a:r>
              <a:rPr lang="es-ES" sz="2400" dirty="0" smtClean="0">
                <a:solidFill>
                  <a:schemeClr val="tx1"/>
                </a:solidFill>
              </a:rPr>
              <a:t>la impresión, la mente arma una imagen compuesta, y todos los sentidos se aúnan a fin de ilustrar y enriquecer la impresión.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El </a:t>
            </a:r>
            <a:r>
              <a:rPr lang="es-ES" sz="2400" dirty="0" smtClean="0">
                <a:solidFill>
                  <a:schemeClr val="tx1"/>
                </a:solidFill>
              </a:rPr>
              <a:t>sentido visual junto al sentido auditivo, el olfato junto al tacto. Una paleta plena de tonalidades, sugerencias y alusiones</a:t>
            </a:r>
            <a:r>
              <a:rPr lang="es-ES" sz="2400" dirty="0" smtClean="0">
                <a:solidFill>
                  <a:schemeClr val="tx1"/>
                </a:solidFill>
              </a:rPr>
              <a:t>.</a:t>
            </a:r>
            <a:endParaRPr lang="es-E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Hashem le dijo a Moshé: He aquí que vengo hacia ti en una densa nube, para que el pueblo pueda oírme cuando te hablo" (19:9)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La </a:t>
            </a:r>
            <a:r>
              <a:rPr lang="es-ES" sz="2400" dirty="0" smtClean="0">
                <a:solidFill>
                  <a:schemeClr val="tx1"/>
                </a:solidFill>
              </a:rPr>
              <a:t>concentración, es como una piedra arrojada a una laguna tranquila; se van formando círculos concéntricos de adentro hacia afuera, donde cada uno es una réplica perfecta del momento de su creación.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Se </a:t>
            </a:r>
            <a:r>
              <a:rPr lang="es-ES" sz="2400" dirty="0" smtClean="0">
                <a:solidFill>
                  <a:schemeClr val="tx1"/>
                </a:solidFill>
              </a:rPr>
              <a:t>pronuncia una palabra. Se transmite una onda de sonido. Los círculos concéntricos emanan de manera uniforme, transportando hacia el futuro el instante del habla.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Hashem le dijo a Moshé: He aquí que vengo hacia ti en una densa nube, para que el pueblo pueda oírme cuando te hablo" (19:9)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ES" sz="2200" dirty="0" smtClean="0">
                <a:solidFill>
                  <a:schemeClr val="tx1"/>
                </a:solidFill>
              </a:rPr>
              <a:t>Hay veces en que la comunicación exige precisión más que impresión. </a:t>
            </a:r>
            <a:endParaRPr lang="es-ES" sz="2200" dirty="0" smtClean="0">
              <a:solidFill>
                <a:schemeClr val="tx1"/>
              </a:solidFill>
            </a:endParaRPr>
          </a:p>
          <a:p>
            <a:pPr lvl="1"/>
            <a:r>
              <a:rPr lang="es-ES" sz="2200" dirty="0" smtClean="0">
                <a:solidFill>
                  <a:schemeClr val="tx1"/>
                </a:solidFill>
              </a:rPr>
              <a:t>Es </a:t>
            </a:r>
            <a:r>
              <a:rPr lang="es-ES" sz="2200" dirty="0" smtClean="0">
                <a:solidFill>
                  <a:schemeClr val="tx1"/>
                </a:solidFill>
              </a:rPr>
              <a:t>entonces que los sentidos pueden interferir los unos con los otros. </a:t>
            </a:r>
            <a:endParaRPr lang="es-ES" sz="2200" dirty="0" smtClean="0">
              <a:solidFill>
                <a:schemeClr val="tx1"/>
              </a:solidFill>
            </a:endParaRPr>
          </a:p>
          <a:p>
            <a:pPr lvl="1"/>
            <a:r>
              <a:rPr lang="es-ES" sz="2200" dirty="0" smtClean="0">
                <a:solidFill>
                  <a:schemeClr val="tx1"/>
                </a:solidFill>
              </a:rPr>
              <a:t>Cuando </a:t>
            </a:r>
            <a:r>
              <a:rPr lang="es-ES" sz="2200" dirty="0" smtClean="0">
                <a:solidFill>
                  <a:schemeClr val="tx1"/>
                </a:solidFill>
              </a:rPr>
              <a:t>el poder del habla se utiliza para comunicar el significado de alguna cosa, el sentido auditivo pasa a ser el sentido esencial, y los demás sentidos no hacen más que causar distracción, restando claridad y precisión al mensaje de la palabra hablada. </a:t>
            </a:r>
            <a:endParaRPr lang="es-ES" sz="2200" dirty="0" smtClean="0">
              <a:solidFill>
                <a:schemeClr val="tx1"/>
              </a:solidFill>
            </a:endParaRPr>
          </a:p>
          <a:p>
            <a:pPr lvl="1"/>
            <a:r>
              <a:rPr lang="es-ES" sz="2200" dirty="0" smtClean="0">
                <a:solidFill>
                  <a:schemeClr val="tx1"/>
                </a:solidFill>
              </a:rPr>
              <a:t>La </a:t>
            </a:r>
            <a:r>
              <a:rPr lang="es-ES" sz="2200" dirty="0" smtClean="0">
                <a:solidFill>
                  <a:schemeClr val="tx1"/>
                </a:solidFill>
              </a:rPr>
              <a:t>impresión interfiere con la concentración.</a:t>
            </a:r>
          </a:p>
          <a:p>
            <a:pPr lvl="1"/>
            <a:r>
              <a:rPr lang="es-ES" sz="2200" dirty="0" smtClean="0">
                <a:solidFill>
                  <a:schemeClr val="tx1"/>
                </a:solidFill>
              </a:rPr>
              <a:t/>
            </a:r>
            <a:br>
              <a:rPr lang="es-ES" sz="2200" dirty="0" smtClean="0">
                <a:solidFill>
                  <a:schemeClr val="tx1"/>
                </a:solidFill>
              </a:rPr>
            </a:br>
            <a:endParaRPr lang="es-ES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Hashem le dijo a Moshé: He aquí que vengo hacia ti en una densa nube, para que el pueblo pueda oírme cuando te hablo" (19:9)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ES" i="1" dirty="0" smtClean="0"/>
              <a:t>"</a:t>
            </a:r>
            <a:r>
              <a:rPr lang="es-ES" sz="2400" i="1" dirty="0" smtClean="0">
                <a:solidFill>
                  <a:schemeClr val="tx1"/>
                </a:solidFill>
              </a:rPr>
              <a:t>He aquí que vengo hacia ti en una densa nube, para que el pueblo pueda oírme cuando te hablo".</a:t>
            </a:r>
            <a:r>
              <a:rPr lang="es-ES" sz="2400" dirty="0" smtClean="0">
                <a:solidFill>
                  <a:schemeClr val="tx1"/>
                </a:solidFill>
              </a:rPr>
              <a:t> 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/>
            <a:r>
              <a:rPr lang="es-ES" sz="2400" dirty="0" smtClean="0">
                <a:solidFill>
                  <a:schemeClr val="tx1"/>
                </a:solidFill>
              </a:rPr>
              <a:t>Hashem </a:t>
            </a:r>
            <a:r>
              <a:rPr lang="es-ES" sz="2400" dirty="0" smtClean="0">
                <a:solidFill>
                  <a:schemeClr val="tx1"/>
                </a:solidFill>
              </a:rPr>
              <a:t>le dijo a Moshé que le hablaría en medio de una nube, para que el pueblo pudiera oír, y para que no se viera abrumado por la experiencia, para que pudiera escuchar con claridad.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/>
            <a:r>
              <a:rPr lang="es-ES" sz="2400" dirty="0" smtClean="0">
                <a:solidFill>
                  <a:schemeClr val="tx1"/>
                </a:solidFill>
              </a:rPr>
              <a:t>El </a:t>
            </a:r>
            <a:r>
              <a:rPr lang="es-ES" sz="2400" dirty="0" smtClean="0">
                <a:solidFill>
                  <a:schemeClr val="tx1"/>
                </a:solidFill>
              </a:rPr>
              <a:t>sentido auditivo, sin la interferencia del sentido visual.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/>
            <a:r>
              <a:rPr lang="es-ES" sz="2400" dirty="0" smtClean="0">
                <a:solidFill>
                  <a:schemeClr val="tx1"/>
                </a:solidFill>
              </a:rPr>
              <a:t>La </a:t>
            </a:r>
            <a:r>
              <a:rPr lang="es-ES" sz="2400" dirty="0" smtClean="0">
                <a:solidFill>
                  <a:schemeClr val="tx1"/>
                </a:solidFill>
              </a:rPr>
              <a:t>concentración, sin la interferencia de la impresión.</a:t>
            </a:r>
          </a:p>
          <a:p>
            <a:pPr lvl="1"/>
            <a:r>
              <a:rPr lang="es-ES" sz="2400" dirty="0" smtClean="0">
                <a:solidFill>
                  <a:schemeClr val="tx1"/>
                </a:solidFill>
              </a:rPr>
              <a:t/>
            </a:r>
            <a:br>
              <a:rPr lang="es-ES" sz="2400" dirty="0" smtClean="0">
                <a:solidFill>
                  <a:schemeClr val="tx1"/>
                </a:solidFill>
              </a:rPr>
            </a:br>
            <a:r>
              <a:rPr lang="es-ES" sz="2400" dirty="0" smtClean="0">
                <a:solidFill>
                  <a:schemeClr val="tx1"/>
                </a:solidFill>
              </a:rPr>
              <a:t/>
            </a:r>
            <a:br>
              <a:rPr lang="es-ES" sz="2400" dirty="0" smtClean="0">
                <a:solidFill>
                  <a:schemeClr val="tx1"/>
                </a:solidFill>
              </a:rPr>
            </a:br>
            <a:endParaRPr lang="es-E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b="1" dirty="0" smtClean="0"/>
              <a:t>"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Moshé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descendió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montaña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 pueblo" (19:14)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Moshe, el </a:t>
            </a:r>
            <a:r>
              <a:rPr lang="en-US" sz="2400" dirty="0" err="1" smtClean="0">
                <a:solidFill>
                  <a:srgbClr val="080808"/>
                </a:solidFill>
              </a:rPr>
              <a:t>líder</a:t>
            </a:r>
            <a:r>
              <a:rPr lang="en-US" sz="2400" dirty="0" smtClean="0">
                <a:solidFill>
                  <a:srgbClr val="080808"/>
                </a:solidFill>
              </a:rPr>
              <a:t> judío,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"de la </a:t>
            </a:r>
            <a:r>
              <a:rPr lang="en-US" sz="2400" dirty="0" err="1" smtClean="0">
                <a:solidFill>
                  <a:srgbClr val="080808"/>
                </a:solidFill>
              </a:rPr>
              <a:t>montaña</a:t>
            </a:r>
            <a:r>
              <a:rPr lang="en-US" sz="2400" dirty="0" smtClean="0">
                <a:solidFill>
                  <a:srgbClr val="080808"/>
                </a:solidFill>
              </a:rPr>
              <a:t> al pueblo". No se </a:t>
            </a:r>
            <a:r>
              <a:rPr lang="en-US" sz="2400" dirty="0" err="1" smtClean="0">
                <a:solidFill>
                  <a:srgbClr val="080808"/>
                </a:solidFill>
              </a:rPr>
              <a:t>tomó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descanso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Dejó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a un </a:t>
            </a:r>
            <a:r>
              <a:rPr lang="en-US" sz="2400" dirty="0" err="1" smtClean="0">
                <a:solidFill>
                  <a:srgbClr val="080808"/>
                </a:solidFill>
              </a:rPr>
              <a:t>lado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completo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todas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cuestiones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personales</a:t>
            </a:r>
            <a:r>
              <a:rPr lang="en-US" sz="2400" dirty="0" smtClean="0">
                <a:solidFill>
                  <a:srgbClr val="080808"/>
                </a:solidFill>
              </a:rPr>
              <a:t>, y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derecho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trabajo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De </a:t>
            </a:r>
            <a:r>
              <a:rPr lang="en-US" sz="2400" dirty="0" smtClean="0">
                <a:solidFill>
                  <a:srgbClr val="080808"/>
                </a:solidFill>
              </a:rPr>
              <a:t>la </a:t>
            </a:r>
            <a:r>
              <a:rPr lang="en-US" sz="2400" dirty="0" err="1" smtClean="0">
                <a:solidFill>
                  <a:srgbClr val="080808"/>
                </a:solidFill>
              </a:rPr>
              <a:t>montaña</a:t>
            </a:r>
            <a:r>
              <a:rPr lang="en-US" sz="2400" dirty="0" smtClean="0">
                <a:solidFill>
                  <a:srgbClr val="080808"/>
                </a:solidFill>
              </a:rPr>
              <a:t> al pueblo. </a:t>
            </a:r>
            <a:endParaRPr lang="en-US" sz="2400" dirty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codiciarás la casa de tu prójimo, no codiciarás la mujer de tu prójimo, ni su siervo, ni su sierva, ni su buey, ni su asno, ni cosa alguna 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que sea de tu prójimo. 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20:14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  Esta Parashá y la segunda del libro del Deuteronomio contienen los Diez Mandamientos, principios fundamentales de las doctrinas hebreas</a:t>
            </a:r>
            <a:r>
              <a:rPr lang="es-E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 </a:t>
            </a:r>
            <a:r>
              <a:rPr lang="es-ES" sz="2400" dirty="0" smtClean="0">
                <a:solidFill>
                  <a:srgbClr val="080808"/>
                </a:solidFill>
              </a:rPr>
              <a:t>El pueblo reunido al pie del monte Sinaí oye el Decálogo y lo adopta incondicionalmente, como base de toda su existencia, diciendo: Naasé </a:t>
            </a:r>
            <a:r>
              <a:rPr lang="es-ES" sz="2400" dirty="0" err="1" smtClean="0">
                <a:solidFill>
                  <a:srgbClr val="080808"/>
                </a:solidFill>
              </a:rPr>
              <a:t>venishmá</a:t>
            </a:r>
            <a:r>
              <a:rPr lang="es-ES" sz="2400" dirty="0" smtClean="0">
                <a:solidFill>
                  <a:srgbClr val="080808"/>
                </a:solidFill>
              </a:rPr>
              <a:t> (haremos y obedeceremos).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codiciarás la casa de tu prójimo, no codiciarás la mujer de tu prójimo, ni su siervo, ni su sierva, ni su buey, ni su asno, ni cosa alguna 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que sea de tu prójimo. 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20:14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La </a:t>
            </a:r>
            <a:r>
              <a:rPr lang="es-ES" sz="2400" dirty="0" smtClean="0">
                <a:solidFill>
                  <a:srgbClr val="080808"/>
                </a:solidFill>
              </a:rPr>
              <a:t>importancia de los diez mandamientos no está solamente en su significado, sino en el hecho de que constituyen ejemplos clásicos para todas las demás leyes.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Fueron</a:t>
            </a:r>
            <a:r>
              <a:rPr lang="es-ES" sz="2400" dirty="0" smtClean="0">
                <a:solidFill>
                  <a:srgbClr val="080808"/>
                </a:solidFill>
              </a:rPr>
              <a:t>, por así decirlo, dados como preámbulo antes de ser contraída la alianza en el monte de Sinaí, entre Dios e Israel.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codiciarás la casa de tu prójimo, no codiciarás la mujer de tu prójimo, ni su siervo, ni su sierva, ni su buey, ni su asno, ni cosa alguna 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que sea de tu prójimo. 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20:14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200" dirty="0" smtClean="0">
                <a:solidFill>
                  <a:srgbClr val="080808"/>
                </a:solidFill>
              </a:rPr>
              <a:t>Por </a:t>
            </a:r>
            <a:r>
              <a:rPr lang="es-ES" sz="2200" dirty="0" smtClean="0">
                <a:solidFill>
                  <a:srgbClr val="080808"/>
                </a:solidFill>
              </a:rPr>
              <a:t>su división en dos tablas de cinco fundamentos cada una, tenemos las categorías principales de estos fundamentos: los primeros cinco son leyes del hombre para con Dios; los cinco segundos, del hombre para con sus semejantes. </a:t>
            </a:r>
            <a:endParaRPr lang="es-ES" sz="22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200" dirty="0" smtClean="0">
                <a:solidFill>
                  <a:srgbClr val="080808"/>
                </a:solidFill>
              </a:rPr>
              <a:t>La </a:t>
            </a:r>
            <a:r>
              <a:rPr lang="es-ES" sz="2200" dirty="0" smtClean="0">
                <a:solidFill>
                  <a:srgbClr val="080808"/>
                </a:solidFill>
              </a:rPr>
              <a:t>primera tabla se inicia con el precepto de la creencia en el Eterno Dios, y los mandamientos se basan en el amor a El, lo que es la piedra fundamental del judaísmo. </a:t>
            </a:r>
            <a:endParaRPr lang="es-ES" sz="22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codiciarás la casa de tu prójimo, no codiciarás la mujer de tu prójimo, ni su siervo, ni su sierva, ni su buey, ni su asno, ni cosa alguna 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que sea de tu prójimo. </a:t>
            </a:r>
            <a:r>
              <a:rPr lang="es-E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20:14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La </a:t>
            </a:r>
            <a:r>
              <a:rPr lang="es-ES" sz="2400" dirty="0" smtClean="0">
                <a:solidFill>
                  <a:srgbClr val="080808"/>
                </a:solidFill>
              </a:rPr>
              <a:t>segunda tabla termina con las palabras: "a tu prójimo", y todos los preceptos que constan en ella tienen por base el amor a nuestros semejantes.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El </a:t>
            </a:r>
            <a:r>
              <a:rPr lang="es-ES" sz="2400" dirty="0" smtClean="0">
                <a:solidFill>
                  <a:srgbClr val="080808"/>
                </a:solidFill>
              </a:rPr>
              <a:t>amor a Dios, cuando es de todo corazón, conduce inevitablemente al amor para con el prójimo, puesto que éste fue creado a su imagen</a:t>
            </a:r>
            <a:r>
              <a:rPr lang="es-E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080808"/>
                </a:solidFill>
              </a:rPr>
              <a:t>También </a:t>
            </a:r>
            <a:r>
              <a:rPr lang="es-ES" sz="2400" dirty="0" smtClean="0">
                <a:solidFill>
                  <a:srgbClr val="080808"/>
                </a:solidFill>
              </a:rPr>
              <a:t>lo inverso es verdadero: el amor al prójimo lleva al amor a Dios.   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pueblo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las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(20:15)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80808"/>
                </a:solidFill>
              </a:rPr>
              <a:t>(</a:t>
            </a:r>
            <a:r>
              <a:rPr lang="en-US" sz="2000" dirty="0" err="1" smtClean="0">
                <a:solidFill>
                  <a:srgbClr val="080808"/>
                </a:solidFill>
              </a:rPr>
              <a:t>Basado</a:t>
            </a:r>
            <a:r>
              <a:rPr lang="en-US" sz="2000" dirty="0" smtClean="0">
                <a:solidFill>
                  <a:srgbClr val="080808"/>
                </a:solidFill>
              </a:rPr>
              <a:t> en </a:t>
            </a:r>
            <a:r>
              <a:rPr lang="en-US" sz="2000" dirty="0" err="1" smtClean="0">
                <a:solidFill>
                  <a:srgbClr val="080808"/>
                </a:solidFill>
              </a:rPr>
              <a:t>Deguel</a:t>
            </a:r>
            <a:r>
              <a:rPr lang="en-US" sz="2000" dirty="0" smtClean="0">
                <a:solidFill>
                  <a:srgbClr val="080808"/>
                </a:solidFill>
              </a:rPr>
              <a:t> Majané </a:t>
            </a:r>
            <a:r>
              <a:rPr lang="en-US" sz="2000" dirty="0" err="1" smtClean="0">
                <a:solidFill>
                  <a:srgbClr val="080808"/>
                </a:solidFill>
              </a:rPr>
              <a:t>Efraim</a:t>
            </a:r>
            <a:r>
              <a:rPr lang="en-US" sz="2000" dirty="0" smtClean="0">
                <a:solidFill>
                  <a:srgbClr val="080808"/>
                </a:solidFill>
              </a:rPr>
              <a:t>)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se </a:t>
            </a:r>
            <a:r>
              <a:rPr lang="en-US" sz="2400" dirty="0" err="1" smtClean="0">
                <a:solidFill>
                  <a:srgbClr val="080808"/>
                </a:solidFill>
              </a:rPr>
              <a:t>entregó</a:t>
            </a:r>
            <a:r>
              <a:rPr lang="en-US" sz="2400" dirty="0" smtClean="0">
                <a:solidFill>
                  <a:srgbClr val="080808"/>
                </a:solidFill>
              </a:rPr>
              <a:t> la Torá en el </a:t>
            </a:r>
            <a:r>
              <a:rPr lang="en-US" sz="2400" dirty="0" err="1" smtClean="0">
                <a:solidFill>
                  <a:srgbClr val="080808"/>
                </a:solidFill>
              </a:rPr>
              <a:t>Sinaí</a:t>
            </a:r>
            <a:r>
              <a:rPr lang="en-US" sz="2400" dirty="0" smtClean="0">
                <a:solidFill>
                  <a:srgbClr val="080808"/>
                </a:solidFill>
              </a:rPr>
              <a:t>, la </a:t>
            </a:r>
            <a:r>
              <a:rPr lang="en-US" sz="2400" dirty="0" err="1" smtClean="0">
                <a:solidFill>
                  <a:srgbClr val="080808"/>
                </a:solidFill>
              </a:rPr>
              <a:t>gente</a:t>
            </a:r>
            <a:r>
              <a:rPr lang="en-US" sz="2400" dirty="0" smtClean="0">
                <a:solidFill>
                  <a:srgbClr val="080808"/>
                </a:solidFill>
              </a:rPr>
              <a:t> "</a:t>
            </a:r>
            <a:r>
              <a:rPr lang="en-US" sz="2400" dirty="0" err="1" smtClean="0">
                <a:solidFill>
                  <a:srgbClr val="080808"/>
                </a:solidFill>
              </a:rPr>
              <a:t>vio</a:t>
            </a:r>
            <a:r>
              <a:rPr lang="en-US" sz="2400" dirty="0" smtClean="0">
                <a:solidFill>
                  <a:srgbClr val="080808"/>
                </a:solidFill>
              </a:rPr>
              <a:t>" las </a:t>
            </a:r>
            <a:r>
              <a:rPr lang="en-US" sz="2400" dirty="0" err="1" smtClean="0">
                <a:solidFill>
                  <a:srgbClr val="080808"/>
                </a:solidFill>
              </a:rPr>
              <a:t>voces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r>
              <a:rPr lang="en-US" sz="2400" dirty="0" err="1" smtClean="0">
                <a:solidFill>
                  <a:srgbClr val="080808"/>
                </a:solidFill>
              </a:rPr>
              <a:t>Experimentaron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fenómeno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kinestesia</a:t>
            </a:r>
            <a:r>
              <a:rPr lang="en-US" sz="2400" dirty="0" smtClean="0">
                <a:solidFill>
                  <a:srgbClr val="080808"/>
                </a:solidFill>
              </a:rPr>
              <a:t>, la </a:t>
            </a:r>
            <a:r>
              <a:rPr lang="en-US" sz="2400" dirty="0" err="1" smtClean="0">
                <a:solidFill>
                  <a:srgbClr val="080808"/>
                </a:solidFill>
              </a:rPr>
              <a:t>alteración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percepción</a:t>
            </a:r>
            <a:r>
              <a:rPr lang="en-US" sz="2400" dirty="0" smtClean="0">
                <a:solidFill>
                  <a:srgbClr val="080808"/>
                </a:solidFill>
              </a:rPr>
              <a:t> sensorial. Ver el </a:t>
            </a:r>
            <a:r>
              <a:rPr lang="en-US" sz="2400" dirty="0" err="1" smtClean="0">
                <a:solidFill>
                  <a:srgbClr val="080808"/>
                </a:solidFill>
              </a:rPr>
              <a:t>sonido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r>
              <a:rPr lang="en-US" sz="2400" dirty="0" err="1" smtClean="0">
                <a:solidFill>
                  <a:srgbClr val="080808"/>
                </a:solidFill>
              </a:rPr>
              <a:t>Oír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imagen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entregó</a:t>
            </a:r>
            <a:r>
              <a:rPr lang="en-US" sz="2400" dirty="0" smtClean="0">
                <a:solidFill>
                  <a:srgbClr val="080808"/>
                </a:solidFill>
              </a:rPr>
              <a:t> la Torá en el </a:t>
            </a:r>
            <a:r>
              <a:rPr lang="en-US" sz="2400" dirty="0" err="1" smtClean="0">
                <a:solidFill>
                  <a:srgbClr val="080808"/>
                </a:solidFill>
              </a:rPr>
              <a:t>Sinaí</a:t>
            </a:r>
            <a:r>
              <a:rPr lang="en-US" sz="2400" dirty="0" smtClean="0">
                <a:solidFill>
                  <a:srgbClr val="080808"/>
                </a:solidFill>
              </a:rPr>
              <a:t>, Hashem </a:t>
            </a:r>
            <a:r>
              <a:rPr lang="en-US" sz="2400" dirty="0" err="1" smtClean="0">
                <a:solidFill>
                  <a:srgbClr val="080808"/>
                </a:solidFill>
              </a:rPr>
              <a:t>irradió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luz</a:t>
            </a:r>
            <a:r>
              <a:rPr lang="en-US" sz="2400" dirty="0" smtClean="0">
                <a:solidFill>
                  <a:srgbClr val="080808"/>
                </a:solidFill>
              </a:rPr>
              <a:t> de Su </a:t>
            </a:r>
            <a:r>
              <a:rPr lang="en-US" sz="2400" dirty="0" err="1" smtClean="0">
                <a:solidFill>
                  <a:srgbClr val="080808"/>
                </a:solidFill>
              </a:rPr>
              <a:t>Presencia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todo</a:t>
            </a:r>
            <a:r>
              <a:rPr lang="en-US" sz="2400" dirty="0" smtClean="0">
                <a:solidFill>
                  <a:srgbClr val="080808"/>
                </a:solidFill>
              </a:rPr>
              <a:t> el pueblo judío </a:t>
            </a:r>
            <a:r>
              <a:rPr lang="en-US" sz="2400" dirty="0" err="1" smtClean="0">
                <a:solidFill>
                  <a:srgbClr val="080808"/>
                </a:solidFill>
              </a:rPr>
              <a:t>unido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r>
              <a:rPr lang="en-US" sz="2400" dirty="0" err="1" smtClean="0">
                <a:solidFill>
                  <a:srgbClr val="080808"/>
                </a:solidFill>
              </a:rPr>
              <a:t>Ellos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percibieron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ángeles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bailaban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pueblo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las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(20:15)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Al </a:t>
            </a:r>
            <a:r>
              <a:rPr lang="en-US" sz="2400" dirty="0" smtClean="0">
                <a:solidFill>
                  <a:srgbClr val="080808"/>
                </a:solidFill>
              </a:rPr>
              <a:t>ver </a:t>
            </a:r>
            <a:r>
              <a:rPr lang="en-US" sz="2400" dirty="0" err="1" smtClean="0">
                <a:solidFill>
                  <a:srgbClr val="080808"/>
                </a:solidFill>
              </a:rPr>
              <a:t>ángeles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bailando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comprendieorn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debía</a:t>
            </a:r>
            <a:r>
              <a:rPr lang="en-US" sz="2400" dirty="0" smtClean="0">
                <a:solidFill>
                  <a:srgbClr val="080808"/>
                </a:solidFill>
              </a:rPr>
              <a:t> a la sublime </a:t>
            </a:r>
            <a:r>
              <a:rPr lang="en-US" sz="2400" dirty="0" err="1" smtClean="0">
                <a:solidFill>
                  <a:srgbClr val="080808"/>
                </a:solidFill>
              </a:rPr>
              <a:t>dulzura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belleza</a:t>
            </a:r>
            <a:r>
              <a:rPr lang="en-US" sz="2400" dirty="0" smtClean="0">
                <a:solidFill>
                  <a:srgbClr val="080808"/>
                </a:solidFill>
              </a:rPr>
              <a:t> de la Torá </a:t>
            </a:r>
            <a:r>
              <a:rPr lang="en-US" sz="2400" dirty="0" err="1" smtClean="0">
                <a:solidFill>
                  <a:srgbClr val="080808"/>
                </a:solidFill>
              </a:rPr>
              <a:t>Sagrada</a:t>
            </a:r>
            <a:r>
              <a:rPr lang="en-US" sz="2400" dirty="0" smtClean="0">
                <a:solidFill>
                  <a:srgbClr val="080808"/>
                </a:solidFill>
              </a:rPr>
              <a:t>. Y,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así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decirlo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estiraron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cuello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pararon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orejas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oír</a:t>
            </a:r>
            <a:r>
              <a:rPr lang="en-US" sz="2400" dirty="0" smtClean="0">
                <a:solidFill>
                  <a:srgbClr val="080808"/>
                </a:solidFill>
              </a:rPr>
              <a:t> tan </a:t>
            </a:r>
            <a:r>
              <a:rPr lang="en-US" sz="2400" dirty="0" err="1" smtClean="0">
                <a:solidFill>
                  <a:srgbClr val="080808"/>
                </a:solidFill>
              </a:rPr>
              <a:t>fantástica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melodía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 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Comentario de la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Haftará</a:t>
            </a: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r>
              <a:rPr lang="en-US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Isaías 6:1 - 7:6 and 9:5 - 9:6  </a:t>
            </a:r>
            <a:endParaRPr lang="en-US" sz="2400" b="1" i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ES" b="1" i="1" dirty="0" smtClean="0"/>
              <a:t>"</a:t>
            </a:r>
            <a:r>
              <a:rPr lang="es-ES" sz="2400" b="1" i="1" dirty="0" smtClean="0">
                <a:solidFill>
                  <a:schemeClr val="tx1"/>
                </a:solidFill>
              </a:rPr>
              <a:t>Dijo él: Anda y dile a este pueblo: escuchen pero no entenderán y vean pero no </a:t>
            </a:r>
            <a:r>
              <a:rPr lang="es-ES" sz="2400" b="1" i="1" dirty="0" smtClean="0">
                <a:solidFill>
                  <a:schemeClr val="tx1"/>
                </a:solidFill>
              </a:rPr>
              <a:t>sabrán“</a:t>
            </a:r>
          </a:p>
          <a:p>
            <a:pPr lvl="1"/>
            <a:r>
              <a:rPr lang="es-ES" b="1" i="1" dirty="0" err="1" smtClean="0">
                <a:solidFill>
                  <a:schemeClr val="tx1"/>
                </a:solidFill>
              </a:rPr>
              <a:t>Malbín</a:t>
            </a:r>
            <a:endParaRPr lang="es-ES" b="1" i="1" dirty="0" smtClean="0">
              <a:solidFill>
                <a:schemeClr val="tx1"/>
              </a:solidFill>
            </a:endParaRPr>
          </a:p>
          <a:p>
            <a:pPr lvl="1"/>
            <a:r>
              <a:rPr lang="es-ES" sz="2400" dirty="0" smtClean="0">
                <a:solidFill>
                  <a:schemeClr val="tx1"/>
                </a:solidFill>
              </a:rPr>
              <a:t>En </a:t>
            </a:r>
            <a:r>
              <a:rPr lang="es-ES" sz="2400" dirty="0" smtClean="0">
                <a:solidFill>
                  <a:schemeClr val="tx1"/>
                </a:solidFill>
              </a:rPr>
              <a:t>primer lugar, "</a:t>
            </a:r>
            <a:r>
              <a:rPr lang="es-ES" sz="2400" b="1" dirty="0" smtClean="0">
                <a:solidFill>
                  <a:schemeClr val="tx1"/>
                </a:solidFill>
              </a:rPr>
              <a:t>¡Escucha!</a:t>
            </a:r>
            <a:r>
              <a:rPr lang="es-ES" sz="2400" dirty="0" smtClean="0">
                <a:solidFill>
                  <a:schemeClr val="tx1"/>
                </a:solidFill>
              </a:rPr>
              <a:t>" aún si fallas en comprender, y "</a:t>
            </a:r>
            <a:r>
              <a:rPr lang="es-ES" sz="2400" b="1" dirty="0" smtClean="0">
                <a:solidFill>
                  <a:schemeClr val="tx1"/>
                </a:solidFill>
              </a:rPr>
              <a:t>¡Ve!</a:t>
            </a:r>
            <a:r>
              <a:rPr lang="es-ES" sz="2400" dirty="0" smtClean="0">
                <a:solidFill>
                  <a:schemeClr val="tx1"/>
                </a:solidFill>
              </a:rPr>
              <a:t>" aún si fallas en saber, porque si alguien realmente escucha y ve, hay lugar para esperar que eventualmente llegue a una comprensión y sabiduría hasta "que su corazón entienda y hasta que se arrepienta y se eleve."</a:t>
            </a:r>
            <a:endParaRPr lang="es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Comentario de la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Haftará</a:t>
            </a: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r>
              <a:rPr lang="en-US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Baal </a:t>
            </a:r>
            <a:r>
              <a:rPr lang="en-US" sz="2400" b="1" i="1" u="sng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Tzurah</a:t>
            </a:r>
            <a:r>
              <a:rPr lang="en-US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Baal </a:t>
            </a:r>
            <a:r>
              <a:rPr lang="en-US" sz="2400" b="1" i="1" u="sng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Jomer</a:t>
            </a:r>
            <a:endParaRPr lang="en-US" sz="2400" b="1" i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"</a:t>
            </a:r>
            <a:r>
              <a:rPr lang="es-ES" sz="2400" dirty="0" smtClean="0">
                <a:solidFill>
                  <a:srgbClr val="080808"/>
                </a:solidFill>
              </a:rPr>
              <a:t>'</a:t>
            </a:r>
            <a:r>
              <a:rPr lang="es-ES" sz="2400" b="1" dirty="0" err="1" smtClean="0">
                <a:solidFill>
                  <a:srgbClr val="080808"/>
                </a:solidFill>
              </a:rPr>
              <a:t>Jomer</a:t>
            </a:r>
            <a:r>
              <a:rPr lang="es-ES" sz="2400" b="1" dirty="0" smtClean="0">
                <a:solidFill>
                  <a:srgbClr val="080808"/>
                </a:solidFill>
              </a:rPr>
              <a:t>' y '</a:t>
            </a:r>
            <a:r>
              <a:rPr lang="es-ES" sz="2400" b="1" dirty="0" err="1" smtClean="0">
                <a:solidFill>
                  <a:srgbClr val="080808"/>
                </a:solidFill>
              </a:rPr>
              <a:t>Tzurah</a:t>
            </a:r>
            <a:r>
              <a:rPr lang="es-ES" sz="2400" b="1" dirty="0" smtClean="0">
                <a:solidFill>
                  <a:srgbClr val="080808"/>
                </a:solidFill>
              </a:rPr>
              <a:t>'</a:t>
            </a:r>
            <a:r>
              <a:rPr lang="es-ES" sz="2400" dirty="0" smtClean="0">
                <a:solidFill>
                  <a:srgbClr val="080808"/>
                </a:solidFill>
              </a:rPr>
              <a:t> - Nuestro </a:t>
            </a:r>
            <a:r>
              <a:rPr lang="es-ES" sz="2400" dirty="0" err="1" smtClean="0">
                <a:solidFill>
                  <a:srgbClr val="080808"/>
                </a:solidFill>
              </a:rPr>
              <a:t>jajamim</a:t>
            </a:r>
            <a:r>
              <a:rPr lang="es-ES" sz="2400" dirty="0" smtClean="0">
                <a:solidFill>
                  <a:srgbClr val="080808"/>
                </a:solidFill>
              </a:rPr>
              <a:t> clasifican dos fuerzas opuestas en el hombre: </a:t>
            </a:r>
            <a:r>
              <a:rPr lang="es-ES" sz="2400" b="1" dirty="0" err="1" smtClean="0">
                <a:solidFill>
                  <a:srgbClr val="080808"/>
                </a:solidFill>
              </a:rPr>
              <a:t>tzurah</a:t>
            </a:r>
            <a:r>
              <a:rPr lang="es-ES" sz="2400" dirty="0" smtClean="0">
                <a:solidFill>
                  <a:srgbClr val="080808"/>
                </a:solidFill>
              </a:rPr>
              <a:t>, la forma y </a:t>
            </a:r>
            <a:r>
              <a:rPr lang="es-ES" sz="2400" b="1" dirty="0" err="1" smtClean="0">
                <a:solidFill>
                  <a:srgbClr val="080808"/>
                </a:solidFill>
              </a:rPr>
              <a:t>jomer</a:t>
            </a:r>
            <a:r>
              <a:rPr lang="es-ES" sz="2400" dirty="0" smtClean="0">
                <a:solidFill>
                  <a:srgbClr val="080808"/>
                </a:solidFill>
              </a:rPr>
              <a:t>, material.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Alguien </a:t>
            </a:r>
            <a:r>
              <a:rPr lang="es-ES" sz="2400" dirty="0" smtClean="0">
                <a:solidFill>
                  <a:srgbClr val="080808"/>
                </a:solidFill>
              </a:rPr>
              <a:t>que es arrastrado a su </a:t>
            </a:r>
            <a:r>
              <a:rPr lang="es-ES" sz="2400" b="1" dirty="0" smtClean="0">
                <a:solidFill>
                  <a:srgbClr val="080808"/>
                </a:solidFill>
              </a:rPr>
              <a:t>yetzer hará</a:t>
            </a:r>
            <a:r>
              <a:rPr lang="es-ES" sz="2400" dirty="0" smtClean="0">
                <a:solidFill>
                  <a:srgbClr val="080808"/>
                </a:solidFill>
              </a:rPr>
              <a:t> se conoce como un </a:t>
            </a:r>
            <a:r>
              <a:rPr lang="es-ES" sz="2400" b="1" dirty="0" err="1" smtClean="0">
                <a:solidFill>
                  <a:srgbClr val="080808"/>
                </a:solidFill>
              </a:rPr>
              <a:t>baal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jomer</a:t>
            </a:r>
            <a:r>
              <a:rPr lang="es-ES" sz="2400" b="1" dirty="0" smtClean="0">
                <a:solidFill>
                  <a:srgbClr val="080808"/>
                </a:solidFill>
              </a:rPr>
              <a:t> </a:t>
            </a:r>
            <a:r>
              <a:rPr lang="es-ES" sz="2400" dirty="0" smtClean="0">
                <a:solidFill>
                  <a:srgbClr val="080808"/>
                </a:solidFill>
              </a:rPr>
              <a:t>, mientras que un vencedor se conoce como un </a:t>
            </a:r>
            <a:r>
              <a:rPr lang="es-ES" sz="2400" b="1" dirty="0" err="1" smtClean="0">
                <a:solidFill>
                  <a:srgbClr val="080808"/>
                </a:solidFill>
              </a:rPr>
              <a:t>baal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tzurah</a:t>
            </a:r>
            <a:r>
              <a:rPr lang="es-ES" sz="2400" b="1" dirty="0" smtClean="0">
                <a:solidFill>
                  <a:srgbClr val="080808"/>
                </a:solidFill>
              </a:rPr>
              <a:t>.</a:t>
            </a:r>
            <a:r>
              <a:rPr lang="es-ES" sz="2400" dirty="0" smtClean="0">
                <a:solidFill>
                  <a:srgbClr val="080808"/>
                </a:solidFill>
              </a:rPr>
              <a:t> 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err="1" smtClean="0">
                <a:solidFill>
                  <a:srgbClr val="080808"/>
                </a:solidFill>
              </a:rPr>
              <a:t>Jomer</a:t>
            </a:r>
            <a:r>
              <a:rPr lang="es-ES" sz="2400" dirty="0" smtClean="0">
                <a:solidFill>
                  <a:srgbClr val="080808"/>
                </a:solidFill>
              </a:rPr>
              <a:t> </a:t>
            </a:r>
            <a:r>
              <a:rPr lang="es-ES" sz="2400" dirty="0" smtClean="0">
                <a:solidFill>
                  <a:srgbClr val="080808"/>
                </a:solidFill>
              </a:rPr>
              <a:t>connota algo que no se ajusta a una forma específica o tamaño y puede ser moldeada en una cantidad infinita de formas posibles, de una manera similar a la masa.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Comentario de la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Haftará</a:t>
            </a: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r>
              <a:rPr lang="en-US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Baal </a:t>
            </a:r>
            <a:r>
              <a:rPr lang="en-US" sz="2400" b="1" i="1" u="sng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Tzurah</a:t>
            </a:r>
            <a:r>
              <a:rPr lang="en-US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Baal </a:t>
            </a:r>
            <a:r>
              <a:rPr lang="en-US" sz="2400" b="1" i="1" u="sng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Jomer</a:t>
            </a:r>
            <a:endParaRPr lang="en-US" sz="2400" b="1" i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Alguien </a:t>
            </a:r>
            <a:r>
              <a:rPr lang="es-ES" sz="2400" dirty="0" smtClean="0">
                <a:solidFill>
                  <a:srgbClr val="080808"/>
                </a:solidFill>
              </a:rPr>
              <a:t>que es un </a:t>
            </a:r>
            <a:r>
              <a:rPr lang="es-ES" sz="2400" dirty="0" err="1" smtClean="0">
                <a:solidFill>
                  <a:srgbClr val="080808"/>
                </a:solidFill>
              </a:rPr>
              <a:t>jomer</a:t>
            </a:r>
            <a:r>
              <a:rPr lang="es-ES" sz="2400" dirty="0" smtClean="0">
                <a:solidFill>
                  <a:srgbClr val="080808"/>
                </a:solidFill>
              </a:rPr>
              <a:t> </a:t>
            </a:r>
            <a:r>
              <a:rPr lang="es-ES" sz="2400" dirty="0" err="1" smtClean="0">
                <a:solidFill>
                  <a:srgbClr val="080808"/>
                </a:solidFill>
              </a:rPr>
              <a:t>baal</a:t>
            </a:r>
            <a:r>
              <a:rPr lang="es-ES" sz="2400" dirty="0" smtClean="0">
                <a:solidFill>
                  <a:srgbClr val="080808"/>
                </a:solidFill>
              </a:rPr>
              <a:t> está esclavizado a su yetzer hará, arrastrado a su voluntad y al impulso</a:t>
            </a:r>
            <a:r>
              <a:rPr lang="es-ES" sz="2400" dirty="0" smtClean="0">
                <a:solidFill>
                  <a:srgbClr val="080808"/>
                </a:solidFill>
              </a:rPr>
              <a:t>.</a:t>
            </a: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 </a:t>
            </a:r>
            <a:r>
              <a:rPr lang="es-ES" sz="2400" dirty="0" smtClean="0">
                <a:solidFill>
                  <a:srgbClr val="080808"/>
                </a:solidFill>
              </a:rPr>
              <a:t>En una manera similar, es un esclavo que sigue a cada comando que su maestro le indica, carente de toda capacidad de ejercer una voluntad independiente.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Un </a:t>
            </a:r>
            <a:r>
              <a:rPr lang="es-ES" sz="2400" dirty="0" err="1" smtClean="0">
                <a:solidFill>
                  <a:srgbClr val="080808"/>
                </a:solidFill>
              </a:rPr>
              <a:t>baal</a:t>
            </a:r>
            <a:r>
              <a:rPr lang="es-ES" sz="2400" dirty="0" smtClean="0">
                <a:solidFill>
                  <a:srgbClr val="080808"/>
                </a:solidFill>
              </a:rPr>
              <a:t> </a:t>
            </a:r>
            <a:r>
              <a:rPr lang="es-ES" sz="2400" dirty="0" err="1" smtClean="0">
                <a:solidFill>
                  <a:srgbClr val="080808"/>
                </a:solidFill>
              </a:rPr>
              <a:t>tzurah</a:t>
            </a:r>
            <a:r>
              <a:rPr lang="es-ES" sz="2400" dirty="0" smtClean="0">
                <a:solidFill>
                  <a:srgbClr val="080808"/>
                </a:solidFill>
              </a:rPr>
              <a:t>, </a:t>
            </a:r>
            <a:r>
              <a:rPr lang="es-ES" sz="2400" dirty="0" smtClean="0">
                <a:solidFill>
                  <a:srgbClr val="080808"/>
                </a:solidFill>
              </a:rPr>
              <a:t>sin embargo, es exactamente lo contrario, él opta por exhibir autocontrol y vivir en un mundo que permite su propio intelecto para influir en el </a:t>
            </a:r>
            <a:r>
              <a:rPr lang="es-ES" sz="2400" dirty="0" err="1" smtClean="0">
                <a:solidFill>
                  <a:srgbClr val="080808"/>
                </a:solidFill>
              </a:rPr>
              <a:t>jomer</a:t>
            </a:r>
            <a:r>
              <a:rPr lang="es-ES" sz="2400" dirty="0" smtClean="0">
                <a:solidFill>
                  <a:srgbClr val="080808"/>
                </a:solidFill>
              </a:rPr>
              <a:t> que debe ser restringido. </a:t>
            </a:r>
            <a:endParaRPr lang="es-E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Comentario de la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Haftará</a:t>
            </a: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r>
              <a:rPr lang="en-US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Baal </a:t>
            </a:r>
            <a:r>
              <a:rPr lang="en-US" sz="2400" b="1" i="1" u="sng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Tzurah</a:t>
            </a:r>
            <a:r>
              <a:rPr lang="en-US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Baal </a:t>
            </a:r>
            <a:r>
              <a:rPr lang="en-US" sz="2400" b="1" i="1" u="sng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Jomer</a:t>
            </a:r>
            <a:endParaRPr lang="en-US" sz="2400" b="1" i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s-ES" sz="2400" dirty="0" smtClean="0">
              <a:solidFill>
                <a:srgbClr val="080808"/>
              </a:solidFill>
            </a:endParaRPr>
          </a:p>
          <a:p>
            <a:pPr lvl="1"/>
            <a:r>
              <a:rPr lang="es-ES" sz="2400" dirty="0" smtClean="0">
                <a:solidFill>
                  <a:srgbClr val="080808"/>
                </a:solidFill>
              </a:rPr>
              <a:t>Los </a:t>
            </a:r>
            <a:r>
              <a:rPr lang="es-ES" sz="2400" dirty="0" smtClean="0">
                <a:solidFill>
                  <a:srgbClr val="080808"/>
                </a:solidFill>
              </a:rPr>
              <a:t>egipcios fueron el paradigma mismo del </a:t>
            </a:r>
            <a:r>
              <a:rPr lang="es-ES" sz="2400" b="1" i="1" dirty="0" err="1" smtClean="0">
                <a:solidFill>
                  <a:srgbClr val="080808"/>
                </a:solidFill>
              </a:rPr>
              <a:t>baal</a:t>
            </a:r>
            <a:r>
              <a:rPr lang="es-ES" sz="2400" b="1" i="1" dirty="0" smtClean="0">
                <a:solidFill>
                  <a:srgbClr val="080808"/>
                </a:solidFill>
              </a:rPr>
              <a:t> </a:t>
            </a:r>
            <a:r>
              <a:rPr lang="es-ES" sz="2400" b="1" i="1" dirty="0" err="1" smtClean="0">
                <a:solidFill>
                  <a:srgbClr val="080808"/>
                </a:solidFill>
              </a:rPr>
              <a:t>jomer</a:t>
            </a:r>
            <a:r>
              <a:rPr lang="es-ES" sz="2400" dirty="0" smtClean="0">
                <a:solidFill>
                  <a:srgbClr val="080808"/>
                </a:solidFill>
              </a:rPr>
              <a:t>, por lo que </a:t>
            </a:r>
            <a:r>
              <a:rPr lang="es-ES" sz="2400" dirty="0" smtClean="0">
                <a:solidFill>
                  <a:srgbClr val="080808"/>
                </a:solidFill>
              </a:rPr>
              <a:t>fue </a:t>
            </a:r>
            <a:r>
              <a:rPr lang="es-ES" sz="2400" dirty="0" smtClean="0">
                <a:solidFill>
                  <a:srgbClr val="080808"/>
                </a:solidFill>
              </a:rPr>
              <a:t>la esclavitud que era la forma de opresión con que ellos </a:t>
            </a:r>
            <a:r>
              <a:rPr lang="es-ES" sz="2400" dirty="0" smtClean="0">
                <a:solidFill>
                  <a:srgbClr val="080808"/>
                </a:solidFill>
              </a:rPr>
              <a:t>oprimieron </a:t>
            </a:r>
            <a:r>
              <a:rPr lang="es-ES" sz="2400" dirty="0" smtClean="0">
                <a:solidFill>
                  <a:srgbClr val="080808"/>
                </a:solidFill>
              </a:rPr>
              <a:t>a los </a:t>
            </a:r>
            <a:r>
              <a:rPr lang="es-ES" sz="2400" dirty="0" smtClean="0">
                <a:solidFill>
                  <a:srgbClr val="080808"/>
                </a:solidFill>
              </a:rPr>
              <a:t>Judíos, </a:t>
            </a:r>
            <a:r>
              <a:rPr lang="es-ES" sz="2400" dirty="0" smtClean="0">
                <a:solidFill>
                  <a:srgbClr val="080808"/>
                </a:solidFill>
              </a:rPr>
              <a:t>La Nación que en última instancia, es ejemplo en el mundo de ser  </a:t>
            </a:r>
            <a:r>
              <a:rPr lang="es-ES" sz="2400" b="1" i="1" dirty="0" err="1" smtClean="0">
                <a:solidFill>
                  <a:srgbClr val="080808"/>
                </a:solidFill>
              </a:rPr>
              <a:t>ba'al</a:t>
            </a:r>
            <a:r>
              <a:rPr lang="es-ES" sz="2400" b="1" i="1" dirty="0" smtClean="0">
                <a:solidFill>
                  <a:srgbClr val="080808"/>
                </a:solidFill>
              </a:rPr>
              <a:t> </a:t>
            </a:r>
            <a:r>
              <a:rPr lang="es-ES" sz="2400" b="1" i="1" dirty="0" err="1" smtClean="0">
                <a:solidFill>
                  <a:srgbClr val="080808"/>
                </a:solidFill>
              </a:rPr>
              <a:t>tzurah</a:t>
            </a:r>
            <a:r>
              <a:rPr lang="es-ES" sz="2400" b="1" i="1" dirty="0" smtClean="0">
                <a:solidFill>
                  <a:srgbClr val="080808"/>
                </a:solidFill>
              </a:rPr>
              <a:t> </a:t>
            </a:r>
            <a:r>
              <a:rPr lang="es-ES" sz="2400" dirty="0" smtClean="0">
                <a:solidFill>
                  <a:srgbClr val="080808"/>
                </a:solidFill>
              </a:rPr>
              <a:t>".</a:t>
            </a:r>
            <a:endParaRPr lang="es-ES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349250"/>
            <a:ext cx="7772400" cy="1470025"/>
          </a:xfrm>
        </p:spPr>
        <p:txBody>
          <a:bodyPr lIns="0" tIns="0" rIns="0" bIns="0"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09600" y="1981200"/>
            <a:ext cx="7924800" cy="4419600"/>
          </a:xfrm>
          <a:prstGeom prst="rect">
            <a:avLst/>
          </a:prstGeom>
          <a:noFill/>
          <a:ln w="9360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90000" tIns="65160" rIns="90000" bIns="45000"/>
          <a:lstStyle/>
          <a:p>
            <a:pPr algn="ctr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Toráh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Talmud,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Jewish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Concepts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Wikipedia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Kabbalah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Online,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Zohar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Rambán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Maimonides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Zev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ben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Shimon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HaLevi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“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Kabbalah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and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Exodus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”,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Rabbi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Yissocher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Frand</a:t>
            </a:r>
            <a:endParaRPr lang="es-CO" sz="20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800" dirty="0">
                <a:solidFill>
                  <a:srgbClr val="000000"/>
                </a:solidFill>
                <a:latin typeface="Calibri" charset="0"/>
                <a:ea typeface="MS Gothic" charset="-128"/>
                <a:hlinkClick r:id="rId5"/>
              </a:rPr>
              <a:t>http://failedmessiah.typepad.com/failed_messiahcom/2005/07/rabbi_aryeh_kap.html</a:t>
            </a: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6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Derechos Reservados Shalom </a:t>
            </a:r>
            <a:r>
              <a:rPr lang="es-CO" sz="16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Haverim</a:t>
            </a:r>
            <a:r>
              <a:rPr lang="es-CO" sz="16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16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Org</a:t>
            </a: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600" dirty="0">
                <a:solidFill>
                  <a:srgbClr val="CCCCFF"/>
                </a:solidFill>
                <a:latin typeface="Calibri" charset="0"/>
                <a:ea typeface="MS Gothic" charset="-128"/>
                <a:hlinkClick r:id="rId6"/>
              </a:rPr>
              <a:t>http://www.shalomhaverim.org</a:t>
            </a: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3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Director: -</a:t>
            </a: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3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ELIYAHU BAYONA BEN YOSEF</a:t>
            </a:r>
          </a:p>
          <a:p>
            <a:pPr algn="ctr">
              <a:lnSpc>
                <a:spcPct val="92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20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de </a:t>
            </a:r>
            <a:r>
              <a:rPr lang="es-CO" dirty="0" err="1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Shevat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 5777- Febrero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16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de 2017 - Monsey </a:t>
            </a:r>
            <a:r>
              <a:rPr lang="es-CO" dirty="0">
                <a:solidFill>
                  <a:srgbClr val="000000"/>
                </a:solidFill>
                <a:latin typeface="Calibri" charset="0"/>
                <a:ea typeface="MS Gothic" charset="-128"/>
              </a:rPr>
              <a:t>New York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28390</TotalTime>
  <Words>1519</Words>
  <Application>Microsoft Office PowerPoint</Application>
  <PresentationFormat>On-screen Show (4:3)</PresentationFormat>
  <Paragraphs>241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Concourse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</cp:lastModifiedBy>
  <cp:revision>214</cp:revision>
  <cp:lastPrinted>1601-01-01T00:00:00Z</cp:lastPrinted>
  <dcterms:created xsi:type="dcterms:W3CDTF">1601-01-01T00:00:00Z</dcterms:created>
  <dcterms:modified xsi:type="dcterms:W3CDTF">2017-02-17T22:39:37Z</dcterms:modified>
</cp:coreProperties>
</file>