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theme/themeOverride4.xml" ContentType="application/vnd.openxmlformats-officedocument.themeOverrid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32"/>
  </p:notesMasterIdLst>
  <p:handoutMasterIdLst>
    <p:handoutMasterId r:id="rId33"/>
  </p:handoutMasterIdLst>
  <p:sldIdLst>
    <p:sldId id="256" r:id="rId2"/>
    <p:sldId id="1243" r:id="rId3"/>
    <p:sldId id="1244" r:id="rId4"/>
    <p:sldId id="1245" r:id="rId5"/>
    <p:sldId id="1246" r:id="rId6"/>
    <p:sldId id="1247" r:id="rId7"/>
    <p:sldId id="1248" r:id="rId8"/>
    <p:sldId id="1249" r:id="rId9"/>
    <p:sldId id="1250" r:id="rId10"/>
    <p:sldId id="1251" r:id="rId11"/>
    <p:sldId id="1252" r:id="rId12"/>
    <p:sldId id="1254" r:id="rId13"/>
    <p:sldId id="1256" r:id="rId14"/>
    <p:sldId id="1257" r:id="rId15"/>
    <p:sldId id="1258" r:id="rId16"/>
    <p:sldId id="1259" r:id="rId17"/>
    <p:sldId id="1260" r:id="rId18"/>
    <p:sldId id="1261" r:id="rId19"/>
    <p:sldId id="1262" r:id="rId20"/>
    <p:sldId id="1263" r:id="rId21"/>
    <p:sldId id="1264" r:id="rId22"/>
    <p:sldId id="1265" r:id="rId23"/>
    <p:sldId id="1266" r:id="rId24"/>
    <p:sldId id="1267" r:id="rId25"/>
    <p:sldId id="1268" r:id="rId26"/>
    <p:sldId id="1269" r:id="rId27"/>
    <p:sldId id="1255" r:id="rId28"/>
    <p:sldId id="1253" r:id="rId29"/>
    <p:sldId id="1217" r:id="rId30"/>
    <p:sldId id="626" r:id="rId31"/>
  </p:sldIdLst>
  <p:sldSz cx="9144000" cy="6858000" type="screen4x3"/>
  <p:notesSz cx="6858000" cy="9144000"/>
  <p:defaultTextStyle>
    <a:defPPr>
      <a:defRPr lang="en-GB"/>
    </a:defPPr>
    <a:lvl1pPr algn="l" defTabSz="457200" rtl="0" fontAlgn="base">
      <a:spcBef>
        <a:spcPct val="0"/>
      </a:spcBef>
      <a:spcAft>
        <a:spcPct val="0"/>
      </a:spcAft>
      <a:defRPr kern="1200">
        <a:solidFill>
          <a:schemeClr val="bg1"/>
        </a:solidFill>
        <a:latin typeface="Arial" charset="0"/>
        <a:ea typeface="MS Gothic" pitchFamily="49" charset="-128"/>
        <a:cs typeface="+mn-cs"/>
      </a:defRPr>
    </a:lvl1pPr>
    <a:lvl2pPr marL="742950" indent="-285750" algn="l" defTabSz="457200" rtl="0" fontAlgn="base">
      <a:spcBef>
        <a:spcPct val="0"/>
      </a:spcBef>
      <a:spcAft>
        <a:spcPct val="0"/>
      </a:spcAft>
      <a:defRPr kern="1200">
        <a:solidFill>
          <a:schemeClr val="bg1"/>
        </a:solidFill>
        <a:latin typeface="Arial" charset="0"/>
        <a:ea typeface="MS Gothic" pitchFamily="49" charset="-128"/>
        <a:cs typeface="+mn-cs"/>
      </a:defRPr>
    </a:lvl2pPr>
    <a:lvl3pPr marL="1143000" indent="-228600" algn="l" defTabSz="457200" rtl="0" fontAlgn="base">
      <a:spcBef>
        <a:spcPct val="0"/>
      </a:spcBef>
      <a:spcAft>
        <a:spcPct val="0"/>
      </a:spcAft>
      <a:defRPr kern="1200">
        <a:solidFill>
          <a:schemeClr val="bg1"/>
        </a:solidFill>
        <a:latin typeface="Arial" charset="0"/>
        <a:ea typeface="MS Gothic" pitchFamily="49" charset="-128"/>
        <a:cs typeface="+mn-cs"/>
      </a:defRPr>
    </a:lvl3pPr>
    <a:lvl4pPr marL="1600200" indent="-228600" algn="l" defTabSz="457200" rtl="0" fontAlgn="base">
      <a:spcBef>
        <a:spcPct val="0"/>
      </a:spcBef>
      <a:spcAft>
        <a:spcPct val="0"/>
      </a:spcAft>
      <a:defRPr kern="1200">
        <a:solidFill>
          <a:schemeClr val="bg1"/>
        </a:solidFill>
        <a:latin typeface="Arial" charset="0"/>
        <a:ea typeface="MS Gothic" pitchFamily="49" charset="-128"/>
        <a:cs typeface="+mn-cs"/>
      </a:defRPr>
    </a:lvl4pPr>
    <a:lvl5pPr marL="2057400" indent="-228600" algn="l" defTabSz="457200" rtl="0" fontAlgn="base">
      <a:spcBef>
        <a:spcPct val="0"/>
      </a:spcBef>
      <a:spcAft>
        <a:spcPct val="0"/>
      </a:spcAft>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80808"/>
    <a:srgbClr val="FF9933"/>
    <a:srgbClr val="336600"/>
    <a:srgbClr val="7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31" autoAdjust="0"/>
    <p:restoredTop sz="94660"/>
  </p:normalViewPr>
  <p:slideViewPr>
    <p:cSldViewPr>
      <p:cViewPr>
        <p:scale>
          <a:sx n="80" d="100"/>
          <a:sy n="80" d="100"/>
        </p:scale>
        <p:origin x="-84" y="-144"/>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3C8C93A3-EA46-4001-AE93-8C8CE714ADC3}" type="datetimeFigureOut">
              <a:rPr lang="en-US"/>
              <a:pPr>
                <a:defRPr/>
              </a:pPr>
              <a:t>5/4/2017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1216C4CF-F440-46A2-AFD7-B85FA19EEE1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34819"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fld id="{E36AD2BD-1682-41D9-9695-8A70278D5EA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p:cNvSpPr>
            <a:spLocks noGrp="1" noChangeArrowheads="1"/>
          </p:cNvSpPr>
          <p:nvPr>
            <p:ph type="sldNum" sz="quarter"/>
          </p:nvPr>
        </p:nvSpPr>
        <p:spPr/>
        <p:txBody>
          <a:bodyPr/>
          <a:lstStyle/>
          <a:p>
            <a:pPr>
              <a:buFont typeface="Times New Roman" pitchFamily="18" charset="0"/>
              <a:buNone/>
              <a:defRPr/>
            </a:pPr>
            <a:fld id="{94CD257B-B64E-43E2-A68D-DC3017900577}" type="slidenum">
              <a:rPr lang="en-US" smtClean="0">
                <a:latin typeface="Times New Roman" pitchFamily="18" charset="0"/>
                <a:ea typeface="MS Gothic" pitchFamily="49" charset="-128"/>
              </a:rPr>
              <a:pPr>
                <a:buFont typeface="Times New Roman" pitchFamily="18" charset="0"/>
                <a:buNone/>
                <a:defRPr/>
              </a:pPr>
              <a:t>1</a:t>
            </a:fld>
            <a:endParaRPr lang="en-US" smtClean="0">
              <a:latin typeface="Times New Roman" pitchFamily="18" charset="0"/>
              <a:ea typeface="MS Gothic" pitchFamily="49" charset="-128"/>
            </a:endParaRPr>
          </a:p>
        </p:txBody>
      </p:sp>
      <p:sp>
        <p:nvSpPr>
          <p:cNvPr id="35843"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5844"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a:ln/>
        </p:spPr>
      </p:sp>
      <p:sp>
        <p:nvSpPr>
          <p:cNvPr id="163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CEF03DD4-8000-44DC-989B-5CEF507B5745}" type="slidenum">
              <a:rPr smtClean="0"/>
              <a:pPr>
                <a:defRPr/>
              </a:pPr>
              <a:t>3</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Marcador de imagen de diapositiva"/>
          <p:cNvSpPr>
            <a:spLocks noGrp="1" noRot="1" noChangeAspect="1" noTextEdit="1"/>
          </p:cNvSpPr>
          <p:nvPr>
            <p:ph type="sldImg"/>
          </p:nvPr>
        </p:nvSpPr>
        <p:spPr>
          <a:ln/>
        </p:spPr>
      </p:sp>
      <p:sp>
        <p:nvSpPr>
          <p:cNvPr id="174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FEC9AF8F-AA74-468E-8565-8F9B51C925BF}" type="slidenum">
              <a:rPr smtClean="0"/>
              <a:pPr>
                <a:defRPr/>
              </a:pPr>
              <a:t>4</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Marcador de imagen de diapositiva"/>
          <p:cNvSpPr>
            <a:spLocks noGrp="1" noRot="1" noChangeAspect="1" noTextEdit="1"/>
          </p:cNvSpPr>
          <p:nvPr>
            <p:ph type="sldImg"/>
          </p:nvPr>
        </p:nvSpPr>
        <p:spPr>
          <a:ln/>
        </p:spPr>
      </p:sp>
      <p:sp>
        <p:nvSpPr>
          <p:cNvPr id="1843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55F391AA-5996-4D01-8994-634106F9D77A}" type="slidenum">
              <a:rPr smtClean="0"/>
              <a:pPr>
                <a:defRPr/>
              </a:pPr>
              <a:t>5</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a:ln/>
        </p:spPr>
      </p:sp>
      <p:sp>
        <p:nvSpPr>
          <p:cNvPr id="1945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FEF978A6-8E57-4810-B41E-179064F18005}" type="slidenum">
              <a:rPr smtClean="0"/>
              <a:pPr>
                <a:defRPr/>
              </a:pPr>
              <a:t>6</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Marcador de imagen de diapositiva"/>
          <p:cNvSpPr>
            <a:spLocks noGrp="1" noRot="1" noChangeAspect="1" noTextEdit="1"/>
          </p:cNvSpPr>
          <p:nvPr>
            <p:ph type="sldImg"/>
          </p:nvPr>
        </p:nvSpPr>
        <p:spPr>
          <a:ln/>
        </p:spPr>
      </p:sp>
      <p:sp>
        <p:nvSpPr>
          <p:cNvPr id="2048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BB8018D8-51ED-4455-86BB-8040F5060B13}" type="slidenum">
              <a:rPr smtClean="0"/>
              <a:pPr>
                <a:defRPr/>
              </a:pPr>
              <a:t>7</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Marcador de imagen de diapositiva"/>
          <p:cNvSpPr>
            <a:spLocks noGrp="1" noRot="1" noChangeAspect="1" noTextEdit="1"/>
          </p:cNvSpPr>
          <p:nvPr>
            <p:ph type="sldImg"/>
          </p:nvPr>
        </p:nvSpPr>
        <p:spPr>
          <a:ln/>
        </p:spPr>
      </p:sp>
      <p:sp>
        <p:nvSpPr>
          <p:cNvPr id="2150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72B2A3CF-D853-4C70-B8A9-C05C85C99C27}" type="slidenum">
              <a:rPr smtClean="0"/>
              <a:pPr>
                <a:defRPr/>
              </a:pPr>
              <a:t>8</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p:spPr>
        <p:txBody>
          <a:bodyPr/>
          <a:lstStyle/>
          <a:p>
            <a:fld id="{9E54D6DF-FD22-4D42-A3E7-38CB6F72035B}" type="slidenum">
              <a:rPr lang="en-US" smtClean="0"/>
              <a:pPr/>
              <a:t>9</a:t>
            </a:fld>
            <a:endParaRPr lang="en-US" smtClean="0"/>
          </a:p>
        </p:txBody>
      </p:sp>
      <p:sp>
        <p:nvSpPr>
          <p:cNvPr id="4198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1988"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4198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B0B60E7-8AD0-432B-B3B3-2DD44C9A97C5}"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334F11F5-AC4F-4CF5-B44D-CB72EE29A1A8}"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p:cNvSpPr>
            <a:spLocks noGrp="1" noChangeArrowheads="1"/>
          </p:cNvSpPr>
          <p:nvPr>
            <p:ph type="sldNum" sz="quarter"/>
          </p:nvPr>
        </p:nvSpPr>
        <p:spPr>
          <a:noFill/>
        </p:spPr>
        <p:txBody>
          <a:bodyPr/>
          <a:lstStyle/>
          <a:p>
            <a:fld id="{0C0A2D4C-349A-4979-B4C1-FE2714355CD4}" type="slidenum">
              <a:rPr lang="en-US" smtClean="0"/>
              <a:pPr/>
              <a:t>10</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3012"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43013"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4FA1496-ACEC-4A19-9E0E-2074ACCF3EFE}"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6F4ED274-74E1-4ABE-BA5C-A801E43A872B}"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B2D9B189-A659-4753-92EE-43D4DEAE49AF}" type="slidenum">
              <a:rPr lang="en-US" smtClean="0"/>
              <a:pPr/>
              <a:t>11</a:t>
            </a:fld>
            <a:endParaRPr lang="en-US" smtClean="0"/>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4036"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DE279F-0D3E-4087-B503-F8142377548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9CD1262B-932E-4247-B51D-219AA86D93EE}"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B2D9B189-A659-4753-92EE-43D4DEAE49AF}" type="slidenum">
              <a:rPr lang="en-US" smtClean="0"/>
              <a:pPr/>
              <a:t>12</a:t>
            </a:fld>
            <a:endParaRPr lang="en-US" smtClean="0"/>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4036"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DE279F-0D3E-4087-B503-F8142377548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9CD1262B-932E-4247-B51D-219AA86D93EE}"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B2D9B189-A659-4753-92EE-43D4DEAE49AF}" type="slidenum">
              <a:rPr lang="en-US" smtClean="0"/>
              <a:pPr/>
              <a:t>13</a:t>
            </a:fld>
            <a:endParaRPr lang="en-US" dirty="0" smtClean="0"/>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dirty="0"/>
          </a:p>
        </p:txBody>
      </p:sp>
      <p:sp>
        <p:nvSpPr>
          <p:cNvPr id="44036"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dirty="0" smtClean="0"/>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DE279F-0D3E-4087-B503-F8142377548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9CD1262B-932E-4247-B51D-219AA86D93EE}"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dirty="0">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B2D9B189-A659-4753-92EE-43D4DEAE49AF}" type="slidenum">
              <a:rPr lang="en-US" smtClean="0"/>
              <a:pPr/>
              <a:t>14</a:t>
            </a:fld>
            <a:endParaRPr lang="en-US" smtClean="0"/>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4036"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DE279F-0D3E-4087-B503-F8142377548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9CD1262B-932E-4247-B51D-219AA86D93EE}"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B2D9B189-A659-4753-92EE-43D4DEAE49AF}" type="slidenum">
              <a:rPr lang="en-US" smtClean="0"/>
              <a:pPr/>
              <a:t>15</a:t>
            </a:fld>
            <a:endParaRPr lang="en-US" smtClean="0"/>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4036"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DE279F-0D3E-4087-B503-F8142377548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9CD1262B-932E-4247-B51D-219AA86D93EE}"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B2D9B189-A659-4753-92EE-43D4DEAE49AF}" type="slidenum">
              <a:rPr lang="en-US" smtClean="0"/>
              <a:pPr/>
              <a:t>16</a:t>
            </a:fld>
            <a:endParaRPr lang="en-US" smtClean="0"/>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4036"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DE279F-0D3E-4087-B503-F8142377548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9CD1262B-932E-4247-B51D-219AA86D93EE}"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B2D9B189-A659-4753-92EE-43D4DEAE49AF}" type="slidenum">
              <a:rPr lang="en-US" smtClean="0"/>
              <a:pPr/>
              <a:t>17</a:t>
            </a:fld>
            <a:endParaRPr lang="en-US" smtClean="0"/>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4036"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DE279F-0D3E-4087-B503-F8142377548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9CD1262B-932E-4247-B51D-219AA86D93EE}"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B2D9B189-A659-4753-92EE-43D4DEAE49AF}" type="slidenum">
              <a:rPr lang="en-US" smtClean="0"/>
              <a:pPr/>
              <a:t>18</a:t>
            </a:fld>
            <a:endParaRPr lang="en-US" smtClean="0"/>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4036"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DE279F-0D3E-4087-B503-F8142377548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9CD1262B-932E-4247-B51D-219AA86D93EE}"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B2D9B189-A659-4753-92EE-43D4DEAE49AF}" type="slidenum">
              <a:rPr lang="en-US" smtClean="0"/>
              <a:pPr/>
              <a:t>19</a:t>
            </a:fld>
            <a:endParaRPr lang="en-US" smtClean="0"/>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4036"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DE279F-0D3E-4087-B503-F8142377548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9CD1262B-932E-4247-B51D-219AA86D93EE}"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B2D9B189-A659-4753-92EE-43D4DEAE49AF}" type="slidenum">
              <a:rPr lang="en-US" smtClean="0"/>
              <a:pPr/>
              <a:t>20</a:t>
            </a:fld>
            <a:endParaRPr lang="en-US" smtClean="0"/>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4036"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DE279F-0D3E-4087-B503-F8142377548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9CD1262B-932E-4247-B51D-219AA86D93EE}"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B2D9B189-A659-4753-92EE-43D4DEAE49AF}" type="slidenum">
              <a:rPr lang="en-US" smtClean="0"/>
              <a:pPr/>
              <a:t>21</a:t>
            </a:fld>
            <a:endParaRPr lang="en-US" smtClean="0"/>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4036"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DE279F-0D3E-4087-B503-F8142377548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9CD1262B-932E-4247-B51D-219AA86D93EE}"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B2D9B189-A659-4753-92EE-43D4DEAE49AF}" type="slidenum">
              <a:rPr lang="en-US" smtClean="0"/>
              <a:pPr/>
              <a:t>22</a:t>
            </a:fld>
            <a:endParaRPr lang="en-US" smtClean="0"/>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4036"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DE279F-0D3E-4087-B503-F8142377548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9CD1262B-932E-4247-B51D-219AA86D93EE}"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B2D9B189-A659-4753-92EE-43D4DEAE49AF}" type="slidenum">
              <a:rPr lang="en-US" smtClean="0"/>
              <a:pPr/>
              <a:t>23</a:t>
            </a:fld>
            <a:endParaRPr lang="en-US" smtClean="0"/>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4036"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DE279F-0D3E-4087-B503-F8142377548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9CD1262B-932E-4247-B51D-219AA86D93EE}"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B2D9B189-A659-4753-92EE-43D4DEAE49AF}" type="slidenum">
              <a:rPr lang="en-US" smtClean="0"/>
              <a:pPr/>
              <a:t>24</a:t>
            </a:fld>
            <a:endParaRPr lang="en-US" smtClean="0"/>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4036"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DE279F-0D3E-4087-B503-F8142377548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9CD1262B-932E-4247-B51D-219AA86D93EE}"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B2D9B189-A659-4753-92EE-43D4DEAE49AF}" type="slidenum">
              <a:rPr lang="en-US" smtClean="0"/>
              <a:pPr/>
              <a:t>25</a:t>
            </a:fld>
            <a:endParaRPr lang="en-US" smtClean="0"/>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4036"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DE279F-0D3E-4087-B503-F8142377548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9CD1262B-932E-4247-B51D-219AA86D93EE}"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B2D9B189-A659-4753-92EE-43D4DEAE49AF}" type="slidenum">
              <a:rPr lang="en-US" smtClean="0"/>
              <a:pPr/>
              <a:t>26</a:t>
            </a:fld>
            <a:endParaRPr lang="en-US" smtClean="0"/>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4036"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DE279F-0D3E-4087-B503-F8142377548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9CD1262B-932E-4247-B51D-219AA86D93EE}"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B2D9B189-A659-4753-92EE-43D4DEAE49AF}" type="slidenum">
              <a:rPr lang="en-US" smtClean="0"/>
              <a:pPr/>
              <a:t>27</a:t>
            </a:fld>
            <a:endParaRPr lang="en-US" smtClean="0"/>
          </a:p>
        </p:txBody>
      </p:sp>
      <p:sp>
        <p:nvSpPr>
          <p:cNvPr id="44035"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4036" name="Rectangle 2"/>
          <p:cNvSpPr>
            <a:spLocks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44037"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DE279F-0D3E-4087-B503-F8142377548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fld id="{9CD1262B-932E-4247-B51D-219AA86D93EE}"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28</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29</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7"/>
          <p:cNvSpPr>
            <a:spLocks noGrp="1" noChangeArrowheads="1"/>
          </p:cNvSpPr>
          <p:nvPr>
            <p:ph type="sldNum" sz="quarter"/>
          </p:nvPr>
        </p:nvSpPr>
        <p:spPr/>
        <p:txBody>
          <a:bodyPr/>
          <a:lstStyle/>
          <a:p>
            <a:pPr>
              <a:buFont typeface="Times New Roman" pitchFamily="18" charset="0"/>
              <a:buNone/>
              <a:defRPr/>
            </a:pPr>
            <a:fld id="{182ACBFA-D51B-47E1-9006-3E6D4C37A85E}" type="slidenum">
              <a:rPr lang="en-US" smtClean="0">
                <a:latin typeface="Times New Roman" pitchFamily="18" charset="0"/>
                <a:ea typeface="MS Gothic" pitchFamily="49" charset="-128"/>
              </a:rPr>
              <a:pPr>
                <a:buFont typeface="Times New Roman" pitchFamily="18" charset="0"/>
                <a:buNone/>
                <a:defRPr/>
              </a:pPr>
              <a:t>30</a:t>
            </a:fld>
            <a:endParaRPr lang="en-US" smtClean="0">
              <a:latin typeface="Times New Roman" pitchFamily="18" charset="0"/>
              <a:ea typeface="MS Gothic" pitchFamily="49" charset="-128"/>
            </a:endParaRPr>
          </a:p>
        </p:txBody>
      </p:sp>
      <p:sp>
        <p:nvSpPr>
          <p:cNvPr id="6041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60420"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r>
              <a:rPr lang="en-US"/>
              <a:t>5/5/16</a:t>
            </a:r>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0B6E69FD-1A87-48B3-9457-37BC4685EBD7}" type="slidenum">
              <a:rPr lang="en-US"/>
              <a:pPr>
                <a:defRPr/>
              </a:pPr>
              <a:t>‹#›</a:t>
            </a:fld>
            <a:fld id="{84F37191-21F8-4EDB-B5BA-8C46C54B608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0E74E40F-C0DE-4B87-9386-F6E5E638E344}" type="slidenum">
              <a:rPr lang="en-US"/>
              <a:pPr>
                <a:defRPr/>
              </a:pPr>
              <a:t>‹#›</a:t>
            </a:fld>
            <a:fld id="{98F2C53C-1BFD-48FB-90C8-DDCA1EFC397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r>
              <a:rPr lang="en-US"/>
              <a:t>5/5/16</a:t>
            </a:r>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00C8DAC3-340C-4B61-8E2D-2E0AB9873B09}" type="slidenum">
              <a:rPr lang="en-US"/>
              <a:pPr>
                <a:defRPr/>
              </a:pPr>
              <a:t>‹#›</a:t>
            </a:fld>
            <a:fld id="{67674A0E-9B34-455F-9BF0-75D6FCE2206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a:t>5/5/16</a:t>
            </a:r>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5DDC1144-312A-4E9D-B68B-F6668B86E8A8}" type="slidenum">
              <a:rPr lang="en-US"/>
              <a:pPr>
                <a:defRPr/>
              </a:pPr>
              <a:t>‹#›</a:t>
            </a:fld>
            <a:fld id="{33F279F7-968B-4E2F-9F4C-CA11B16A45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r>
              <a:rPr lang="en-US"/>
              <a:t>5/5/16</a:t>
            </a:r>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0634EC97-8E4D-4751-BAAB-1A427DA12BBC}" type="slidenum">
              <a:rPr lang="en-US"/>
              <a:pPr>
                <a:defRPr/>
              </a:pPr>
              <a:t>‹#›</a:t>
            </a:fld>
            <a:fld id="{A47951E6-8B2C-4444-84CD-DBDCD9A54E9E}"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r>
              <a:rPr lang="en-US"/>
              <a:t>5/5/16</a:t>
            </a:r>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761EF2EB-FC40-4AB3-8964-67E3D45FA28C}" type="slidenum">
              <a:rPr lang="en-US"/>
              <a:pPr>
                <a:defRPr/>
              </a:pPr>
              <a:t>‹#›</a:t>
            </a:fld>
            <a:fld id="{A8D49B5C-F19C-4E0B-819F-7D544960C8DA}"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r>
              <a:rPr lang="en-US"/>
              <a:t>5/5/16</a:t>
            </a:r>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D662674E-1243-434B-AC24-76F63320126A}" type="slidenum">
              <a:rPr lang="en-US"/>
              <a:pPr>
                <a:defRPr/>
              </a:pPr>
              <a:t>‹#›</a:t>
            </a:fld>
            <a:fld id="{FCF79CAE-CF57-44AB-91C1-2BAE7F509A8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a:t>5/5/16</a:t>
            </a:r>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29C151EB-0715-4BFD-B8ED-DD915CE25541}" type="slidenum">
              <a:rPr lang="en-US"/>
              <a:pPr>
                <a:defRPr/>
              </a:pPr>
              <a:t>‹#›</a:t>
            </a:fld>
            <a:fld id="{B92CB829-2A6F-4414-8412-558B9C0308E2}"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6" name="Freeform 5"/>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r>
              <a:rPr lang="en-US"/>
              <a:t>5/5/16</a:t>
            </a:r>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C676645D-4B10-4AAE-9F33-D3FB323AA933}" type="slidenum">
              <a:rPr lang="en-US"/>
              <a:pPr>
                <a:defRPr/>
              </a:pPr>
              <a:t>‹#›</a:t>
            </a:fld>
            <a:fld id="{44E4FE9F-CCFB-401A-A1FD-DB83F60ECA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D5B85BCE-2DA6-4677-9E1B-5399A4753EFD}" type="slidenum">
              <a:rPr lang="en-US"/>
              <a:pPr>
                <a:defRPr/>
              </a:pPr>
              <a:t>‹#›</a:t>
            </a:fld>
            <a:fld id="{B5F0D661-CF98-49D3-A718-B10641FB931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99B63C3-E041-4D4C-99A2-B200ABC7E138}" type="slidenum">
              <a:rPr lang="en-US"/>
              <a:pPr>
                <a:defRPr/>
              </a:pPr>
              <a:t>‹#›</a:t>
            </a:fld>
            <a:fld id="{A2B4590A-D5DD-4888-81D7-78C91888144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r>
              <a:rPr lang="en-US"/>
              <a:t>5/5/16</a:t>
            </a:r>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C7E5DDF8-8E47-4784-B932-2E86EC99AD29}" type="slidenum">
              <a:rPr lang="en-US"/>
              <a:pPr>
                <a:defRPr/>
              </a:pPr>
              <a:t>‹#›</a:t>
            </a:fld>
            <a:fld id="{54A96692-F12A-494B-872B-5046E482395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lnSpc>
                <a:spcPct val="93000"/>
              </a:lnSpc>
              <a:buClr>
                <a:srgbClr val="000000"/>
              </a:buClr>
              <a:buSzPct val="100000"/>
              <a:buFont typeface="Times New Roman" pitchFamily="16" charset="0"/>
              <a:buNone/>
              <a:defRPr kumimoji="0" sz="1000">
                <a:solidFill>
                  <a:schemeClr val="tx1"/>
                </a:solidFill>
                <a:ea typeface="MS Gothic" charset="-128"/>
                <a:cs typeface="+mn-cs"/>
              </a:defRPr>
            </a:lvl1pPr>
            <a:extLst/>
          </a:lstStyle>
          <a:p>
            <a:pPr>
              <a:defRPr/>
            </a:pPr>
            <a:r>
              <a:rPr lang="en-US"/>
              <a:t>5/5/16</a:t>
            </a:r>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lnSpc>
                <a:spcPct val="93000"/>
              </a:lnSpc>
              <a:buClr>
                <a:srgbClr val="000000"/>
              </a:buClr>
              <a:buSzPct val="100000"/>
              <a:buFont typeface="Times New Roman" pitchFamily="16" charset="0"/>
              <a:buNone/>
              <a:defRPr kumimoji="0" sz="1000">
                <a:solidFill>
                  <a:schemeClr val="tx1"/>
                </a:solidFill>
                <a:ea typeface="MS Gothic" charset="-128"/>
                <a:cs typeface="+mn-cs"/>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lnSpc>
                <a:spcPct val="93000"/>
              </a:lnSpc>
              <a:buClr>
                <a:srgbClr val="000000"/>
              </a:buClr>
              <a:buSzPct val="100000"/>
              <a:buFont typeface="Times New Roman" pitchFamily="16" charset="0"/>
              <a:buNone/>
              <a:defRPr kumimoji="0" sz="1000" b="0">
                <a:solidFill>
                  <a:schemeClr val="tx1"/>
                </a:solidFill>
                <a:ea typeface="MS Gothic" charset="-128"/>
                <a:cs typeface="+mn-cs"/>
              </a:defRPr>
            </a:lvl1pPr>
            <a:extLst/>
          </a:lstStyle>
          <a:p>
            <a:pPr>
              <a:defRPr/>
            </a:pPr>
            <a:fld id="{C4086C73-02C0-4F3E-A26A-290EA095597B}" type="slidenum">
              <a:rPr lang="en-US"/>
              <a:pPr>
                <a:defRPr/>
              </a:pPr>
              <a:t>‹#›</a:t>
            </a:fld>
            <a:fld id="{3DFD439E-F322-49CA-B4C6-3B8B48994A4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9" r:id="rId1"/>
    <p:sldLayoutId id="2147483754" r:id="rId2"/>
    <p:sldLayoutId id="2147483760" r:id="rId3"/>
    <p:sldLayoutId id="2147483761" r:id="rId4"/>
    <p:sldLayoutId id="2147483762" r:id="rId5"/>
    <p:sldLayoutId id="2147483763" r:id="rId6"/>
    <p:sldLayoutId id="2147483755" r:id="rId7"/>
    <p:sldLayoutId id="2147483764" r:id="rId8"/>
    <p:sldLayoutId id="2147483765" r:id="rId9"/>
    <p:sldLayoutId id="2147483756" r:id="rId10"/>
    <p:sldLayoutId id="2147483757" r:id="rId11"/>
    <p:sldLayoutId id="2147483758" r:id="rId12"/>
  </p:sldLayoutIdLst>
  <p:hf sldNum="0" hdr="0" ftr="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www.shalomhaverim.org/Aliyot/aliyot_haftara_vayikra_kedoshim_sefardim.htm" TargetMode="External"/><Relationship Id="rId5" Type="http://schemas.openxmlformats.org/officeDocument/2006/relationships/hyperlink" Target="https://www.sefaria.org/Leviticus.16.1-18.30?lang=bi" TargetMode="External"/><Relationship Id="rId4" Type="http://schemas.openxmlformats.org/officeDocument/2006/relationships/hyperlink" Target="http://www.shalomhaverim.org/Parasha/aliyot_shemot_bo.ht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bible.ort.org/webmedia/t3/1622.ra"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latin typeface="Calibri" charset="0"/>
              </a:rPr>
              <a:t> </a:t>
            </a:r>
          </a:p>
        </p:txBody>
      </p:sp>
      <p:sp>
        <p:nvSpPr>
          <p:cNvPr id="10243" name="Date Placeholder 2"/>
          <p:cNvSpPr>
            <a:spLocks noGrp="1"/>
          </p:cNvSpPr>
          <p:nvPr>
            <p:ph type="dt" sz="quarter" idx="10"/>
          </p:nvPr>
        </p:nvSpPr>
        <p:spPr bwMode="auto">
          <a:ln>
            <a:miter lim="800000"/>
            <a:headEnd/>
            <a:tailEnd/>
          </a:ln>
        </p:spPr>
        <p:txBody>
          <a:bodyPr wrap="square" lIns="91440" tIns="45720" rIns="91440" bIns="45720" numCol="1" anchorCtr="0" compatLnSpc="1">
            <a:prstTxWarp prst="textNoShape">
              <a:avLst/>
            </a:prstTxWarp>
          </a:bodyPr>
          <a:lstStyle/>
          <a:p>
            <a:pPr>
              <a:buFont typeface="Times New Roman" pitchFamily="18" charset="0"/>
              <a:buNone/>
              <a:defRPr/>
            </a:pPr>
            <a:r>
              <a:rPr lang="en-US" dirty="0" smtClean="0">
                <a:ea typeface="MS Gothic" pitchFamily="49" charset="-128"/>
              </a:rPr>
              <a:t>5/5/16</a:t>
            </a:r>
          </a:p>
        </p:txBody>
      </p:sp>
      <p:sp>
        <p:nvSpPr>
          <p:cNvPr id="9220"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dirty="0"/>
          </a:p>
        </p:txBody>
      </p:sp>
      <p:pic>
        <p:nvPicPr>
          <p:cNvPr id="9221" name="Picture 3"/>
          <p:cNvPicPr>
            <a:picLocks noChangeAspect="1" noChangeArrowheads="1"/>
          </p:cNvPicPr>
          <p:nvPr/>
        </p:nvPicPr>
        <p:blipFill>
          <a:blip r:embed="rId3" cstate="print"/>
          <a:srcRect/>
          <a:stretch>
            <a:fillRect/>
          </a:stretch>
        </p:blipFill>
        <p:spPr bwMode="auto">
          <a:xfrm>
            <a:off x="4572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a:solidFill>
                  <a:srgbClr val="000000"/>
                </a:solidFill>
                <a:latin typeface="Calibri" charset="0"/>
                <a:ea typeface="MS Gothic" charset="-128"/>
              </a:rPr>
              <a:t>Parashat </a:t>
            </a:r>
            <a:r>
              <a:rPr lang="en-US" sz="3200" dirty="0" smtClean="0">
                <a:solidFill>
                  <a:srgbClr val="000000"/>
                </a:solidFill>
                <a:latin typeface="Calibri" charset="0"/>
                <a:ea typeface="MS Gothic" charset="-128"/>
              </a:rPr>
              <a:t>Vayikrá </a:t>
            </a:r>
            <a:r>
              <a:rPr lang="en-US" sz="3200" dirty="0" err="1" smtClean="0">
                <a:solidFill>
                  <a:srgbClr val="000000"/>
                </a:solidFill>
                <a:latin typeface="Calibri" charset="0"/>
                <a:ea typeface="MS Gothic" charset="-128"/>
              </a:rPr>
              <a:t>Ajare</a:t>
            </a:r>
            <a:r>
              <a:rPr lang="en-US" sz="3200" dirty="0" smtClean="0">
                <a:solidFill>
                  <a:srgbClr val="000000"/>
                </a:solidFill>
                <a:latin typeface="Calibri" charset="0"/>
                <a:ea typeface="MS Gothic" charset="-128"/>
              </a:rPr>
              <a:t> Mot </a:t>
            </a:r>
            <a:r>
              <a:rPr lang="en-US" sz="3200" dirty="0" err="1" smtClean="0">
                <a:solidFill>
                  <a:srgbClr val="000000"/>
                </a:solidFill>
                <a:latin typeface="Calibri" charset="0"/>
                <a:ea typeface="MS Gothic" charset="-128"/>
              </a:rPr>
              <a:t>Kedoshim</a:t>
            </a:r>
            <a:endParaRPr lang="en-US" sz="3200" dirty="0">
              <a:solidFill>
                <a:srgbClr val="000000"/>
              </a:solidFill>
              <a:latin typeface="Calibri" charset="0"/>
              <a:ea typeface="MS Gothic" charset="-128"/>
            </a:endParaRPr>
          </a:p>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3600" dirty="0" smtClean="0">
                <a:solidFill>
                  <a:schemeClr val="accent2">
                    <a:lumMod val="75000"/>
                  </a:schemeClr>
                </a:solidFill>
                <a:effectLst>
                  <a:outerShdw blurRad="38100" dist="38100" dir="2700000" algn="tl">
                    <a:srgbClr val="000000">
                      <a:alpha val="43137"/>
                    </a:srgbClr>
                  </a:outerShdw>
                </a:effectLst>
                <a:latin typeface="Calibri" charset="0"/>
                <a:ea typeface="MS Gothic" charset="-128"/>
              </a:rPr>
              <a:t>SECRETOS DE AZAZEL</a:t>
            </a:r>
            <a:endParaRPr lang="en-US" sz="3600" dirty="0">
              <a:solidFill>
                <a:schemeClr val="accent2">
                  <a:lumMod val="75000"/>
                </a:schemeClr>
              </a:solidFill>
              <a:effectLst>
                <a:outerShdw blurRad="38100" dist="38100" dir="2700000" algn="tl">
                  <a:srgbClr val="000000">
                    <a:alpha val="43137"/>
                  </a:srgbClr>
                </a:outerShdw>
              </a:effectLst>
              <a:latin typeface="Calibri" charset="0"/>
              <a:ea typeface="MS Gothic" charset="-128"/>
            </a:endParaRPr>
          </a:p>
        </p:txBody>
      </p:sp>
      <p:sp>
        <p:nvSpPr>
          <p:cNvPr id="9223"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Por: Eliyahu BaYonah</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Director Shalom Haverim Org</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New York</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endParaRPr>
          </a:p>
        </p:txBody>
      </p:sp>
      <p:pic>
        <p:nvPicPr>
          <p:cNvPr id="9224"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9225"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a:t>
            </a:r>
            <a:r>
              <a:rPr lang="es-CO" sz="4000" dirty="0" smtClean="0">
                <a:latin typeface="Calibri" charset="0"/>
              </a:rPr>
              <a:t>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gn="ctr">
              <a:lnSpc>
                <a:spcPct val="93000"/>
              </a:lnSpc>
              <a:buClr>
                <a:srgbClr val="000000"/>
              </a:buClr>
              <a:buSzPct val="100000"/>
              <a:buNone/>
              <a:defRPr/>
            </a:pPr>
            <a:r>
              <a:rPr lang="es-CO" sz="2000" b="1" u="sng" dirty="0" smtClean="0">
                <a:effectLst>
                  <a:outerShdw blurRad="38100" dist="38100" dir="2700000" algn="tl">
                    <a:srgbClr val="000000">
                      <a:alpha val="43137"/>
                    </a:srgbClr>
                  </a:outerShdw>
                </a:effectLst>
                <a:hlinkClick r:id="rId4"/>
              </a:rPr>
              <a:t>VAYIKRÁ - </a:t>
            </a:r>
            <a:r>
              <a:rPr lang="es-CO" sz="2000" b="1" i="1" dirty="0" smtClean="0">
                <a:solidFill>
                  <a:srgbClr val="FF9933"/>
                </a:solidFill>
                <a:effectLst>
                  <a:outerShdw blurRad="38100" dist="38100" dir="2700000" algn="tl">
                    <a:srgbClr val="000000">
                      <a:alpha val="43137"/>
                    </a:srgbClr>
                  </a:outerShdw>
                </a:effectLst>
              </a:rPr>
              <a:t>Capítulo  </a:t>
            </a:r>
            <a:r>
              <a:rPr lang="en-US" sz="2000" i="1" dirty="0" smtClean="0">
                <a:effectLst>
                  <a:outerShdw blurRad="38100" dist="38100" dir="2700000" algn="tl">
                    <a:srgbClr val="000000">
                      <a:alpha val="43137"/>
                    </a:srgbClr>
                  </a:outerShdw>
                </a:effectLst>
                <a:hlinkClick r:id="rId5" tooltip="English translation from JPS Tanakh"/>
              </a:rPr>
              <a:t>Leviticus 16:1 - 20:27</a:t>
            </a:r>
            <a:endParaRPr lang="en-US" sz="2000" i="1" dirty="0" smtClean="0">
              <a:effectLst>
                <a:outerShdw blurRad="38100" dist="38100" dir="2700000" algn="tl">
                  <a:srgbClr val="000000">
                    <a:alpha val="43137"/>
                  </a:srgbClr>
                </a:outerShdw>
              </a:effectLst>
            </a:endParaRPr>
          </a:p>
          <a:p>
            <a:pPr algn="ctr">
              <a:lnSpc>
                <a:spcPct val="93000"/>
              </a:lnSpc>
              <a:buClr>
                <a:srgbClr val="000000"/>
              </a:buClr>
              <a:buSzPct val="100000"/>
              <a:buNone/>
              <a:defRPr/>
            </a:pPr>
            <a:r>
              <a:rPr lang="es-CO" sz="2000" b="1" i="1" dirty="0" smtClean="0">
                <a:solidFill>
                  <a:srgbClr val="FF9933"/>
                </a:solidFill>
                <a:effectLst>
                  <a:outerShdw blurRad="38100" dist="38100" dir="2700000" algn="tl">
                    <a:srgbClr val="000000">
                      <a:alpha val="43137"/>
                    </a:srgbClr>
                  </a:outerShdw>
                </a:effectLst>
              </a:rPr>
              <a:t> </a:t>
            </a:r>
            <a:r>
              <a:rPr lang="es-CO" sz="2000" b="1" i="1" dirty="0" smtClean="0">
                <a:solidFill>
                  <a:srgbClr val="FF9933"/>
                </a:solidFill>
                <a:effectLst>
                  <a:outerShdw blurRad="38100" dist="38100" dir="2700000" algn="tl">
                    <a:srgbClr val="000000">
                      <a:alpha val="43137"/>
                    </a:srgbClr>
                  </a:outerShdw>
                </a:effectLst>
              </a:rPr>
              <a:t>y </a:t>
            </a:r>
            <a:r>
              <a:rPr lang="en-US" sz="2000" i="1" dirty="0" err="1" smtClean="0">
                <a:effectLst>
                  <a:outerShdw blurRad="38100" dist="38100" dir="2700000" algn="tl">
                    <a:srgbClr val="000000">
                      <a:alpha val="43137"/>
                    </a:srgbClr>
                  </a:outerShdw>
                </a:effectLst>
                <a:hlinkClick r:id="rId6"/>
              </a:rPr>
              <a:t>Ezequiel</a:t>
            </a:r>
            <a:r>
              <a:rPr lang="en-US" sz="2000" i="1" dirty="0" smtClean="0">
                <a:effectLst>
                  <a:outerShdw blurRad="38100" dist="38100" dir="2700000" algn="tl">
                    <a:srgbClr val="000000">
                      <a:alpha val="43137"/>
                    </a:srgbClr>
                  </a:outerShdw>
                </a:effectLst>
                <a:hlinkClick r:id="rId6"/>
              </a:rPr>
              <a:t> 20:2 al </a:t>
            </a:r>
            <a:r>
              <a:rPr lang="en-US" sz="2000" i="1" dirty="0" smtClean="0">
                <a:effectLst>
                  <a:outerShdw blurRad="38100" dist="38100" dir="2700000" algn="tl">
                    <a:srgbClr val="000000">
                      <a:alpha val="43137"/>
                    </a:srgbClr>
                  </a:outerShdw>
                </a:effectLst>
                <a:hlinkClick r:id="rId6"/>
              </a:rPr>
              <a:t>20</a:t>
            </a:r>
            <a:endParaRPr lang="en-US" sz="2000" i="1" dirty="0" smtClean="0">
              <a:effectLst>
                <a:outerShdw blurRad="38100" dist="38100" dir="2700000" algn="tl">
                  <a:srgbClr val="000000">
                    <a:alpha val="43137"/>
                  </a:srgbClr>
                </a:outerShdw>
              </a:effectLst>
            </a:endParaRPr>
          </a:p>
          <a:p>
            <a:pPr algn="ctr">
              <a:lnSpc>
                <a:spcPct val="93000"/>
              </a:lnSpc>
              <a:buClr>
                <a:srgbClr val="000000"/>
              </a:buClr>
              <a:buSzPct val="100000"/>
              <a:buNone/>
              <a:defRPr/>
            </a:pPr>
            <a:r>
              <a:rPr lang="es-CO" sz="20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endParaRPr lang="es-CO" sz="20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pPr>
              <a:defRPr/>
            </a:pPr>
            <a:r>
              <a:rPr lang="es-CO" sz="2200" dirty="0" smtClean="0"/>
              <a:t>Hashem </a:t>
            </a:r>
            <a:r>
              <a:rPr lang="es-CO" sz="2200" dirty="0" smtClean="0"/>
              <a:t>ordena a los </a:t>
            </a:r>
            <a:r>
              <a:rPr lang="es-CO" sz="2200" dirty="0" smtClean="0"/>
              <a:t>Kohanim </a:t>
            </a:r>
            <a:r>
              <a:rPr lang="es-CO" sz="2200" dirty="0" smtClean="0"/>
              <a:t>que tengan muchísimo cuidado cuando ingresan al Mishkán. </a:t>
            </a:r>
            <a:endParaRPr lang="es-CO" sz="2200" dirty="0" smtClean="0"/>
          </a:p>
          <a:p>
            <a:pPr>
              <a:defRPr/>
            </a:pPr>
            <a:r>
              <a:rPr lang="es-CO" sz="2200" dirty="0" smtClean="0"/>
              <a:t>En Yom Kipur, el Kohen Gadol debe acercarse a la parte más santa del Mishkán, tras ciertos preparativos especiales y vestido con ropas específicas. </a:t>
            </a:r>
          </a:p>
          <a:p>
            <a:pPr>
              <a:defRPr/>
            </a:pPr>
            <a:r>
              <a:rPr lang="es-CO" sz="2200" dirty="0" smtClean="0"/>
              <a:t>El Kohen Gadol presenta ofrendas que son exclusivas de Yom Kipur, incluyendo los dos carneros idénticos que se designan por lotería. </a:t>
            </a:r>
          </a:p>
          <a:p>
            <a:pPr>
              <a:defRPr/>
            </a:pPr>
            <a:r>
              <a:rPr lang="es-CO" sz="2200" dirty="0" smtClean="0"/>
              <a:t>Uno es "para Hashem", y se ofrece en el Templo, y el otro es "para Azazel", en el desierto.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normAutofit fontScale="90000"/>
          </a:bodyPr>
          <a:lstStyle/>
          <a:p>
            <a:pPr eaLnBrk="1"/>
            <a:r>
              <a:rPr lang="es-CO" sz="4000" smtClean="0">
                <a:latin typeface="Calibri" charset="0"/>
              </a:rPr>
              <a:t>Parashat Semanal</a:t>
            </a:r>
            <a:br>
              <a:rPr lang="es-CO" sz="4000" smtClean="0">
                <a:latin typeface="Calibri" charset="0"/>
              </a:rPr>
            </a:br>
            <a:r>
              <a:rPr lang="es-CO" sz="4000" smtClean="0">
                <a:latin typeface="Calibri" charset="0"/>
              </a:rPr>
              <a:t> </a:t>
            </a:r>
            <a:r>
              <a:rPr lang="he-IL" sz="4000" smtClean="0">
                <a:latin typeface="Calibri" charset="0"/>
              </a:rPr>
              <a:t>פרשת שבוע</a:t>
            </a:r>
            <a:r>
              <a:rPr lang="es-CO" sz="4000" smtClean="0">
                <a:latin typeface="Calibri" charset="0"/>
              </a:rPr>
              <a:t>     </a:t>
            </a:r>
            <a:endParaRPr sz="4000" smtClean="0">
              <a:latin typeface="Calibri"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4101" name="Content Placeholder 2"/>
          <p:cNvSpPr txBox="1">
            <a:spLocks noGrp="1"/>
          </p:cNvSpPr>
          <p:nvPr>
            <p:ph idx="1"/>
          </p:nvPr>
        </p:nvSpPr>
        <p:spPr>
          <a:xfrm>
            <a:off x="838200" y="1600200"/>
            <a:ext cx="7772400" cy="4800600"/>
          </a:xfrm>
        </p:spPr>
        <p:txBody>
          <a:bodyPr/>
          <a:lstStyle/>
          <a:p>
            <a:r>
              <a:rPr lang="es-CO" sz="2200" dirty="0" smtClean="0">
                <a:latin typeface="+mj-lt"/>
              </a:rPr>
              <a:t>La Torá enuncia las obligaciones individuales de Yom Kipur: El día décimo del séptimo mes, el individuo se debe abstener de comer, beber, untarse, usar calzado de cuero, lavarse y mantener relaciones maritales.</a:t>
            </a:r>
          </a:p>
          <a:p>
            <a:r>
              <a:rPr lang="es-CO" sz="2200" dirty="0" smtClean="0">
                <a:latin typeface="+mj-lt"/>
              </a:rPr>
              <a:t> </a:t>
            </a:r>
            <a:r>
              <a:rPr lang="es-CO" sz="2200" dirty="0" smtClean="0">
                <a:latin typeface="+mj-lt"/>
              </a:rPr>
              <a:t>Se prohíbe el consumo de sangre. La sangre de los animales sacrificados y las bestias salvajes debe ser cubierta. </a:t>
            </a:r>
          </a:p>
          <a:p>
            <a:r>
              <a:rPr lang="es-CO" sz="2200" dirty="0" smtClean="0">
                <a:latin typeface="+mj-lt"/>
              </a:rPr>
              <a:t>Se advierte a las personas que no se dediquen a las prácticas malvadas que eran comunes en Egipto. </a:t>
            </a:r>
          </a:p>
          <a:p>
            <a:r>
              <a:rPr lang="es-CO" sz="2200" dirty="0" smtClean="0">
                <a:latin typeface="+mj-lt"/>
              </a:rPr>
              <a:t>Se define y prohíbe el incesto. </a:t>
            </a:r>
          </a:p>
          <a:p>
            <a:r>
              <a:rPr lang="es-CO" sz="2200" dirty="0" smtClean="0">
                <a:latin typeface="+mj-lt"/>
              </a:rPr>
              <a:t>Se prohíben las relaciones maritales durante el ciclo mensual de la mujer. </a:t>
            </a:r>
            <a:endParaRPr lang="es-CO" sz="2200" dirty="0" smtClean="0">
              <a:latin typeface="+mj-lt"/>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5123" name="Title 1"/>
          <p:cNvSpPr txBox="1">
            <a:spLocks noGrp="1"/>
          </p:cNvSpPr>
          <p:nvPr>
            <p:ph type="title"/>
          </p:nvPr>
        </p:nvSpPr>
        <p:spPr/>
        <p:txBody>
          <a:bodyPr>
            <a:normAutofit fontScale="90000"/>
          </a:bodyPr>
          <a:lstStyle/>
          <a:p>
            <a:pPr eaLnBrk="1"/>
            <a:r>
              <a:rPr lang="es-CO" sz="4000" smtClean="0">
                <a:latin typeface="Calibri" charset="0"/>
              </a:rPr>
              <a:t>Parashat Semanal</a:t>
            </a:r>
            <a:br>
              <a:rPr lang="es-CO" sz="4000" smtClean="0">
                <a:latin typeface="Calibri" charset="0"/>
              </a:rPr>
            </a:br>
            <a:r>
              <a:rPr lang="es-CO" sz="4000" smtClean="0">
                <a:latin typeface="Calibri" charset="0"/>
              </a:rPr>
              <a:t> </a:t>
            </a:r>
            <a:r>
              <a:rPr lang="he-IL" sz="4000" smtClean="0">
                <a:latin typeface="Calibri" charset="0"/>
              </a:rPr>
              <a:t>פרשת שבוע</a:t>
            </a:r>
            <a:r>
              <a:rPr lang="es-CO" sz="4000" smtClean="0">
                <a:latin typeface="Calibri" charset="0"/>
              </a:rPr>
              <a:t>     </a:t>
            </a:r>
            <a:endParaRPr sz="4000" smtClean="0">
              <a:latin typeface="Calibri" charset="0"/>
            </a:endParaRPr>
          </a:p>
        </p:txBody>
      </p:sp>
      <p:sp>
        <p:nvSpPr>
          <p:cNvPr id="5124"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5125" name="Content Placeholder 2"/>
          <p:cNvSpPr txBox="1">
            <a:spLocks noGrp="1"/>
          </p:cNvSpPr>
          <p:nvPr>
            <p:ph idx="1"/>
          </p:nvPr>
        </p:nvSpPr>
        <p:spPr>
          <a:xfrm>
            <a:off x="838200" y="1600200"/>
            <a:ext cx="7772400" cy="4800600"/>
          </a:xfrm>
        </p:spPr>
        <p:txBody>
          <a:bodyPr/>
          <a:lstStyle/>
          <a:p>
            <a:r>
              <a:rPr lang="es-CO" sz="2400" dirty="0" smtClean="0">
                <a:latin typeface="+mj-lt"/>
              </a:rPr>
              <a:t>Quedan prohibidas la homosexualidad, la bestialidad y los sacrificios de niños. Se convoca a la nación a que sean todos santos, que no se profanen con estas prohibiciones de modo que ameriten vivir en la Tierra de Israel. </a:t>
            </a:r>
          </a:p>
          <a:p>
            <a:r>
              <a:rPr lang="es-CO" sz="2400" b="1" i="1" dirty="0" err="1" smtClean="0">
                <a:latin typeface="+mj-lt"/>
              </a:rPr>
              <a:t>Kedoshim</a:t>
            </a:r>
            <a:endParaRPr lang="es-CO" sz="2400" b="1" i="1" dirty="0" smtClean="0">
              <a:latin typeface="+mj-lt"/>
            </a:endParaRPr>
          </a:p>
          <a:p>
            <a:r>
              <a:rPr lang="es-CO" sz="2400" dirty="0" smtClean="0">
                <a:latin typeface="+mj-lt"/>
              </a:rPr>
              <a:t>La Torá detalla la manera en que el Pueblo Judío debe cumplir los mandamientos para ser santos. </a:t>
            </a:r>
          </a:p>
          <a:p>
            <a:r>
              <a:rPr lang="es-CO" sz="2400" dirty="0" smtClean="0">
                <a:latin typeface="+mj-lt"/>
              </a:rPr>
              <a:t>Se </a:t>
            </a:r>
            <a:r>
              <a:rPr lang="es-CO" sz="2400" dirty="0" err="1" smtClean="0">
                <a:latin typeface="+mj-lt"/>
              </a:rPr>
              <a:t>prohibe</a:t>
            </a:r>
            <a:r>
              <a:rPr lang="es-CO" sz="2400" dirty="0" smtClean="0">
                <a:latin typeface="+mj-lt"/>
              </a:rPr>
              <a:t> la idolatría, comer de las ofrendas después del tiempo límite, robar, negar que uno robó, jurar falsamente, retener propiedad ajena, retrasarse en el pago a los empleados, </a:t>
            </a:r>
            <a:endParaRPr lang="es-CO" sz="2400" dirty="0" smtClean="0">
              <a:latin typeface="+mj-lt"/>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normAutofit fontScale="90000"/>
          </a:bodyPr>
          <a:lstStyle/>
          <a:p>
            <a:pPr eaLnBrk="1"/>
            <a:r>
              <a:rPr lang="es-CO" sz="4000" smtClean="0">
                <a:latin typeface="Calibri" charset="0"/>
              </a:rPr>
              <a:t>Parashat Semanal</a:t>
            </a:r>
            <a:br>
              <a:rPr lang="es-CO" sz="4000" smtClean="0">
                <a:latin typeface="Calibri" charset="0"/>
              </a:rPr>
            </a:br>
            <a:r>
              <a:rPr lang="es-CO" sz="4000" smtClean="0">
                <a:latin typeface="Calibri" charset="0"/>
              </a:rPr>
              <a:t> </a:t>
            </a:r>
            <a:r>
              <a:rPr lang="he-IL" sz="4000" smtClean="0">
                <a:latin typeface="Calibri" charset="0"/>
              </a:rPr>
              <a:t>פרשת שבוע</a:t>
            </a:r>
            <a:r>
              <a:rPr lang="es-CO" sz="4000" smtClean="0">
                <a:latin typeface="Calibri" charset="0"/>
              </a:rPr>
              <a:t>     </a:t>
            </a:r>
            <a:endParaRPr sz="4000" smtClean="0">
              <a:latin typeface="Calibri" charset="0"/>
            </a:endParaRPr>
          </a:p>
        </p:txBody>
      </p:sp>
      <p:sp>
        <p:nvSpPr>
          <p:cNvPr id="6148"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6149" name="Content Placeholder 2"/>
          <p:cNvSpPr txBox="1">
            <a:spLocks noGrp="1"/>
          </p:cNvSpPr>
          <p:nvPr>
            <p:ph idx="1"/>
          </p:nvPr>
        </p:nvSpPr>
        <p:spPr>
          <a:xfrm>
            <a:off x="838200" y="1600200"/>
            <a:ext cx="7772400" cy="4800600"/>
          </a:xfrm>
        </p:spPr>
        <p:txBody>
          <a:bodyPr/>
          <a:lstStyle/>
          <a:p>
            <a:r>
              <a:rPr sz="2300" dirty="0" err="1" smtClean="0">
                <a:latin typeface="+mj-lt"/>
              </a:rPr>
              <a:t>También</a:t>
            </a:r>
            <a:r>
              <a:rPr sz="2300" dirty="0" smtClean="0">
                <a:latin typeface="+mj-lt"/>
              </a:rPr>
              <a:t>, se </a:t>
            </a:r>
            <a:r>
              <a:rPr sz="2300" dirty="0" err="1" smtClean="0">
                <a:latin typeface="+mj-lt"/>
              </a:rPr>
              <a:t>prohibe</a:t>
            </a:r>
            <a:r>
              <a:rPr sz="2300" dirty="0" smtClean="0">
                <a:latin typeface="+mj-lt"/>
              </a:rPr>
              <a:t> </a:t>
            </a:r>
            <a:r>
              <a:rPr sz="2300" dirty="0" err="1" smtClean="0">
                <a:latin typeface="+mj-lt"/>
              </a:rPr>
              <a:t>odiar</a:t>
            </a:r>
            <a:r>
              <a:rPr sz="2300" dirty="0" smtClean="0">
                <a:latin typeface="+mj-lt"/>
              </a:rPr>
              <a:t> o </a:t>
            </a:r>
            <a:r>
              <a:rPr sz="2300" dirty="0" err="1" smtClean="0">
                <a:latin typeface="+mj-lt"/>
              </a:rPr>
              <a:t>maldecir</a:t>
            </a:r>
            <a:r>
              <a:rPr sz="2300" dirty="0" smtClean="0">
                <a:latin typeface="+mj-lt"/>
              </a:rPr>
              <a:t> a </a:t>
            </a:r>
            <a:r>
              <a:rPr sz="2300" dirty="0" err="1" smtClean="0">
                <a:latin typeface="+mj-lt"/>
              </a:rPr>
              <a:t>otro</a:t>
            </a:r>
            <a:r>
              <a:rPr sz="2300" dirty="0" smtClean="0">
                <a:latin typeface="+mj-lt"/>
              </a:rPr>
              <a:t> judío (</a:t>
            </a:r>
            <a:r>
              <a:rPr sz="2300" dirty="0" err="1" smtClean="0">
                <a:latin typeface="+mj-lt"/>
              </a:rPr>
              <a:t>especialmente</a:t>
            </a:r>
            <a:r>
              <a:rPr sz="2300" dirty="0" smtClean="0">
                <a:latin typeface="+mj-lt"/>
              </a:rPr>
              <a:t> a los padres), </a:t>
            </a:r>
            <a:r>
              <a:rPr sz="2300" dirty="0" err="1" smtClean="0">
                <a:latin typeface="+mj-lt"/>
              </a:rPr>
              <a:t>hablar</a:t>
            </a:r>
            <a:r>
              <a:rPr sz="2300" dirty="0" smtClean="0">
                <a:latin typeface="+mj-lt"/>
              </a:rPr>
              <a:t> </a:t>
            </a:r>
            <a:r>
              <a:rPr sz="2300" dirty="0" err="1" smtClean="0">
                <a:latin typeface="+mj-lt"/>
              </a:rPr>
              <a:t>chismes</a:t>
            </a:r>
            <a:r>
              <a:rPr sz="2300" dirty="0" smtClean="0">
                <a:latin typeface="+mj-lt"/>
              </a:rPr>
              <a:t>, </a:t>
            </a:r>
            <a:r>
              <a:rPr sz="2300" dirty="0" err="1" smtClean="0">
                <a:latin typeface="+mj-lt"/>
              </a:rPr>
              <a:t>poner</a:t>
            </a:r>
            <a:r>
              <a:rPr sz="2300" dirty="0" smtClean="0">
                <a:latin typeface="+mj-lt"/>
              </a:rPr>
              <a:t> un </a:t>
            </a:r>
            <a:r>
              <a:rPr sz="2300" dirty="0" err="1" smtClean="0">
                <a:latin typeface="+mj-lt"/>
              </a:rPr>
              <a:t>obstáculo</a:t>
            </a:r>
            <a:r>
              <a:rPr sz="2300" dirty="0" smtClean="0">
                <a:latin typeface="+mj-lt"/>
              </a:rPr>
              <a:t> </a:t>
            </a:r>
            <a:r>
              <a:rPr sz="2300" dirty="0" err="1" smtClean="0">
                <a:latin typeface="+mj-lt"/>
              </a:rPr>
              <a:t>físico</a:t>
            </a:r>
            <a:r>
              <a:rPr sz="2300" dirty="0" smtClean="0">
                <a:latin typeface="+mj-lt"/>
              </a:rPr>
              <a:t> o </a:t>
            </a:r>
            <a:r>
              <a:rPr sz="2300" dirty="0" err="1" smtClean="0">
                <a:latin typeface="+mj-lt"/>
              </a:rPr>
              <a:t>espiritual</a:t>
            </a:r>
            <a:r>
              <a:rPr sz="2300" dirty="0" smtClean="0">
                <a:latin typeface="+mj-lt"/>
              </a:rPr>
              <a:t> en </a:t>
            </a:r>
            <a:r>
              <a:rPr sz="2300" dirty="0" err="1" smtClean="0">
                <a:latin typeface="+mj-lt"/>
              </a:rPr>
              <a:t>frente</a:t>
            </a:r>
            <a:r>
              <a:rPr sz="2300" dirty="0" smtClean="0">
                <a:latin typeface="+mj-lt"/>
              </a:rPr>
              <a:t> de </a:t>
            </a:r>
            <a:r>
              <a:rPr sz="2300" dirty="0" err="1" smtClean="0">
                <a:latin typeface="+mj-lt"/>
              </a:rPr>
              <a:t>otro</a:t>
            </a:r>
            <a:r>
              <a:rPr sz="2300" dirty="0" smtClean="0">
                <a:latin typeface="+mj-lt"/>
              </a:rPr>
              <a:t>, </a:t>
            </a:r>
          </a:p>
          <a:p>
            <a:r>
              <a:rPr sz="2300" dirty="0" err="1" smtClean="0">
                <a:latin typeface="+mj-lt"/>
              </a:rPr>
              <a:t>Pervertir</a:t>
            </a:r>
            <a:r>
              <a:rPr sz="2300" dirty="0" smtClean="0">
                <a:latin typeface="+mj-lt"/>
              </a:rPr>
              <a:t> la </a:t>
            </a:r>
            <a:r>
              <a:rPr sz="2300" dirty="0" err="1" smtClean="0">
                <a:latin typeface="+mj-lt"/>
              </a:rPr>
              <a:t>justicia</a:t>
            </a:r>
            <a:r>
              <a:rPr sz="2300" dirty="0" smtClean="0">
                <a:latin typeface="+mj-lt"/>
              </a:rPr>
              <a:t>, no </a:t>
            </a:r>
            <a:r>
              <a:rPr sz="2300" dirty="0" err="1" smtClean="0">
                <a:latin typeface="+mj-lt"/>
              </a:rPr>
              <a:t>actuar</a:t>
            </a:r>
            <a:r>
              <a:rPr sz="2300" dirty="0" smtClean="0">
                <a:latin typeface="+mj-lt"/>
              </a:rPr>
              <a:t> </a:t>
            </a:r>
            <a:r>
              <a:rPr sz="2300" dirty="0" err="1" smtClean="0">
                <a:latin typeface="+mj-lt"/>
              </a:rPr>
              <a:t>cuando</a:t>
            </a:r>
            <a:r>
              <a:rPr sz="2300" dirty="0" smtClean="0">
                <a:latin typeface="+mj-lt"/>
              </a:rPr>
              <a:t> otros </a:t>
            </a:r>
            <a:r>
              <a:rPr sz="2300" dirty="0" err="1" smtClean="0">
                <a:latin typeface="+mj-lt"/>
              </a:rPr>
              <a:t>están</a:t>
            </a:r>
            <a:r>
              <a:rPr sz="2300" dirty="0" smtClean="0">
                <a:latin typeface="+mj-lt"/>
              </a:rPr>
              <a:t> en </a:t>
            </a:r>
            <a:r>
              <a:rPr sz="2300" dirty="0" err="1" smtClean="0">
                <a:latin typeface="+mj-lt"/>
              </a:rPr>
              <a:t>peligro</a:t>
            </a:r>
            <a:r>
              <a:rPr sz="2300" dirty="0" smtClean="0">
                <a:latin typeface="+mj-lt"/>
              </a:rPr>
              <a:t>, </a:t>
            </a:r>
            <a:r>
              <a:rPr sz="2300" dirty="0" err="1" smtClean="0">
                <a:latin typeface="+mj-lt"/>
              </a:rPr>
              <a:t>avergonzar</a:t>
            </a:r>
            <a:r>
              <a:rPr sz="2300" dirty="0" smtClean="0">
                <a:latin typeface="+mj-lt"/>
              </a:rPr>
              <a:t> a </a:t>
            </a:r>
            <a:r>
              <a:rPr sz="2300" dirty="0" err="1" smtClean="0">
                <a:latin typeface="+mj-lt"/>
              </a:rPr>
              <a:t>otro</a:t>
            </a:r>
            <a:r>
              <a:rPr sz="2300" dirty="0" smtClean="0">
                <a:latin typeface="+mj-lt"/>
              </a:rPr>
              <a:t>, </a:t>
            </a:r>
            <a:r>
              <a:rPr sz="2300" dirty="0" err="1" smtClean="0">
                <a:latin typeface="+mj-lt"/>
              </a:rPr>
              <a:t>tomar</a:t>
            </a:r>
            <a:r>
              <a:rPr sz="2300" dirty="0" smtClean="0">
                <a:latin typeface="+mj-lt"/>
              </a:rPr>
              <a:t> </a:t>
            </a:r>
            <a:r>
              <a:rPr sz="2300" dirty="0" err="1" smtClean="0">
                <a:latin typeface="+mj-lt"/>
              </a:rPr>
              <a:t>venganza</a:t>
            </a:r>
            <a:r>
              <a:rPr sz="2300" dirty="0" smtClean="0">
                <a:latin typeface="+mj-lt"/>
              </a:rPr>
              <a:t>, </a:t>
            </a:r>
            <a:r>
              <a:rPr sz="2300" dirty="0" err="1" smtClean="0">
                <a:latin typeface="+mj-lt"/>
              </a:rPr>
              <a:t>guardar</a:t>
            </a:r>
            <a:r>
              <a:rPr sz="2300" dirty="0" smtClean="0">
                <a:latin typeface="+mj-lt"/>
              </a:rPr>
              <a:t> </a:t>
            </a:r>
            <a:r>
              <a:rPr sz="2300" dirty="0" err="1" smtClean="0">
                <a:latin typeface="+mj-lt"/>
              </a:rPr>
              <a:t>rencor</a:t>
            </a:r>
            <a:r>
              <a:rPr sz="2300" dirty="0" smtClean="0">
                <a:latin typeface="+mj-lt"/>
              </a:rPr>
              <a:t>, </a:t>
            </a:r>
            <a:r>
              <a:rPr sz="2300" dirty="0" err="1" smtClean="0">
                <a:latin typeface="+mj-lt"/>
              </a:rPr>
              <a:t>mezclar</a:t>
            </a:r>
            <a:r>
              <a:rPr sz="2300" dirty="0" smtClean="0">
                <a:latin typeface="+mj-lt"/>
              </a:rPr>
              <a:t> </a:t>
            </a:r>
            <a:r>
              <a:rPr sz="2300" dirty="0" err="1" smtClean="0">
                <a:latin typeface="+mj-lt"/>
              </a:rPr>
              <a:t>especies</a:t>
            </a:r>
            <a:r>
              <a:rPr sz="2300" dirty="0" smtClean="0">
                <a:latin typeface="+mj-lt"/>
              </a:rPr>
              <a:t>, </a:t>
            </a:r>
          </a:p>
          <a:p>
            <a:r>
              <a:rPr sz="2300" dirty="0" err="1" smtClean="0">
                <a:latin typeface="+mj-lt"/>
              </a:rPr>
              <a:t>Vestir</a:t>
            </a:r>
            <a:r>
              <a:rPr sz="2300" dirty="0" smtClean="0">
                <a:latin typeface="+mj-lt"/>
              </a:rPr>
              <a:t> </a:t>
            </a:r>
            <a:r>
              <a:rPr sz="2300" dirty="0" err="1" smtClean="0">
                <a:latin typeface="+mj-lt"/>
              </a:rPr>
              <a:t>una</a:t>
            </a:r>
            <a:r>
              <a:rPr sz="2300" dirty="0" smtClean="0">
                <a:latin typeface="+mj-lt"/>
              </a:rPr>
              <a:t> </a:t>
            </a:r>
            <a:r>
              <a:rPr sz="2300" dirty="0" err="1" smtClean="0">
                <a:latin typeface="+mj-lt"/>
              </a:rPr>
              <a:t>ropa</a:t>
            </a:r>
            <a:r>
              <a:rPr sz="2300" dirty="0" smtClean="0">
                <a:latin typeface="+mj-lt"/>
              </a:rPr>
              <a:t> </a:t>
            </a:r>
            <a:r>
              <a:rPr sz="2300" dirty="0" err="1" smtClean="0">
                <a:latin typeface="+mj-lt"/>
              </a:rPr>
              <a:t>hecha</a:t>
            </a:r>
            <a:r>
              <a:rPr sz="2300" dirty="0" smtClean="0">
                <a:latin typeface="+mj-lt"/>
              </a:rPr>
              <a:t> de </a:t>
            </a:r>
            <a:r>
              <a:rPr sz="2300" dirty="0" err="1" smtClean="0">
                <a:latin typeface="+mj-lt"/>
              </a:rPr>
              <a:t>lino</a:t>
            </a:r>
            <a:r>
              <a:rPr sz="2300" dirty="0" smtClean="0">
                <a:latin typeface="+mj-lt"/>
              </a:rPr>
              <a:t> y </a:t>
            </a:r>
            <a:r>
              <a:rPr sz="2300" dirty="0" err="1" smtClean="0">
                <a:latin typeface="+mj-lt"/>
              </a:rPr>
              <a:t>lana</a:t>
            </a:r>
            <a:r>
              <a:rPr sz="2300" dirty="0" smtClean="0">
                <a:latin typeface="+mj-lt"/>
              </a:rPr>
              <a:t> </a:t>
            </a:r>
            <a:r>
              <a:rPr sz="2300" dirty="0" err="1" smtClean="0">
                <a:latin typeface="+mj-lt"/>
              </a:rPr>
              <a:t>juntos</a:t>
            </a:r>
            <a:r>
              <a:rPr sz="2300" dirty="0" smtClean="0">
                <a:latin typeface="+mj-lt"/>
              </a:rPr>
              <a:t>, </a:t>
            </a:r>
            <a:r>
              <a:rPr sz="2300" dirty="0" err="1" smtClean="0">
                <a:latin typeface="+mj-lt"/>
              </a:rPr>
              <a:t>cosechar</a:t>
            </a:r>
            <a:r>
              <a:rPr sz="2300" dirty="0" smtClean="0">
                <a:latin typeface="+mj-lt"/>
              </a:rPr>
              <a:t> un </a:t>
            </a:r>
            <a:r>
              <a:rPr sz="2300" dirty="0" err="1" smtClean="0">
                <a:latin typeface="+mj-lt"/>
              </a:rPr>
              <a:t>árbol</a:t>
            </a:r>
            <a:r>
              <a:rPr sz="2300" dirty="0" smtClean="0">
                <a:latin typeface="+mj-lt"/>
              </a:rPr>
              <a:t> </a:t>
            </a:r>
            <a:r>
              <a:rPr sz="2300" dirty="0" err="1" smtClean="0">
                <a:latin typeface="+mj-lt"/>
              </a:rPr>
              <a:t>durante</a:t>
            </a:r>
            <a:r>
              <a:rPr sz="2300" dirty="0" smtClean="0">
                <a:latin typeface="+mj-lt"/>
              </a:rPr>
              <a:t> </a:t>
            </a:r>
            <a:r>
              <a:rPr sz="2300" dirty="0" err="1" smtClean="0">
                <a:latin typeface="+mj-lt"/>
              </a:rPr>
              <a:t>sus</a:t>
            </a:r>
            <a:r>
              <a:rPr sz="2300" dirty="0" smtClean="0">
                <a:latin typeface="+mj-lt"/>
              </a:rPr>
              <a:t> </a:t>
            </a:r>
            <a:r>
              <a:rPr sz="2300" dirty="0" err="1" smtClean="0">
                <a:latin typeface="+mj-lt"/>
              </a:rPr>
              <a:t>tres</a:t>
            </a:r>
            <a:r>
              <a:rPr sz="2300" dirty="0" smtClean="0">
                <a:latin typeface="+mj-lt"/>
              </a:rPr>
              <a:t> </a:t>
            </a:r>
            <a:r>
              <a:rPr sz="2300" dirty="0" err="1" smtClean="0">
                <a:latin typeface="+mj-lt"/>
              </a:rPr>
              <a:t>primeros</a:t>
            </a:r>
            <a:r>
              <a:rPr sz="2300" dirty="0" smtClean="0">
                <a:latin typeface="+mj-lt"/>
              </a:rPr>
              <a:t> </a:t>
            </a:r>
            <a:r>
              <a:rPr sz="2300" dirty="0" err="1" smtClean="0">
                <a:latin typeface="+mj-lt"/>
              </a:rPr>
              <a:t>años</a:t>
            </a:r>
            <a:r>
              <a:rPr sz="2300" dirty="0" smtClean="0">
                <a:latin typeface="+mj-lt"/>
              </a:rPr>
              <a:t>, </a:t>
            </a:r>
          </a:p>
          <a:p>
            <a:r>
              <a:rPr sz="2300" dirty="0" err="1" smtClean="0">
                <a:latin typeface="+mj-lt"/>
              </a:rPr>
              <a:t>Embriagarse</a:t>
            </a:r>
            <a:r>
              <a:rPr sz="2300" dirty="0" smtClean="0">
                <a:latin typeface="+mj-lt"/>
              </a:rPr>
              <a:t>, </a:t>
            </a:r>
            <a:r>
              <a:rPr sz="2300" dirty="0" err="1" smtClean="0">
                <a:latin typeface="+mj-lt"/>
              </a:rPr>
              <a:t>hacer</a:t>
            </a:r>
            <a:r>
              <a:rPr sz="2300" dirty="0" smtClean="0">
                <a:latin typeface="+mj-lt"/>
              </a:rPr>
              <a:t> </a:t>
            </a:r>
            <a:r>
              <a:rPr sz="2300" dirty="0" err="1" smtClean="0">
                <a:latin typeface="+mj-lt"/>
              </a:rPr>
              <a:t>práctica</a:t>
            </a:r>
            <a:r>
              <a:rPr sz="2300" dirty="0" smtClean="0">
                <a:latin typeface="+mj-lt"/>
              </a:rPr>
              <a:t> de la </a:t>
            </a:r>
            <a:r>
              <a:rPr sz="2300" dirty="0" err="1" smtClean="0">
                <a:latin typeface="+mj-lt"/>
              </a:rPr>
              <a:t>brujería</a:t>
            </a:r>
            <a:r>
              <a:rPr sz="2300" dirty="0" smtClean="0">
                <a:latin typeface="+mj-lt"/>
              </a:rPr>
              <a:t>, </a:t>
            </a:r>
            <a:r>
              <a:rPr sz="2300" dirty="0" err="1" smtClean="0">
                <a:latin typeface="+mj-lt"/>
              </a:rPr>
              <a:t>afeitarse</a:t>
            </a:r>
            <a:r>
              <a:rPr sz="2300" dirty="0" smtClean="0">
                <a:latin typeface="+mj-lt"/>
              </a:rPr>
              <a:t> la </a:t>
            </a:r>
            <a:r>
              <a:rPr sz="2300" dirty="0" err="1" smtClean="0">
                <a:latin typeface="+mj-lt"/>
              </a:rPr>
              <a:t>barba</a:t>
            </a:r>
            <a:r>
              <a:rPr sz="2300" dirty="0" smtClean="0">
                <a:latin typeface="+mj-lt"/>
              </a:rPr>
              <a:t> y las </a:t>
            </a:r>
            <a:r>
              <a:rPr sz="2300" dirty="0" err="1" smtClean="0">
                <a:latin typeface="+mj-lt"/>
              </a:rPr>
              <a:t>patillas</a:t>
            </a:r>
            <a:r>
              <a:rPr sz="2300" dirty="0" smtClean="0">
                <a:latin typeface="+mj-lt"/>
              </a:rPr>
              <a:t>, </a:t>
            </a:r>
            <a:r>
              <a:rPr sz="2300" dirty="0" err="1" smtClean="0">
                <a:latin typeface="+mj-lt"/>
              </a:rPr>
              <a:t>hacerse</a:t>
            </a:r>
            <a:r>
              <a:rPr sz="2300" dirty="0" smtClean="0">
                <a:latin typeface="+mj-lt"/>
              </a:rPr>
              <a:t> </a:t>
            </a:r>
            <a:r>
              <a:rPr sz="2300" dirty="0" err="1" smtClean="0">
                <a:latin typeface="+mj-lt"/>
              </a:rPr>
              <a:t>tatuajes</a:t>
            </a:r>
            <a:r>
              <a:rPr sz="2300" dirty="0" smtClean="0">
                <a:latin typeface="+mj-lt"/>
              </a:rPr>
              <a:t> en la </a:t>
            </a:r>
            <a:r>
              <a:rPr sz="2300" dirty="0" err="1" smtClean="0">
                <a:latin typeface="+mj-lt"/>
              </a:rPr>
              <a:t>piel</a:t>
            </a:r>
            <a:r>
              <a:rPr sz="2300" dirty="0" smtClean="0">
                <a:latin typeface="+mj-lt"/>
              </a:rPr>
              <a:t>.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normAutofit fontScale="90000"/>
          </a:bodyPr>
          <a:lstStyle/>
          <a:p>
            <a:pPr eaLnBrk="1"/>
            <a:r>
              <a:rPr lang="es-CO" sz="4000" smtClean="0">
                <a:latin typeface="Calibri" charset="0"/>
              </a:rPr>
              <a:t>Parashat Semanal</a:t>
            </a:r>
            <a:br>
              <a:rPr lang="es-CO" sz="4000" smtClean="0">
                <a:latin typeface="Calibri" charset="0"/>
              </a:rPr>
            </a:br>
            <a:r>
              <a:rPr lang="es-CO" sz="4000" smtClean="0">
                <a:latin typeface="Calibri" charset="0"/>
              </a:rPr>
              <a:t> </a:t>
            </a:r>
            <a:r>
              <a:rPr lang="he-IL" sz="4000" smtClean="0">
                <a:latin typeface="Calibri" charset="0"/>
              </a:rPr>
              <a:t>פרשת שבוע</a:t>
            </a:r>
            <a:r>
              <a:rPr lang="es-CO" sz="4000" smtClean="0">
                <a:latin typeface="Calibri" charset="0"/>
              </a:rPr>
              <a:t>     </a:t>
            </a:r>
            <a:endParaRPr sz="4000" smtClean="0">
              <a:latin typeface="Calibri" charset="0"/>
            </a:endParaRPr>
          </a:p>
        </p:txBody>
      </p:sp>
      <p:sp>
        <p:nvSpPr>
          <p:cNvPr id="717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defRPr/>
            </a:pPr>
            <a:r>
              <a:rPr lang="es-CO" sz="2400" dirty="0" smtClean="0"/>
              <a:t>Las mitzvot positivas son: respetar a los padres y ancianos, dejar parte de la cosecha para los pobres, </a:t>
            </a:r>
          </a:p>
          <a:p>
            <a:pPr>
              <a:defRPr/>
            </a:pPr>
            <a:r>
              <a:rPr lang="es-CO" sz="2400" dirty="0" smtClean="0"/>
              <a:t>Amar a otros (especialmente a un convertido), comer frutas de un árbol en su 4to año en </a:t>
            </a:r>
            <a:r>
              <a:rPr lang="es-CO" sz="2400" dirty="0" err="1" smtClean="0"/>
              <a:t>Jerusalem</a:t>
            </a:r>
            <a:r>
              <a:rPr lang="es-CO" sz="2400" dirty="0" smtClean="0"/>
              <a:t>, respetar el Bet </a:t>
            </a:r>
            <a:r>
              <a:rPr lang="es-CO" sz="2400" dirty="0" err="1" smtClean="0"/>
              <a:t>Hamikdash</a:t>
            </a:r>
            <a:r>
              <a:rPr lang="es-CO" sz="2400" dirty="0" smtClean="0"/>
              <a:t>, </a:t>
            </a:r>
          </a:p>
          <a:p>
            <a:pPr>
              <a:defRPr/>
            </a:pPr>
            <a:r>
              <a:rPr lang="es-CO" sz="2400" dirty="0" smtClean="0"/>
              <a:t>Respetar a los Rabinos, los ciegos y los sordos. </a:t>
            </a:r>
          </a:p>
          <a:p>
            <a:pPr>
              <a:defRPr/>
            </a:pPr>
            <a:r>
              <a:rPr lang="es-CO" sz="2400" dirty="0" smtClean="0"/>
              <a:t>La vida familiar deber ser sagrada. </a:t>
            </a:r>
          </a:p>
          <a:p>
            <a:pPr>
              <a:defRPr/>
            </a:pPr>
            <a:r>
              <a:rPr lang="es-CO" sz="2400" dirty="0" smtClean="0"/>
              <a:t>Se nos advierte no imitar el comportamiento de los gentiles, para no perder la Tierra de Israel. </a:t>
            </a:r>
          </a:p>
          <a:p>
            <a:pPr>
              <a:defRPr/>
            </a:pPr>
            <a:r>
              <a:rPr lang="es-CO" sz="2400" dirty="0" smtClean="0"/>
              <a:t>Debemos cumplir con </a:t>
            </a:r>
            <a:r>
              <a:rPr lang="es-CO" sz="2400" dirty="0" err="1" smtClean="0"/>
              <a:t>kashrut</a:t>
            </a:r>
            <a:r>
              <a:rPr lang="es-CO" sz="2400" dirty="0" smtClean="0"/>
              <a:t> y mantener nuestro estatus separado y particular. </a:t>
            </a:r>
          </a:p>
          <a:p>
            <a:pPr>
              <a:defRPr/>
            </a:pPr>
            <a:endParaRPr lang="es-CO" sz="2300" b="1" i="1" dirty="0" smtClean="0">
              <a:latin typeface="+mn-lt"/>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8195" name="Title 1"/>
          <p:cNvSpPr txBox="1">
            <a:spLocks noGrp="1"/>
          </p:cNvSpPr>
          <p:nvPr>
            <p:ph type="title"/>
          </p:nvPr>
        </p:nvSpPr>
        <p:spPr/>
        <p:txBody>
          <a:bodyPr>
            <a:normAutofit fontScale="90000"/>
          </a:bodyPr>
          <a:lstStyle/>
          <a:p>
            <a:pPr eaLnBrk="1"/>
            <a:r>
              <a:rPr lang="es-CO" sz="4000" smtClean="0">
                <a:latin typeface="Calibri" charset="0"/>
              </a:rPr>
              <a:t>Parashat Semanal</a:t>
            </a:r>
            <a:br>
              <a:rPr lang="es-CO" sz="4000" smtClean="0">
                <a:latin typeface="Calibri" charset="0"/>
              </a:rPr>
            </a:br>
            <a:r>
              <a:rPr lang="es-CO" sz="4000" smtClean="0">
                <a:latin typeface="Calibri" charset="0"/>
              </a:rPr>
              <a:t> </a:t>
            </a:r>
            <a:r>
              <a:rPr lang="he-IL" sz="4000" smtClean="0">
                <a:latin typeface="Calibri" charset="0"/>
              </a:rPr>
              <a:t>פרשת שבוע</a:t>
            </a:r>
            <a:r>
              <a:rPr lang="es-CO" sz="4000" smtClean="0">
                <a:latin typeface="Calibri" charset="0"/>
              </a:rPr>
              <a:t>     </a:t>
            </a:r>
            <a:endParaRPr sz="4000" smtClean="0">
              <a:latin typeface="Calibri" charset="0"/>
            </a:endParaRPr>
          </a:p>
        </p:txBody>
      </p:sp>
      <p:sp>
        <p:nvSpPr>
          <p:cNvPr id="819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8197" name="Content Placeholder 2"/>
          <p:cNvSpPr txBox="1">
            <a:spLocks noGrp="1"/>
          </p:cNvSpPr>
          <p:nvPr>
            <p:ph idx="1"/>
          </p:nvPr>
        </p:nvSpPr>
        <p:spPr>
          <a:xfrm>
            <a:off x="838200" y="1600200"/>
            <a:ext cx="7772400" cy="4800600"/>
          </a:xfrm>
        </p:spPr>
        <p:txBody>
          <a:bodyPr/>
          <a:lstStyle/>
          <a:p>
            <a:r>
              <a:rPr lang="es-CO" sz="2300" b="1" dirty="0" smtClean="0">
                <a:latin typeface="+mj-lt"/>
              </a:rPr>
              <a:t>"Tras la muerte de los dos hijos de Aarón..." (16:1)</a:t>
            </a:r>
            <a:r>
              <a:rPr lang="es-CO" sz="2300" dirty="0" smtClean="0">
                <a:latin typeface="+mj-lt"/>
              </a:rPr>
              <a:t> </a:t>
            </a:r>
          </a:p>
          <a:p>
            <a:r>
              <a:rPr lang="es-CO" sz="2300" dirty="0" smtClean="0">
                <a:latin typeface="+mj-lt"/>
              </a:rPr>
              <a:t>Dice  </a:t>
            </a:r>
            <a:r>
              <a:rPr lang="es-CO" sz="2300" dirty="0" err="1" smtClean="0">
                <a:latin typeface="+mj-lt"/>
              </a:rPr>
              <a:t>Najal</a:t>
            </a:r>
            <a:r>
              <a:rPr lang="es-CO" sz="2300" dirty="0" smtClean="0">
                <a:latin typeface="+mj-lt"/>
              </a:rPr>
              <a:t> </a:t>
            </a:r>
            <a:r>
              <a:rPr lang="es-CO" sz="2300" dirty="0" err="1" smtClean="0">
                <a:latin typeface="+mj-lt"/>
              </a:rPr>
              <a:t>Kadomim</a:t>
            </a:r>
            <a:r>
              <a:rPr lang="es-CO" sz="2300" dirty="0" smtClean="0">
                <a:latin typeface="+mj-lt"/>
              </a:rPr>
              <a:t>:</a:t>
            </a:r>
          </a:p>
          <a:p>
            <a:r>
              <a:rPr lang="es-CO" sz="2300" dirty="0" smtClean="0">
                <a:latin typeface="+mj-lt"/>
              </a:rPr>
              <a:t>La persona que oye las malas lenguas y no realiza ninguna objeción o, por lo menos, demuestra desagrado, en realidad está de acuerdo con lo que se dijo. Es como si ella misma hubiera pronunciado esas palabras, y por lo tanto, es merecedora del mismo castigo. </a:t>
            </a:r>
          </a:p>
          <a:p>
            <a:r>
              <a:rPr lang="es-CO" sz="2300" dirty="0" smtClean="0">
                <a:latin typeface="+mj-lt"/>
              </a:rPr>
              <a:t>Cuando los Bnei Israel viajaban por el desierto, Moshe y Aarón los conducían, seguidos por Nadav y </a:t>
            </a:r>
            <a:r>
              <a:rPr lang="es-CO" sz="2300" dirty="0" err="1" smtClean="0">
                <a:latin typeface="+mj-lt"/>
              </a:rPr>
              <a:t>Avihu</a:t>
            </a:r>
            <a:r>
              <a:rPr lang="es-CO" sz="2300" dirty="0" smtClean="0">
                <a:latin typeface="+mj-lt"/>
              </a:rPr>
              <a:t>, y, luego, por el resto de la nación. </a:t>
            </a:r>
            <a:endParaRPr lang="es-CO" sz="2300" dirty="0" smtClean="0">
              <a:latin typeface="+mj-lt"/>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9219" name="Title 1"/>
          <p:cNvSpPr txBox="1">
            <a:spLocks noGrp="1"/>
          </p:cNvSpPr>
          <p:nvPr>
            <p:ph type="title"/>
          </p:nvPr>
        </p:nvSpPr>
        <p:spPr/>
        <p:txBody>
          <a:bodyPr>
            <a:normAutofit fontScale="90000"/>
          </a:bodyPr>
          <a:lstStyle/>
          <a:p>
            <a:pPr eaLnBrk="1"/>
            <a:r>
              <a:rPr lang="es-CO" sz="4000" smtClean="0">
                <a:latin typeface="Calibri" charset="0"/>
              </a:rPr>
              <a:t>Parashat Semanal</a:t>
            </a:r>
            <a:br>
              <a:rPr lang="es-CO" sz="4000" smtClean="0">
                <a:latin typeface="Calibri" charset="0"/>
              </a:rPr>
            </a:br>
            <a:r>
              <a:rPr lang="es-CO" sz="4000" smtClean="0">
                <a:latin typeface="Calibri" charset="0"/>
              </a:rPr>
              <a:t> </a:t>
            </a:r>
            <a:r>
              <a:rPr lang="he-IL" sz="4000" smtClean="0">
                <a:latin typeface="Calibri" charset="0"/>
              </a:rPr>
              <a:t>פרשת שבוע</a:t>
            </a:r>
            <a:r>
              <a:rPr lang="es-CO" sz="4000" smtClean="0">
                <a:latin typeface="Calibri" charset="0"/>
              </a:rPr>
              <a:t>     </a:t>
            </a:r>
            <a:endParaRPr sz="4000" smtClean="0">
              <a:latin typeface="Calibri" charset="0"/>
            </a:endParaRPr>
          </a:p>
        </p:txBody>
      </p:sp>
      <p:sp>
        <p:nvSpPr>
          <p:cNvPr id="922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defRPr/>
            </a:pPr>
            <a:r>
              <a:rPr lang="es-CO" sz="2300" dirty="0" smtClean="0"/>
              <a:t>Una vez, Nadav le dijo a </a:t>
            </a:r>
            <a:r>
              <a:rPr lang="es-CO" sz="2300" dirty="0" err="1" smtClean="0"/>
              <a:t>Avihu</a:t>
            </a:r>
            <a:r>
              <a:rPr lang="es-CO" sz="2300" dirty="0" smtClean="0"/>
              <a:t>: "¿Cuándo van a fallecer estos ancianos, así podemos llegar al liderazgo?" </a:t>
            </a:r>
          </a:p>
          <a:p>
            <a:pPr>
              <a:defRPr/>
            </a:pPr>
            <a:r>
              <a:rPr lang="es-CO" sz="2300" dirty="0" smtClean="0"/>
              <a:t>Entonces Hashem dijo: "Veremos quién entierra a quién". Y El dejó que ellos cayeran, y finalmente fueran castigados con una muerte Divina. </a:t>
            </a:r>
          </a:p>
          <a:p>
            <a:pPr>
              <a:defRPr/>
            </a:pPr>
            <a:r>
              <a:rPr lang="es-CO" sz="2300" dirty="0" smtClean="0"/>
              <a:t>Se entiende que Nadav haya sido castigado, pero ¿cuál fue la culpa de </a:t>
            </a:r>
            <a:r>
              <a:rPr lang="es-CO" sz="2300" dirty="0" err="1" smtClean="0"/>
              <a:t>Avihu</a:t>
            </a:r>
            <a:r>
              <a:rPr lang="es-CO" sz="2300" dirty="0" smtClean="0"/>
              <a:t>? El se quedó callado. </a:t>
            </a:r>
          </a:p>
          <a:p>
            <a:pPr>
              <a:defRPr/>
            </a:pPr>
            <a:r>
              <a:rPr lang="es-CO" sz="2300" dirty="0" err="1" smtClean="0"/>
              <a:t>Avihu</a:t>
            </a:r>
            <a:r>
              <a:rPr lang="es-CO" sz="2300" dirty="0" smtClean="0"/>
              <a:t> fue castigado porque no reaccionó con el desagrado que merecían las palabras de Nadav. Y por eso, era tan culpable como su hermano. </a:t>
            </a:r>
          </a:p>
          <a:p>
            <a:pPr>
              <a:defRPr/>
            </a:pPr>
            <a:endParaRPr lang="es-CO" sz="2300" b="1" i="1" dirty="0" smtClean="0">
              <a:latin typeface="+mn-lt"/>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Date Placeholder 3"/>
          <p:cNvSpPr>
            <a:spLocks noGrp="1"/>
          </p:cNvSpPr>
          <p:nvPr>
            <p:ph type="dt" sz="quarter" idx="10"/>
          </p:nvPr>
        </p:nvSpPr>
        <p:spPr>
          <a:noFill/>
        </p:spPr>
        <p:txBody>
          <a:bodyPr/>
          <a:lstStyle/>
          <a:p>
            <a:endParaRPr lang="en-US" dirty="0" smtClean="0"/>
          </a:p>
        </p:txBody>
      </p:sp>
      <p:pic>
        <p:nvPicPr>
          <p:cNvPr id="15363"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5364"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15365"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5366"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5367"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5368"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5369"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200" b="1" i="1" dirty="0" smtClean="0">
                <a:solidFill>
                  <a:srgbClr val="000000"/>
                </a:solidFill>
                <a:latin typeface="+mj-lt"/>
              </a:rPr>
              <a:t>16:5 </a:t>
            </a:r>
            <a:r>
              <a:rPr lang="es-CO" sz="2200" b="1" i="1" dirty="0" err="1" smtClean="0">
                <a:solidFill>
                  <a:srgbClr val="000000"/>
                </a:solidFill>
                <a:latin typeface="+mj-lt"/>
              </a:rPr>
              <a:t>Ume'et</a:t>
            </a:r>
            <a:r>
              <a:rPr lang="es-CO" sz="2200" b="1" i="1" dirty="0" smtClean="0">
                <a:solidFill>
                  <a:srgbClr val="000000"/>
                </a:solidFill>
                <a:latin typeface="+mj-lt"/>
              </a:rPr>
              <a:t> </a:t>
            </a:r>
            <a:r>
              <a:rPr lang="es-CO" sz="2200" b="1" i="1" dirty="0" err="1" smtClean="0">
                <a:solidFill>
                  <a:srgbClr val="000000"/>
                </a:solidFill>
                <a:latin typeface="+mj-lt"/>
              </a:rPr>
              <a:t>adat</a:t>
            </a:r>
            <a:r>
              <a:rPr lang="es-CO" sz="2200" b="1" i="1" dirty="0" smtClean="0">
                <a:solidFill>
                  <a:srgbClr val="000000"/>
                </a:solidFill>
                <a:latin typeface="+mj-lt"/>
              </a:rPr>
              <a:t> beney </a:t>
            </a:r>
            <a:r>
              <a:rPr lang="es-CO" sz="2200" b="1" i="1" dirty="0" err="1" smtClean="0">
                <a:solidFill>
                  <a:srgbClr val="000000"/>
                </a:solidFill>
                <a:latin typeface="+mj-lt"/>
              </a:rPr>
              <a:t>Yisra'el</a:t>
            </a:r>
            <a:r>
              <a:rPr lang="es-CO" sz="2200" b="1" i="1" dirty="0" smtClean="0">
                <a:solidFill>
                  <a:srgbClr val="000000"/>
                </a:solidFill>
                <a:latin typeface="+mj-lt"/>
              </a:rPr>
              <a:t> </a:t>
            </a:r>
            <a:r>
              <a:rPr lang="es-CO" sz="2200" b="1" i="1" dirty="0" err="1" smtClean="0">
                <a:solidFill>
                  <a:srgbClr val="000000"/>
                </a:solidFill>
                <a:latin typeface="+mj-lt"/>
              </a:rPr>
              <a:t>yikach</a:t>
            </a:r>
            <a:r>
              <a:rPr lang="es-CO" sz="2200" b="1" i="1" dirty="0" smtClean="0">
                <a:solidFill>
                  <a:srgbClr val="000000"/>
                </a:solidFill>
                <a:latin typeface="+mj-lt"/>
              </a:rPr>
              <a:t> </a:t>
            </a:r>
            <a:r>
              <a:rPr lang="es-CO" sz="2200" b="1" i="1" dirty="0" err="1" smtClean="0">
                <a:solidFill>
                  <a:srgbClr val="000000"/>
                </a:solidFill>
                <a:latin typeface="+mj-lt"/>
              </a:rPr>
              <a:t>shney</a:t>
            </a:r>
            <a:r>
              <a:rPr lang="es-CO" sz="2200" b="1" i="1" dirty="0" smtClean="0">
                <a:solidFill>
                  <a:srgbClr val="000000"/>
                </a:solidFill>
                <a:latin typeface="+mj-lt"/>
              </a:rPr>
              <a:t> </a:t>
            </a:r>
            <a:r>
              <a:rPr lang="es-CO" sz="2200" b="1" i="1" dirty="0" err="1" smtClean="0">
                <a:solidFill>
                  <a:srgbClr val="000000"/>
                </a:solidFill>
                <a:latin typeface="+mj-lt"/>
              </a:rPr>
              <a:t>se'irey</a:t>
            </a:r>
            <a:r>
              <a:rPr lang="es-CO" sz="2200" b="1" i="1" dirty="0" smtClean="0">
                <a:solidFill>
                  <a:srgbClr val="000000"/>
                </a:solidFill>
                <a:latin typeface="+mj-lt"/>
              </a:rPr>
              <a:t> </a:t>
            </a:r>
            <a:r>
              <a:rPr lang="es-CO" sz="2200" b="1" i="1" dirty="0" err="1" smtClean="0">
                <a:solidFill>
                  <a:srgbClr val="000000"/>
                </a:solidFill>
                <a:latin typeface="+mj-lt"/>
              </a:rPr>
              <a:t>izim</a:t>
            </a:r>
            <a:r>
              <a:rPr lang="es-CO" sz="2200" b="1" i="1" dirty="0" smtClean="0">
                <a:solidFill>
                  <a:srgbClr val="000000"/>
                </a:solidFill>
                <a:latin typeface="+mj-lt"/>
              </a:rPr>
              <a:t> </a:t>
            </a:r>
            <a:r>
              <a:rPr lang="es-CO" sz="2200" b="1" i="1" dirty="0" err="1" smtClean="0">
                <a:solidFill>
                  <a:srgbClr val="000000"/>
                </a:solidFill>
                <a:latin typeface="+mj-lt"/>
              </a:rPr>
              <a:t>lejatat</a:t>
            </a:r>
            <a:r>
              <a:rPr lang="es-CO" sz="2200" b="1" i="1" dirty="0" smtClean="0">
                <a:solidFill>
                  <a:srgbClr val="000000"/>
                </a:solidFill>
                <a:latin typeface="+mj-lt"/>
              </a:rPr>
              <a:t> </a:t>
            </a:r>
            <a:r>
              <a:rPr lang="es-CO" sz="2200" b="1" i="1" dirty="0" err="1" smtClean="0">
                <a:solidFill>
                  <a:srgbClr val="000000"/>
                </a:solidFill>
                <a:latin typeface="+mj-lt"/>
              </a:rPr>
              <a:t>ve'ayil</a:t>
            </a:r>
            <a:r>
              <a:rPr lang="es-CO" sz="2200" b="1" i="1" dirty="0" smtClean="0">
                <a:solidFill>
                  <a:srgbClr val="000000"/>
                </a:solidFill>
                <a:latin typeface="+mj-lt"/>
              </a:rPr>
              <a:t> </a:t>
            </a:r>
            <a:r>
              <a:rPr lang="es-CO" sz="2200" b="1" i="1" dirty="0" err="1" smtClean="0">
                <a:solidFill>
                  <a:srgbClr val="000000"/>
                </a:solidFill>
                <a:latin typeface="+mj-lt"/>
              </a:rPr>
              <a:t>ejad</a:t>
            </a:r>
            <a:r>
              <a:rPr lang="es-CO" sz="2200" b="1" i="1" dirty="0" smtClean="0">
                <a:solidFill>
                  <a:srgbClr val="000000"/>
                </a:solidFill>
                <a:latin typeface="+mj-lt"/>
              </a:rPr>
              <a:t> </a:t>
            </a:r>
            <a:r>
              <a:rPr lang="es-CO" sz="2200" b="1" i="1" dirty="0" err="1" smtClean="0">
                <a:solidFill>
                  <a:srgbClr val="000000"/>
                </a:solidFill>
                <a:latin typeface="+mj-lt"/>
              </a:rPr>
              <a:t>le'olah</a:t>
            </a:r>
            <a:r>
              <a:rPr lang="es-CO" sz="2200" b="1" i="1" dirty="0" smtClean="0">
                <a:solidFill>
                  <a:srgbClr val="000000"/>
                </a:solidFill>
                <a:latin typeface="+mj-lt"/>
              </a:rPr>
              <a:t>.</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200" dirty="0" smtClean="0">
                <a:solidFill>
                  <a:srgbClr val="000000"/>
                </a:solidFill>
                <a:latin typeface="+mj-lt"/>
              </a:rPr>
              <a:t>Y de la congregación de los hijos de Israel tomará dos machos cabríos para ofrenda por el pecado, y un carnero para holocausto. </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200" dirty="0" smtClean="0">
                <a:solidFill>
                  <a:srgbClr val="000000"/>
                </a:solidFill>
                <a:latin typeface="+mj-lt"/>
              </a:rPr>
              <a:t>Para Yom Kipur cada vez que el Kohen Gadol vestía sus prendas normales o sus vestiduras blancas, lo que hacía un total de cinco veces, se sumergía en un Mikvé.</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200" dirty="0" smtClean="0">
                <a:solidFill>
                  <a:srgbClr val="000000"/>
                </a:solidFill>
                <a:latin typeface="+mj-lt"/>
              </a:rPr>
              <a:t>Antes y después de cada cambio de vestiduras se lavaba las manos y los pies en el </a:t>
            </a:r>
            <a:r>
              <a:rPr lang="es-CO" sz="2200" dirty="0" err="1" smtClean="0">
                <a:solidFill>
                  <a:srgbClr val="000000"/>
                </a:solidFill>
                <a:latin typeface="+mj-lt"/>
              </a:rPr>
              <a:t>Kiyor</a:t>
            </a:r>
            <a:r>
              <a:rPr lang="es-CO" sz="2200" dirty="0" smtClean="0">
                <a:solidFill>
                  <a:srgbClr val="000000"/>
                </a:solidFill>
                <a:latin typeface="+mj-lt"/>
              </a:rPr>
              <a:t> o Lavatorio en el Patio del Santuario. 5 veces se sumergía y 10 manos y pies.</a:t>
            </a:r>
            <a:endParaRPr lang="es-CO" sz="2200" dirty="0">
              <a:solidFill>
                <a:srgbClr val="000000"/>
              </a:solidFill>
              <a:latin typeface="+mj-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endParaRPr lang="en-US" dirty="0" smtClean="0"/>
          </a:p>
        </p:txBody>
      </p:sp>
      <p:pic>
        <p:nvPicPr>
          <p:cNvPr id="16387"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6388"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16389"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6390"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6391"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6392"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6393"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400" b="1" i="1" dirty="0" smtClean="0">
                <a:solidFill>
                  <a:srgbClr val="000000"/>
                </a:solidFill>
                <a:latin typeface="+mj-lt"/>
              </a:rPr>
              <a:t> 16:6 </a:t>
            </a:r>
            <a:r>
              <a:rPr lang="es-CO" sz="2400" b="1" i="1" dirty="0" err="1" smtClean="0">
                <a:solidFill>
                  <a:srgbClr val="000000"/>
                </a:solidFill>
                <a:latin typeface="+mj-lt"/>
              </a:rPr>
              <a:t>Vehikriv</a:t>
            </a:r>
            <a:r>
              <a:rPr lang="es-CO" sz="2400" b="1" i="1" dirty="0" smtClean="0">
                <a:solidFill>
                  <a:srgbClr val="000000"/>
                </a:solidFill>
                <a:latin typeface="+mj-lt"/>
              </a:rPr>
              <a:t> Aharon et-par </a:t>
            </a:r>
            <a:r>
              <a:rPr lang="es-CO" sz="2400" b="1" i="1" dirty="0" err="1" smtClean="0">
                <a:solidFill>
                  <a:srgbClr val="000000"/>
                </a:solidFill>
                <a:latin typeface="+mj-lt"/>
              </a:rPr>
              <a:t>hajatat</a:t>
            </a:r>
            <a:r>
              <a:rPr lang="es-CO" sz="2400" b="1" i="1" dirty="0" smtClean="0">
                <a:solidFill>
                  <a:srgbClr val="000000"/>
                </a:solidFill>
                <a:latin typeface="+mj-lt"/>
              </a:rPr>
              <a:t> asher-lo </a:t>
            </a:r>
            <a:r>
              <a:rPr lang="es-CO" sz="2400" b="1" i="1" dirty="0" err="1" smtClean="0">
                <a:solidFill>
                  <a:srgbClr val="000000"/>
                </a:solidFill>
                <a:latin typeface="+mj-lt"/>
              </a:rPr>
              <a:t>vejiper</a:t>
            </a:r>
            <a:r>
              <a:rPr lang="es-CO" sz="2400" b="1" i="1" dirty="0" smtClean="0">
                <a:solidFill>
                  <a:srgbClr val="000000"/>
                </a:solidFill>
                <a:latin typeface="+mj-lt"/>
              </a:rPr>
              <a:t> </a:t>
            </a:r>
            <a:r>
              <a:rPr lang="es-CO" sz="2400" b="1" i="1" dirty="0" err="1" smtClean="0">
                <a:solidFill>
                  <a:srgbClr val="000000"/>
                </a:solidFill>
                <a:latin typeface="+mj-lt"/>
              </a:rPr>
              <a:t>ba'ado</a:t>
            </a:r>
            <a:r>
              <a:rPr lang="es-CO" sz="2400" b="1" i="1" dirty="0" smtClean="0">
                <a:solidFill>
                  <a:srgbClr val="000000"/>
                </a:solidFill>
                <a:latin typeface="+mj-lt"/>
              </a:rPr>
              <a:t> </a:t>
            </a:r>
            <a:r>
              <a:rPr lang="es-CO" sz="2400" b="1" i="1" dirty="0" err="1" smtClean="0">
                <a:solidFill>
                  <a:srgbClr val="000000"/>
                </a:solidFill>
                <a:latin typeface="+mj-lt"/>
              </a:rPr>
              <a:t>uve'ad</a:t>
            </a:r>
            <a:r>
              <a:rPr lang="es-CO" sz="2400" b="1" i="1" dirty="0" smtClean="0">
                <a:solidFill>
                  <a:srgbClr val="000000"/>
                </a:solidFill>
                <a:latin typeface="+mj-lt"/>
              </a:rPr>
              <a:t> </a:t>
            </a:r>
            <a:r>
              <a:rPr lang="es-CO" sz="2400" b="1" i="1" dirty="0" err="1" smtClean="0">
                <a:solidFill>
                  <a:srgbClr val="000000"/>
                </a:solidFill>
                <a:latin typeface="+mj-lt"/>
              </a:rPr>
              <a:t>beyto</a:t>
            </a:r>
            <a:r>
              <a:rPr lang="es-CO" sz="2400" b="1" i="1" dirty="0" smtClean="0">
                <a:solidFill>
                  <a:srgbClr val="000000"/>
                </a:solidFill>
                <a:latin typeface="+mj-lt"/>
              </a:rPr>
              <a:t>.</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400" dirty="0" smtClean="0">
                <a:solidFill>
                  <a:srgbClr val="000000"/>
                </a:solidFill>
                <a:latin typeface="+mj-lt"/>
              </a:rPr>
              <a:t>Y Aarón presentará el novillo de la ofrenda por el pecado, que es de él; y hará expiación por sí mismo y por su casa. </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400" dirty="0" smtClean="0">
                <a:solidFill>
                  <a:srgbClr val="000000"/>
                </a:solidFill>
                <a:latin typeface="+mj-lt"/>
              </a:rPr>
              <a:t>El Kohén Gadol compraba el animal de su propio bolsillo, a diferencia de la ofrenda de la Nación que se compraba con los fondos del erario público.</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400" dirty="0" smtClean="0">
                <a:solidFill>
                  <a:srgbClr val="000000"/>
                </a:solidFill>
                <a:latin typeface="+mj-lt"/>
              </a:rPr>
              <a:t>Así, buscaba la expiación y verbalizaba la confesión de sus pecados y los de su familia.</a:t>
            </a:r>
          </a:p>
          <a:p>
            <a:pPr marL="341313" indent="-339725">
              <a:lnSpc>
                <a:spcPct val="102000"/>
              </a:lnSpc>
              <a:spcBef>
                <a:spcPts val="800"/>
              </a:spcBef>
              <a:buClrTx/>
              <a:buSzTx/>
              <a:buFontTx/>
              <a:buNone/>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endParaRPr lang="en-US" sz="2400" dirty="0">
              <a:solidFill>
                <a:srgbClr val="000000"/>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endParaRPr lang="en-US" dirty="0" smtClean="0"/>
          </a:p>
        </p:txBody>
      </p:sp>
      <p:pic>
        <p:nvPicPr>
          <p:cNvPr id="17411"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7412"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17413"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7414"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5"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6"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7"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400" dirty="0" smtClean="0">
                <a:solidFill>
                  <a:srgbClr val="000000"/>
                </a:solidFill>
                <a:latin typeface="+mj-lt"/>
              </a:rPr>
              <a:t>El texto de la confesión era:</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600" i="1" dirty="0" smtClean="0">
                <a:solidFill>
                  <a:srgbClr val="000000"/>
                </a:solidFill>
                <a:latin typeface="+mj-lt"/>
              </a:rPr>
              <a:t>“Te suplico Oh, Hashem, he actuado malévolamente, me he revelado y he pecado ante </a:t>
            </a:r>
            <a:r>
              <a:rPr lang="es-CO" sz="2600" i="1" dirty="0" err="1" smtClean="0">
                <a:solidFill>
                  <a:srgbClr val="000000"/>
                </a:solidFill>
                <a:latin typeface="+mj-lt"/>
              </a:rPr>
              <a:t>Tí</a:t>
            </a:r>
            <a:r>
              <a:rPr lang="es-CO" sz="2600" i="1" dirty="0" smtClean="0">
                <a:solidFill>
                  <a:srgbClr val="000000"/>
                </a:solidFill>
                <a:latin typeface="+mj-lt"/>
              </a:rPr>
              <a:t>, yo y mi familia. Te suplico,, oh Hashem, que perdones las malas acciones, las rebeliones y los pecados, pues he actuado con maldad, me he rebelado y he pecado contra </a:t>
            </a:r>
            <a:r>
              <a:rPr lang="es-CO" sz="2600" i="1" dirty="0" err="1" smtClean="0">
                <a:solidFill>
                  <a:srgbClr val="000000"/>
                </a:solidFill>
                <a:latin typeface="+mj-lt"/>
              </a:rPr>
              <a:t>Tí</a:t>
            </a:r>
            <a:r>
              <a:rPr lang="es-CO" sz="2600" i="1" dirty="0" smtClean="0">
                <a:solidFill>
                  <a:srgbClr val="000000"/>
                </a:solidFill>
                <a:latin typeface="+mj-lt"/>
              </a:rPr>
              <a:t>, yo y mi familia, como está escrito en la Torá de Tu siervo Moisés.”</a:t>
            </a:r>
            <a:r>
              <a:rPr lang="es-CO" sz="2400" dirty="0" smtClean="0">
                <a:solidFill>
                  <a:srgbClr val="000000"/>
                </a:solidFill>
                <a:latin typeface="+mj-lt"/>
              </a:rPr>
              <a:t> **</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400" dirty="0" smtClean="0">
                <a:solidFill>
                  <a:srgbClr val="000000"/>
                </a:solidFill>
                <a:latin typeface="+mj-lt"/>
              </a:rPr>
              <a:t> Después de la Confesión se procedía al sorteo de los dos machos cabríos.</a:t>
            </a:r>
            <a:endParaRPr lang="es-CO" sz="2400" dirty="0">
              <a:solidFill>
                <a:srgbClr val="000000"/>
              </a:solidFill>
              <a:latin typeface="+mj-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endParaRPr lang="en-US" dirty="0" smtClean="0"/>
          </a:p>
        </p:txBody>
      </p:sp>
      <p:pic>
        <p:nvPicPr>
          <p:cNvPr id="17411"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7412"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17413"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7414"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5"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6"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7"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ES" sz="2200" b="1" i="1" dirty="0" smtClean="0">
                <a:solidFill>
                  <a:schemeClr val="tx1"/>
                </a:solidFill>
                <a:latin typeface="+mj-lt"/>
              </a:rPr>
              <a:t>Y pondrá Aarón sus dos manos sobre la cabeza del macho cabrío vivo, y manifestará sobre él todas las iniquidades de los hijos de Israel, y todas sus transgresiones, y todos sus pecados, cargándolos así sobre la cabeza del macho cabrío, y lo enviará al desierto por medio de un hombre especialmente preparado</a:t>
            </a:r>
            <a:r>
              <a:rPr lang="es-ES" sz="2200" b="1" i="1" dirty="0" smtClean="0">
                <a:solidFill>
                  <a:schemeClr val="tx1"/>
                </a:solidFill>
                <a:latin typeface="+mj-lt"/>
              </a:rPr>
              <a:t>. </a:t>
            </a:r>
            <a:r>
              <a:rPr lang="es-ES" sz="2200" i="1" dirty="0" smtClean="0">
                <a:solidFill>
                  <a:schemeClr val="tx1"/>
                </a:solidFill>
                <a:latin typeface="+mj-lt"/>
              </a:rPr>
              <a:t>(16:21)</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ES" sz="2200" b="1" i="1" dirty="0" smtClean="0">
                <a:solidFill>
                  <a:schemeClr val="tx1"/>
                </a:solidFill>
                <a:latin typeface="+mj-lt"/>
              </a:rPr>
              <a:t>Azazel.- </a:t>
            </a:r>
            <a:r>
              <a:rPr lang="es-ES" sz="2200" dirty="0" smtClean="0">
                <a:solidFill>
                  <a:schemeClr val="tx1"/>
                </a:solidFill>
                <a:latin typeface="+mj-lt"/>
              </a:rPr>
              <a:t>el nombre hebreo Azazel no es un nombre propio, pero un nombre raro (azalzel, contraído Azazel) significa ‘despido’, o completa remoción.</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ES" sz="2200" dirty="0" smtClean="0">
                <a:solidFill>
                  <a:schemeClr val="tx1"/>
                </a:solidFill>
                <a:latin typeface="+mj-lt"/>
              </a:rPr>
              <a:t>Este es el término antiguo por la completa remoción del pecado y la culpa de la comunidad, simbolizada al enviar lejos el cabro hacia el desierto.</a:t>
            </a:r>
            <a:endParaRPr lang="en-US" sz="2200" dirty="0">
              <a:solidFill>
                <a:schemeClr val="tx1"/>
              </a:solidFill>
              <a:latin typeface="+mj-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endParaRPr lang="en-US" dirty="0" smtClean="0"/>
          </a:p>
        </p:txBody>
      </p:sp>
      <p:pic>
        <p:nvPicPr>
          <p:cNvPr id="17411"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7412"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17413"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7414"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5"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6"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7"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ES" sz="2200" dirty="0" smtClean="0">
                <a:solidFill>
                  <a:schemeClr val="tx1"/>
                </a:solidFill>
                <a:latin typeface="+mj-lt"/>
              </a:rPr>
              <a:t>En la Septuaginta esta misteriosa palabra hebrea es traducida como “el que es enviado lejos”, que esta de acuerdo con el término usado en la Mishná.</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ES" sz="2200" dirty="0" smtClean="0">
                <a:solidFill>
                  <a:schemeClr val="tx1"/>
                </a:solidFill>
                <a:latin typeface="+mj-lt"/>
              </a:rPr>
              <a:t>La Vulgata lo traduce como “chivo expiatorio”, o “la cabra conducida” o “escapada” hacia el desierto.</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ES" sz="2200" dirty="0" smtClean="0">
                <a:solidFill>
                  <a:schemeClr val="tx1"/>
                </a:solidFill>
                <a:latin typeface="+mj-lt"/>
              </a:rPr>
              <a:t>En el Talmud Azazel es traducida como “monte escarpado” y es aplicado a las rocosas en el desierto adonde en esos tiempos el animal era dirigido.</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ES" sz="2200" dirty="0" smtClean="0">
                <a:solidFill>
                  <a:schemeClr val="tx1"/>
                </a:solidFill>
                <a:latin typeface="+mj-lt"/>
              </a:rPr>
              <a:t>Tiempos mas tarde la palabra Azazel vino a ser personificada como una palabra hebrea para el inframundo –Sheol- y Destrucción –abadón-</a:t>
            </a:r>
            <a:endParaRPr lang="en-US" sz="2200" dirty="0">
              <a:solidFill>
                <a:schemeClr val="tx1"/>
              </a:solidFill>
              <a:latin typeface="+mj-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endParaRPr lang="en-US" dirty="0" smtClean="0"/>
          </a:p>
        </p:txBody>
      </p:sp>
      <p:pic>
        <p:nvPicPr>
          <p:cNvPr id="17411"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7412"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a:r>
            <a:br>
              <a:rPr lang="en-US" sz="4000" dirty="0" smtClean="0">
                <a:latin typeface="Calibri" charset="0"/>
              </a:rPr>
            </a:br>
            <a:r>
              <a:rPr lang="en-US" sz="4000" dirty="0" smtClean="0">
                <a:latin typeface="Calibri" charset="0"/>
              </a:rPr>
              <a:t> </a:t>
            </a:r>
            <a:r>
              <a:rPr lang="he-IL" sz="4000" dirty="0" smtClean="0">
                <a:latin typeface="Calibri" charset="0"/>
                <a:cs typeface="Arial" charset="0"/>
              </a:rPr>
              <a:t>פרשת שבוע</a:t>
            </a:r>
            <a:r>
              <a:rPr lang="en-US" sz="4000" dirty="0" smtClean="0">
                <a:latin typeface="Calibri" charset="0"/>
                <a:cs typeface="Arial" charset="0"/>
              </a:rPr>
              <a:t>     </a:t>
            </a:r>
          </a:p>
        </p:txBody>
      </p:sp>
      <p:sp>
        <p:nvSpPr>
          <p:cNvPr id="17413"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7414"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5"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6"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7"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ES" sz="2400" dirty="0" smtClean="0">
                <a:solidFill>
                  <a:schemeClr val="tx1"/>
                </a:solidFill>
                <a:latin typeface="+mj-lt"/>
              </a:rPr>
              <a:t>En algunas tradiciones judías, por ejemplo, Azazel o Azalzel es referido como de los primeros Angeles Caídos que enseñaron injusticia a los hijos de los hombres relatado en el Libro de Enoc.</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ES" sz="2400" dirty="0" smtClean="0">
                <a:solidFill>
                  <a:schemeClr val="tx1"/>
                </a:solidFill>
                <a:latin typeface="+mj-lt"/>
              </a:rPr>
              <a:t>Uno de nuestros grandes Sabios, Abraham Ibn Ezra comparte la idea de que Azazel es el nombre de un demonio que habita en el desierto, y muchos críticos hoy día lo han adoptado así, pero esto no es muy sostenible.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endParaRPr lang="en-US" dirty="0" smtClean="0"/>
          </a:p>
        </p:txBody>
      </p:sp>
      <p:pic>
        <p:nvPicPr>
          <p:cNvPr id="17411"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7412"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17413"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7414"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5"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6"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7"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ES" sz="2200" dirty="0" smtClean="0">
                <a:solidFill>
                  <a:schemeClr val="tx1"/>
                </a:solidFill>
                <a:latin typeface="+mj-lt"/>
              </a:rPr>
              <a:t>El </a:t>
            </a:r>
            <a:r>
              <a:rPr lang="es-ES" sz="2200" dirty="0" smtClean="0">
                <a:solidFill>
                  <a:schemeClr val="tx1"/>
                </a:solidFill>
                <a:latin typeface="+mj-lt"/>
              </a:rPr>
              <a:t>ofrecimiento de sacrificios a los sátiros se habla de un crimen atroz en el capítulo siguiente 17; El homenaje a un demonio del desierto no puede, por lo tanto, ser asociado con el más santo de los ritos del Templo en el capítulo inmediatamente anterior</a:t>
            </a:r>
            <a:r>
              <a:rPr lang="es-ES" sz="2200" dirty="0" smtClean="0">
                <a:solidFill>
                  <a:schemeClr val="tx1"/>
                </a:solidFill>
                <a:latin typeface="+mj-lt"/>
              </a:rPr>
              <a:t>.</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200" dirty="0" smtClean="0">
                <a:solidFill>
                  <a:schemeClr val="tx1"/>
                </a:solidFill>
                <a:latin typeface="+mj-lt"/>
              </a:rPr>
              <a:t>Rambán nos ofrece una visión muy interesante sobre este nombre y personaje:</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200" dirty="0" smtClean="0">
                <a:solidFill>
                  <a:schemeClr val="tx1"/>
                </a:solidFill>
                <a:latin typeface="+mj-lt"/>
              </a:rPr>
              <a:t>De acuerdo a la Escritura y a la opinión de Jazal, la palabra “la’azazel” es un lugar “duro” (la raíz es ‘</a:t>
            </a:r>
            <a:r>
              <a:rPr lang="es-CO" sz="2200" dirty="0" err="1" smtClean="0">
                <a:solidFill>
                  <a:schemeClr val="tx1"/>
                </a:solidFill>
                <a:latin typeface="+mj-lt"/>
              </a:rPr>
              <a:t>az</a:t>
            </a:r>
            <a:r>
              <a:rPr lang="es-CO" sz="2200" dirty="0" smtClean="0">
                <a:solidFill>
                  <a:schemeClr val="tx1"/>
                </a:solidFill>
                <a:latin typeface="+mj-lt"/>
              </a:rPr>
              <a:t>’ –fuerte) con la doble zayin como en ‘izuz’ (duro) y poderoso. Sal.24.8</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200" dirty="0" smtClean="0">
                <a:solidFill>
                  <a:schemeClr val="tx1"/>
                </a:solidFill>
                <a:latin typeface="+mj-lt"/>
              </a:rPr>
              <a:t>“El Eterno poderoso y valiente”</a:t>
            </a:r>
            <a:endParaRPr lang="en-US" sz="2200" dirty="0">
              <a:solidFill>
                <a:schemeClr val="tx1"/>
              </a:solidFill>
              <a:latin typeface="+mj-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endParaRPr lang="en-US" dirty="0" smtClean="0"/>
          </a:p>
        </p:txBody>
      </p:sp>
      <p:pic>
        <p:nvPicPr>
          <p:cNvPr id="17411"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7412"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17413"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7414"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5"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6"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7"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200" dirty="0" smtClean="0">
                <a:solidFill>
                  <a:schemeClr val="tx1"/>
                </a:solidFill>
                <a:latin typeface="+mj-lt"/>
              </a:rPr>
              <a:t>Dice Rambán, Rabí Ibn Ezra escribió: “Dijo Rav Samuel (R. Shemuel ben Hofni, suegro de R. Hai Gaón): Aunque esto es solo con referencia al cabro de la ofrenda por el pecado que esta escrito explícitamente que fue para el Eterno, el cabro que fue enviado lejos –para Azazel- fue también para el Eterno.</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200" dirty="0" smtClean="0">
                <a:solidFill>
                  <a:schemeClr val="tx1"/>
                </a:solidFill>
                <a:latin typeface="+mj-lt"/>
              </a:rPr>
              <a:t>Pero no hay necesidad para este comentario porque el cabro que fue enviado lejos no fue una “ofrenda” ya que no era sacrificado.</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200" dirty="0" smtClean="0">
                <a:solidFill>
                  <a:schemeClr val="tx1"/>
                </a:solidFill>
                <a:latin typeface="+mj-lt"/>
              </a:rPr>
              <a:t>Ahora, si puedes entender el secreto para la palabra Azazel conocerás su secreto [de Azazel] y el secreto de su nombre: cuando tu estés a 33 lo sabrás.”</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endParaRPr lang="en-US" sz="2400" dirty="0">
              <a:solidFill>
                <a:schemeClr val="tx1"/>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endParaRPr lang="en-US" dirty="0" smtClean="0"/>
          </a:p>
        </p:txBody>
      </p:sp>
      <p:pic>
        <p:nvPicPr>
          <p:cNvPr id="17411"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7412"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17413"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7414"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5"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6"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7"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400" dirty="0" smtClean="0">
                <a:solidFill>
                  <a:schemeClr val="tx1"/>
                </a:solidFill>
                <a:latin typeface="+mj-lt"/>
              </a:rPr>
              <a:t>Qué es lo que quiere decir?</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400" dirty="0" smtClean="0">
                <a:solidFill>
                  <a:schemeClr val="tx1"/>
                </a:solidFill>
                <a:latin typeface="+mj-lt"/>
              </a:rPr>
              <a:t>Si cuentas desde la palabra Azazel en el verso 8 y cuentas hacia adelante 33 versos, entonces llegas al capítulo 17 verso 7, que se lee: </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ES" sz="2400" i="1" dirty="0" smtClean="0">
                <a:solidFill>
                  <a:schemeClr val="tx1"/>
                </a:solidFill>
                <a:latin typeface="+mj-lt"/>
              </a:rPr>
              <a:t>“a </a:t>
            </a:r>
            <a:r>
              <a:rPr lang="es-ES" sz="2400" i="1" dirty="0" smtClean="0">
                <a:solidFill>
                  <a:schemeClr val="tx1"/>
                </a:solidFill>
                <a:latin typeface="+mj-lt"/>
              </a:rPr>
              <a:t>fin de que ellos no ofrezcan más sus sacrificios a los demonios, tras los cuales siguen errando. Estatuto perpetuo les será esto durante sus generaciones</a:t>
            </a:r>
            <a:r>
              <a:rPr lang="es-ES" sz="2400" i="1" dirty="0" smtClean="0">
                <a:solidFill>
                  <a:schemeClr val="tx1"/>
                </a:solidFill>
                <a:latin typeface="+mj-lt"/>
              </a:rPr>
              <a:t>.”</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ES" sz="2400" dirty="0" smtClean="0">
                <a:solidFill>
                  <a:schemeClr val="tx1"/>
                </a:solidFill>
                <a:latin typeface="+mj-lt"/>
              </a:rPr>
              <a:t>Aquí entonces encontramos el secreto de por qué el cabro que fue enviado lejos a Azazel no </a:t>
            </a:r>
            <a:r>
              <a:rPr lang="es-ES" sz="2400" dirty="0" smtClean="0">
                <a:solidFill>
                  <a:schemeClr val="tx1"/>
                </a:solidFill>
                <a:latin typeface="+mj-lt"/>
              </a:rPr>
              <a:t>era sacrificado De modo que no debe aparecer como una forma de sacrificio a los </a:t>
            </a:r>
            <a:r>
              <a:rPr lang="es-ES" sz="2400" dirty="0" smtClean="0">
                <a:solidFill>
                  <a:schemeClr val="tx1"/>
                </a:solidFill>
                <a:latin typeface="+mj-lt"/>
              </a:rPr>
              <a:t>sátiros. (Ohel Yosef).</a:t>
            </a:r>
            <a:endParaRPr lang="es-CO" sz="2400" dirty="0" smtClean="0">
              <a:solidFill>
                <a:schemeClr val="tx1"/>
              </a:solidFill>
              <a:latin typeface="+mj-lt"/>
            </a:endParaRP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endParaRPr lang="en-US" sz="2400" dirty="0">
              <a:solidFill>
                <a:schemeClr val="tx1"/>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endParaRPr lang="en-US" dirty="0" smtClean="0"/>
          </a:p>
        </p:txBody>
      </p:sp>
      <p:pic>
        <p:nvPicPr>
          <p:cNvPr id="17411"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7412"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17413"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7414"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5"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6"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7"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400" dirty="0" smtClean="0">
                <a:solidFill>
                  <a:schemeClr val="tx1"/>
                </a:solidFill>
                <a:latin typeface="+mj-lt"/>
              </a:rPr>
              <a:t>El verso en hebreo dice:</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n-US" sz="2400" i="1" dirty="0" smtClean="0">
                <a:solidFill>
                  <a:schemeClr val="tx1"/>
                </a:solidFill>
                <a:latin typeface="+mj-lt"/>
              </a:rPr>
              <a:t>“</a:t>
            </a:r>
            <a:r>
              <a:rPr lang="en-US" sz="2400" i="1" dirty="0" err="1" smtClean="0">
                <a:solidFill>
                  <a:schemeClr val="tx1"/>
                </a:solidFill>
                <a:latin typeface="+mj-lt"/>
              </a:rPr>
              <a:t>Velo-yizbeju</a:t>
            </a:r>
            <a:r>
              <a:rPr lang="en-US" sz="2400" i="1" dirty="0" smtClean="0">
                <a:solidFill>
                  <a:schemeClr val="tx1"/>
                </a:solidFill>
                <a:latin typeface="+mj-lt"/>
              </a:rPr>
              <a:t> </a:t>
            </a:r>
            <a:r>
              <a:rPr lang="en-US" sz="2400" i="1" dirty="0" err="1" smtClean="0">
                <a:solidFill>
                  <a:schemeClr val="tx1"/>
                </a:solidFill>
                <a:latin typeface="+mj-lt"/>
              </a:rPr>
              <a:t>od</a:t>
            </a:r>
            <a:r>
              <a:rPr lang="en-US" sz="2400" i="1" dirty="0" smtClean="0">
                <a:solidFill>
                  <a:schemeClr val="tx1"/>
                </a:solidFill>
                <a:latin typeface="+mj-lt"/>
              </a:rPr>
              <a:t> </a:t>
            </a:r>
            <a:r>
              <a:rPr lang="en-US" sz="2400" i="1" dirty="0" smtClean="0">
                <a:solidFill>
                  <a:schemeClr val="tx1"/>
                </a:solidFill>
                <a:latin typeface="+mj-lt"/>
              </a:rPr>
              <a:t>et-</a:t>
            </a:r>
            <a:r>
              <a:rPr lang="en-US" sz="2400" i="1" dirty="0" err="1" smtClean="0">
                <a:solidFill>
                  <a:schemeClr val="tx1"/>
                </a:solidFill>
                <a:latin typeface="+mj-lt"/>
              </a:rPr>
              <a:t>zivkeyhem</a:t>
            </a:r>
            <a:r>
              <a:rPr lang="en-US" sz="2400" i="1" dirty="0" smtClean="0">
                <a:solidFill>
                  <a:schemeClr val="tx1"/>
                </a:solidFill>
                <a:latin typeface="+mj-lt"/>
              </a:rPr>
              <a:t> </a:t>
            </a:r>
            <a:r>
              <a:rPr lang="en-US" sz="2400" i="1" dirty="0" err="1" smtClean="0">
                <a:solidFill>
                  <a:srgbClr val="FF0000"/>
                </a:solidFill>
                <a:effectLst>
                  <a:outerShdw blurRad="38100" dist="38100" dir="2700000" algn="tl">
                    <a:srgbClr val="000000">
                      <a:alpha val="43137"/>
                    </a:srgbClr>
                  </a:outerShdw>
                </a:effectLst>
                <a:latin typeface="+mj-lt"/>
              </a:rPr>
              <a:t>lase'irim</a:t>
            </a:r>
            <a:r>
              <a:rPr lang="en-US" sz="2400" i="1" dirty="0" smtClean="0">
                <a:solidFill>
                  <a:schemeClr val="tx1"/>
                </a:solidFill>
                <a:latin typeface="+mj-lt"/>
              </a:rPr>
              <a:t> asher hem </a:t>
            </a:r>
            <a:r>
              <a:rPr lang="en-US" sz="2400" i="1" dirty="0" err="1" smtClean="0">
                <a:solidFill>
                  <a:schemeClr val="tx1"/>
                </a:solidFill>
                <a:latin typeface="+mj-lt"/>
              </a:rPr>
              <a:t>zonim</a:t>
            </a:r>
            <a:r>
              <a:rPr lang="en-US" sz="2400" i="1" dirty="0" smtClean="0">
                <a:solidFill>
                  <a:schemeClr val="tx1"/>
                </a:solidFill>
                <a:latin typeface="+mj-lt"/>
              </a:rPr>
              <a:t> </a:t>
            </a:r>
            <a:r>
              <a:rPr lang="en-US" sz="2400" i="1" dirty="0" err="1" smtClean="0">
                <a:solidFill>
                  <a:schemeClr val="tx1"/>
                </a:solidFill>
                <a:latin typeface="+mj-lt"/>
              </a:rPr>
              <a:t>ajareyhem</a:t>
            </a:r>
            <a:r>
              <a:rPr lang="en-US" sz="2400" i="1" dirty="0" smtClean="0">
                <a:solidFill>
                  <a:schemeClr val="tx1"/>
                </a:solidFill>
                <a:latin typeface="+mj-lt"/>
              </a:rPr>
              <a:t> </a:t>
            </a:r>
            <a:r>
              <a:rPr lang="en-US" sz="2400" i="1" dirty="0" err="1" smtClean="0">
                <a:solidFill>
                  <a:schemeClr val="tx1"/>
                </a:solidFill>
                <a:latin typeface="+mj-lt"/>
              </a:rPr>
              <a:t>jukat</a:t>
            </a:r>
            <a:r>
              <a:rPr lang="en-US" sz="2400" i="1" dirty="0" smtClean="0">
                <a:solidFill>
                  <a:schemeClr val="tx1"/>
                </a:solidFill>
                <a:latin typeface="+mj-lt"/>
              </a:rPr>
              <a:t> </a:t>
            </a:r>
            <a:r>
              <a:rPr lang="en-US" sz="2400" i="1" dirty="0" err="1" smtClean="0">
                <a:solidFill>
                  <a:schemeClr val="tx1"/>
                </a:solidFill>
                <a:latin typeface="+mj-lt"/>
              </a:rPr>
              <a:t>olam</a:t>
            </a:r>
            <a:r>
              <a:rPr lang="en-US" sz="2400" i="1" dirty="0" smtClean="0">
                <a:solidFill>
                  <a:schemeClr val="tx1"/>
                </a:solidFill>
                <a:latin typeface="+mj-lt"/>
              </a:rPr>
              <a:t> </a:t>
            </a:r>
            <a:r>
              <a:rPr lang="en-US" sz="2400" i="1" dirty="0" err="1" smtClean="0">
                <a:solidFill>
                  <a:schemeClr val="tx1"/>
                </a:solidFill>
                <a:latin typeface="+mj-lt"/>
              </a:rPr>
              <a:t>tihyeh-zot</a:t>
            </a:r>
            <a:r>
              <a:rPr lang="en-US" sz="2400" i="1" dirty="0" smtClean="0">
                <a:solidFill>
                  <a:schemeClr val="tx1"/>
                </a:solidFill>
                <a:latin typeface="+mj-lt"/>
              </a:rPr>
              <a:t> </a:t>
            </a:r>
            <a:r>
              <a:rPr lang="en-US" sz="2400" i="1" dirty="0" err="1" smtClean="0">
                <a:solidFill>
                  <a:schemeClr val="tx1"/>
                </a:solidFill>
                <a:latin typeface="+mj-lt"/>
              </a:rPr>
              <a:t>lahem</a:t>
            </a:r>
            <a:r>
              <a:rPr lang="en-US" sz="2400" i="1" dirty="0" smtClean="0">
                <a:solidFill>
                  <a:schemeClr val="tx1"/>
                </a:solidFill>
                <a:latin typeface="+mj-lt"/>
              </a:rPr>
              <a:t> </a:t>
            </a:r>
            <a:r>
              <a:rPr lang="en-US" sz="2400" i="1" dirty="0" err="1" smtClean="0">
                <a:solidFill>
                  <a:schemeClr val="tx1"/>
                </a:solidFill>
                <a:latin typeface="+mj-lt"/>
              </a:rPr>
              <a:t>ledorotam</a:t>
            </a:r>
            <a:r>
              <a:rPr lang="en-US" sz="2400" i="1" dirty="0" smtClean="0">
                <a:solidFill>
                  <a:schemeClr val="tx1"/>
                </a:solidFill>
                <a:latin typeface="+mj-lt"/>
              </a:rPr>
              <a:t>.”</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400" dirty="0" smtClean="0">
                <a:solidFill>
                  <a:schemeClr val="tx1"/>
                </a:solidFill>
                <a:latin typeface="+mj-lt"/>
              </a:rPr>
              <a:t>Seirim es el plural de </a:t>
            </a:r>
            <a:r>
              <a:rPr lang="es-CO" sz="2400" dirty="0" err="1" smtClean="0">
                <a:solidFill>
                  <a:schemeClr val="tx1"/>
                </a:solidFill>
                <a:latin typeface="+mj-lt"/>
              </a:rPr>
              <a:t>Seir</a:t>
            </a:r>
            <a:endParaRPr lang="es-CO" sz="2400" dirty="0" smtClean="0">
              <a:solidFill>
                <a:schemeClr val="tx1"/>
              </a:solidFill>
              <a:latin typeface="+mj-lt"/>
            </a:endParaRP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400" dirty="0" smtClean="0">
                <a:solidFill>
                  <a:schemeClr val="tx1"/>
                </a:solidFill>
                <a:latin typeface="+mj-lt"/>
              </a:rPr>
              <a:t>En </a:t>
            </a:r>
            <a:r>
              <a:rPr lang="es-CO" sz="2400" dirty="0" smtClean="0">
                <a:solidFill>
                  <a:schemeClr val="tx1"/>
                </a:solidFill>
                <a:latin typeface="+mj-lt"/>
              </a:rPr>
              <a:t>B</a:t>
            </a:r>
            <a:r>
              <a:rPr lang="es-CO" sz="2400" dirty="0" smtClean="0">
                <a:solidFill>
                  <a:schemeClr val="tx1"/>
                </a:solidFill>
                <a:latin typeface="+mj-lt"/>
              </a:rPr>
              <a:t>ereshit Rabá 65:10 se dice: “Y el sa’ir llevara sobre él todas avonotam (sus iniquidades) y se debe leer: avonot tam (los pecados de quien ha sido llamado tam…” esto es una referencia a Esaú y a Jacob, como se dijo: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endParaRPr lang="en-US" dirty="0" smtClean="0"/>
          </a:p>
        </p:txBody>
      </p:sp>
      <p:pic>
        <p:nvPicPr>
          <p:cNvPr id="17411"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7412"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17413"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7414"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5"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6"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7"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n-US" sz="2400" i="1" dirty="0" smtClean="0">
                <a:solidFill>
                  <a:schemeClr val="tx1"/>
                </a:solidFill>
                <a:latin typeface="+mj-lt"/>
              </a:rPr>
              <a:t>27:11 </a:t>
            </a:r>
            <a:r>
              <a:rPr lang="en-US" sz="2400" i="1" dirty="0" smtClean="0">
                <a:solidFill>
                  <a:schemeClr val="tx1"/>
                </a:solidFill>
                <a:latin typeface="+mj-lt"/>
              </a:rPr>
              <a:t>Y </a:t>
            </a:r>
            <a:r>
              <a:rPr lang="en-US" sz="2400" i="1" dirty="0" err="1" smtClean="0">
                <a:solidFill>
                  <a:schemeClr val="tx1"/>
                </a:solidFill>
                <a:latin typeface="+mj-lt"/>
              </a:rPr>
              <a:t>dijo</a:t>
            </a:r>
            <a:r>
              <a:rPr lang="en-US" sz="2400" i="1" dirty="0" smtClean="0">
                <a:solidFill>
                  <a:schemeClr val="tx1"/>
                </a:solidFill>
                <a:latin typeface="+mj-lt"/>
              </a:rPr>
              <a:t> Jacob a </a:t>
            </a:r>
            <a:r>
              <a:rPr lang="en-US" sz="2400" i="1" dirty="0" err="1" smtClean="0">
                <a:solidFill>
                  <a:schemeClr val="tx1"/>
                </a:solidFill>
                <a:latin typeface="+mj-lt"/>
              </a:rPr>
              <a:t>Rebeca</a:t>
            </a:r>
            <a:r>
              <a:rPr lang="en-US" sz="2400" i="1" dirty="0" smtClean="0">
                <a:solidFill>
                  <a:schemeClr val="tx1"/>
                </a:solidFill>
                <a:latin typeface="+mj-lt"/>
              </a:rPr>
              <a:t>, </a:t>
            </a:r>
            <a:r>
              <a:rPr lang="en-US" sz="2400" i="1" dirty="0" err="1" smtClean="0">
                <a:solidFill>
                  <a:schemeClr val="tx1"/>
                </a:solidFill>
                <a:latin typeface="+mj-lt"/>
              </a:rPr>
              <a:t>su</a:t>
            </a:r>
            <a:r>
              <a:rPr lang="en-US" sz="2400" i="1" dirty="0" smtClean="0">
                <a:solidFill>
                  <a:schemeClr val="tx1"/>
                </a:solidFill>
                <a:latin typeface="+mj-lt"/>
              </a:rPr>
              <a:t> </a:t>
            </a:r>
            <a:r>
              <a:rPr lang="en-US" sz="2400" i="1" dirty="0" err="1" smtClean="0">
                <a:solidFill>
                  <a:schemeClr val="tx1"/>
                </a:solidFill>
                <a:latin typeface="+mj-lt"/>
              </a:rPr>
              <a:t>madre</a:t>
            </a:r>
            <a:r>
              <a:rPr lang="en-US" sz="2400" i="1" dirty="0" smtClean="0">
                <a:solidFill>
                  <a:schemeClr val="tx1"/>
                </a:solidFill>
                <a:latin typeface="+mj-lt"/>
              </a:rPr>
              <a:t>: He </a:t>
            </a:r>
            <a:r>
              <a:rPr lang="en-US" sz="2400" i="1" dirty="0" err="1" smtClean="0">
                <a:solidFill>
                  <a:schemeClr val="tx1"/>
                </a:solidFill>
                <a:latin typeface="+mj-lt"/>
              </a:rPr>
              <a:t>aquí</a:t>
            </a:r>
            <a:r>
              <a:rPr lang="en-US" sz="2400" i="1" dirty="0" smtClean="0">
                <a:solidFill>
                  <a:schemeClr val="tx1"/>
                </a:solidFill>
                <a:latin typeface="+mj-lt"/>
              </a:rPr>
              <a:t> </a:t>
            </a:r>
            <a:r>
              <a:rPr lang="en-US" sz="2400" i="1" dirty="0" err="1" smtClean="0">
                <a:solidFill>
                  <a:schemeClr val="tx1"/>
                </a:solidFill>
                <a:latin typeface="+mj-lt"/>
              </a:rPr>
              <a:t>que</a:t>
            </a:r>
            <a:r>
              <a:rPr lang="en-US" sz="2400" i="1" dirty="0" smtClean="0">
                <a:solidFill>
                  <a:schemeClr val="tx1"/>
                </a:solidFill>
                <a:latin typeface="+mj-lt"/>
              </a:rPr>
              <a:t> </a:t>
            </a:r>
            <a:r>
              <a:rPr lang="en-US" sz="2400" i="1" dirty="0" err="1" smtClean="0">
                <a:solidFill>
                  <a:schemeClr val="tx1"/>
                </a:solidFill>
                <a:latin typeface="+mj-lt"/>
              </a:rPr>
              <a:t>Esaú</a:t>
            </a:r>
            <a:r>
              <a:rPr lang="en-US" sz="2400" i="1" dirty="0" smtClean="0">
                <a:solidFill>
                  <a:schemeClr val="tx1"/>
                </a:solidFill>
                <a:latin typeface="+mj-lt"/>
              </a:rPr>
              <a:t>, mi </a:t>
            </a:r>
            <a:r>
              <a:rPr lang="en-US" sz="2400" i="1" dirty="0" err="1" smtClean="0">
                <a:solidFill>
                  <a:schemeClr val="tx1"/>
                </a:solidFill>
                <a:latin typeface="+mj-lt"/>
              </a:rPr>
              <a:t>hermano</a:t>
            </a:r>
            <a:r>
              <a:rPr lang="en-US" sz="2400" i="1" dirty="0" smtClean="0">
                <a:solidFill>
                  <a:schemeClr val="tx1"/>
                </a:solidFill>
                <a:latin typeface="+mj-lt"/>
              </a:rPr>
              <a:t>, es hombre </a:t>
            </a:r>
            <a:r>
              <a:rPr lang="en-US" sz="2400" i="1" dirty="0" err="1" smtClean="0">
                <a:solidFill>
                  <a:srgbClr val="FF0000"/>
                </a:solidFill>
                <a:effectLst>
                  <a:outerShdw blurRad="38100" dist="38100" dir="2700000" algn="tl">
                    <a:srgbClr val="000000">
                      <a:alpha val="43137"/>
                    </a:srgbClr>
                  </a:outerShdw>
                </a:effectLst>
                <a:latin typeface="+mj-lt"/>
              </a:rPr>
              <a:t>velloso</a:t>
            </a:r>
            <a:r>
              <a:rPr lang="en-US" sz="2400" i="1" dirty="0" smtClean="0">
                <a:solidFill>
                  <a:schemeClr val="tx1"/>
                </a:solidFill>
                <a:latin typeface="+mj-lt"/>
              </a:rPr>
              <a:t>, y </a:t>
            </a:r>
            <a:r>
              <a:rPr lang="en-US" sz="2400" i="1" dirty="0" err="1" smtClean="0">
                <a:solidFill>
                  <a:schemeClr val="tx1"/>
                </a:solidFill>
                <a:latin typeface="+mj-lt"/>
              </a:rPr>
              <a:t>yo</a:t>
            </a:r>
            <a:r>
              <a:rPr lang="en-US" sz="2400" i="1" dirty="0" smtClean="0">
                <a:solidFill>
                  <a:schemeClr val="tx1"/>
                </a:solidFill>
                <a:latin typeface="+mj-lt"/>
              </a:rPr>
              <a:t> soy hombre </a:t>
            </a:r>
            <a:r>
              <a:rPr lang="en-US" sz="2400" i="1" dirty="0" err="1" smtClean="0">
                <a:solidFill>
                  <a:schemeClr val="tx1"/>
                </a:solidFill>
                <a:latin typeface="+mj-lt"/>
              </a:rPr>
              <a:t>lampiño</a:t>
            </a:r>
            <a:r>
              <a:rPr lang="en-US" sz="2400" i="1" dirty="0" smtClean="0">
                <a:solidFill>
                  <a:schemeClr val="tx1"/>
                </a:solidFill>
                <a:latin typeface="+mj-lt"/>
              </a:rPr>
              <a:t>; </a:t>
            </a:r>
          </a:p>
          <a:p>
            <a:pPr lvl="1"/>
            <a:r>
              <a:rPr lang="en-US" sz="2400" b="1" i="1" dirty="0" err="1" smtClean="0">
                <a:solidFill>
                  <a:schemeClr val="tx1"/>
                </a:solidFill>
                <a:latin typeface="+mj-lt"/>
              </a:rPr>
              <a:t>Vayomer</a:t>
            </a:r>
            <a:r>
              <a:rPr lang="en-US" sz="2400" b="1" i="1" dirty="0" smtClean="0">
                <a:solidFill>
                  <a:schemeClr val="tx1"/>
                </a:solidFill>
                <a:latin typeface="+mj-lt"/>
              </a:rPr>
              <a:t> </a:t>
            </a:r>
            <a:r>
              <a:rPr lang="en-US" sz="2400" b="1" i="1" dirty="0" err="1" smtClean="0">
                <a:solidFill>
                  <a:schemeClr val="tx1"/>
                </a:solidFill>
                <a:latin typeface="+mj-lt"/>
              </a:rPr>
              <a:t>Ya'</a:t>
            </a:r>
            <a:r>
              <a:rPr lang="en-US" sz="2400" b="1" i="1" dirty="0" err="1" smtClean="0">
                <a:solidFill>
                  <a:schemeClr val="tx1"/>
                </a:solidFill>
                <a:latin typeface="+mj-lt"/>
              </a:rPr>
              <a:t>jalak</a:t>
            </a:r>
            <a:r>
              <a:rPr lang="en-US" sz="2400" b="1" i="1" dirty="0" err="1" smtClean="0">
                <a:solidFill>
                  <a:schemeClr val="tx1"/>
                </a:solidFill>
                <a:latin typeface="+mj-lt"/>
              </a:rPr>
              <a:t>akov</a:t>
            </a:r>
            <a:r>
              <a:rPr lang="en-US" sz="2400" b="1" i="1" dirty="0" smtClean="0">
                <a:solidFill>
                  <a:schemeClr val="tx1"/>
                </a:solidFill>
                <a:latin typeface="+mj-lt"/>
              </a:rPr>
              <a:t> </a:t>
            </a:r>
            <a:r>
              <a:rPr lang="en-US" sz="2400" b="1" i="1" dirty="0" smtClean="0">
                <a:solidFill>
                  <a:schemeClr val="tx1"/>
                </a:solidFill>
                <a:latin typeface="+mj-lt"/>
              </a:rPr>
              <a:t>el-</a:t>
            </a:r>
            <a:r>
              <a:rPr lang="en-US" sz="2400" b="1" i="1" dirty="0" err="1" smtClean="0">
                <a:solidFill>
                  <a:schemeClr val="tx1"/>
                </a:solidFill>
                <a:latin typeface="+mj-lt"/>
              </a:rPr>
              <a:t>Rivkah</a:t>
            </a:r>
            <a:r>
              <a:rPr lang="en-US" sz="2400" b="1" i="1" dirty="0" smtClean="0">
                <a:solidFill>
                  <a:schemeClr val="tx1"/>
                </a:solidFill>
                <a:latin typeface="+mj-lt"/>
              </a:rPr>
              <a:t> </a:t>
            </a:r>
            <a:r>
              <a:rPr lang="en-US" sz="2400" b="1" i="1" dirty="0" err="1" smtClean="0">
                <a:solidFill>
                  <a:schemeClr val="tx1"/>
                </a:solidFill>
                <a:latin typeface="+mj-lt"/>
              </a:rPr>
              <a:t>imo</a:t>
            </a:r>
            <a:r>
              <a:rPr lang="en-US" sz="2400" b="1" i="1" dirty="0" smtClean="0">
                <a:solidFill>
                  <a:schemeClr val="tx1"/>
                </a:solidFill>
                <a:latin typeface="+mj-lt"/>
              </a:rPr>
              <a:t> hen Esav </a:t>
            </a:r>
            <a:r>
              <a:rPr lang="en-US" sz="2400" b="1" i="1" dirty="0" err="1" smtClean="0">
                <a:solidFill>
                  <a:schemeClr val="tx1"/>
                </a:solidFill>
                <a:latin typeface="+mj-lt"/>
              </a:rPr>
              <a:t>aji</a:t>
            </a:r>
            <a:r>
              <a:rPr lang="en-US" sz="2400" b="1" i="1" dirty="0" smtClean="0">
                <a:solidFill>
                  <a:schemeClr val="tx1"/>
                </a:solidFill>
                <a:latin typeface="+mj-lt"/>
              </a:rPr>
              <a:t> </a:t>
            </a:r>
            <a:r>
              <a:rPr lang="en-US" sz="2400" b="1" i="1" dirty="0" err="1" smtClean="0">
                <a:solidFill>
                  <a:schemeClr val="tx1"/>
                </a:solidFill>
                <a:latin typeface="+mj-lt"/>
              </a:rPr>
              <a:t>ish</a:t>
            </a:r>
            <a:r>
              <a:rPr lang="en-US" sz="2400" b="1" i="1" dirty="0" smtClean="0">
                <a:solidFill>
                  <a:schemeClr val="tx1"/>
                </a:solidFill>
                <a:latin typeface="+mj-lt"/>
              </a:rPr>
              <a:t> </a:t>
            </a:r>
            <a:r>
              <a:rPr lang="en-US" sz="2400" b="1" i="1" dirty="0" err="1" smtClean="0">
                <a:solidFill>
                  <a:srgbClr val="FF0000"/>
                </a:solidFill>
                <a:effectLst>
                  <a:outerShdw blurRad="38100" dist="38100" dir="2700000" algn="tl">
                    <a:srgbClr val="000000">
                      <a:alpha val="43137"/>
                    </a:srgbClr>
                  </a:outerShdw>
                </a:effectLst>
                <a:latin typeface="+mj-lt"/>
              </a:rPr>
              <a:t>sa'ir</a:t>
            </a:r>
            <a:r>
              <a:rPr lang="en-US" sz="2400" b="1" i="1" dirty="0" smtClean="0">
                <a:solidFill>
                  <a:schemeClr val="tx1"/>
                </a:solidFill>
                <a:latin typeface="+mj-lt"/>
              </a:rPr>
              <a:t> </a:t>
            </a:r>
            <a:r>
              <a:rPr lang="en-US" sz="2400" b="1" i="1" dirty="0" err="1" smtClean="0">
                <a:solidFill>
                  <a:schemeClr val="tx1"/>
                </a:solidFill>
                <a:latin typeface="+mj-lt"/>
              </a:rPr>
              <a:t>ve'anoji</a:t>
            </a:r>
            <a:r>
              <a:rPr lang="en-US" sz="2400" b="1" i="1" dirty="0" smtClean="0">
                <a:solidFill>
                  <a:schemeClr val="tx1"/>
                </a:solidFill>
                <a:latin typeface="+mj-lt"/>
              </a:rPr>
              <a:t> </a:t>
            </a:r>
            <a:r>
              <a:rPr lang="en-US" sz="2400" b="1" i="1" dirty="0" err="1" smtClean="0">
                <a:solidFill>
                  <a:schemeClr val="tx1"/>
                </a:solidFill>
                <a:latin typeface="+mj-lt"/>
              </a:rPr>
              <a:t>ish</a:t>
            </a:r>
            <a:r>
              <a:rPr lang="en-US" sz="2400" b="1" i="1" dirty="0" smtClean="0">
                <a:solidFill>
                  <a:schemeClr val="tx1"/>
                </a:solidFill>
                <a:latin typeface="+mj-lt"/>
              </a:rPr>
              <a:t>. </a:t>
            </a:r>
            <a:endParaRPr lang="en-US" sz="2400" i="1" dirty="0" smtClean="0">
              <a:solidFill>
                <a:schemeClr val="tx1"/>
              </a:solidFill>
              <a:latin typeface="+mj-lt"/>
            </a:endParaRP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CO" sz="2400" dirty="0" smtClean="0">
                <a:solidFill>
                  <a:schemeClr val="tx1"/>
                </a:solidFill>
                <a:latin typeface="+mj-lt"/>
              </a:rPr>
              <a:t>Y como dice el verso 22:</a:t>
            </a: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ES" sz="2400" b="1" i="1" dirty="0" smtClean="0">
                <a:solidFill>
                  <a:srgbClr val="080808"/>
                </a:solidFill>
                <a:latin typeface="+mj-lt"/>
                <a:hlinkClick r:id="rId4"/>
              </a:rPr>
              <a:t>16:22</a:t>
            </a:r>
            <a:r>
              <a:rPr lang="es-ES" sz="2400" i="1" dirty="0" smtClean="0">
                <a:solidFill>
                  <a:srgbClr val="080808"/>
                </a:solidFill>
                <a:latin typeface="+mj-lt"/>
              </a:rPr>
              <a:t> </a:t>
            </a:r>
            <a:r>
              <a:rPr lang="es-ES" sz="2400" b="1" i="1" dirty="0" err="1" smtClean="0">
                <a:solidFill>
                  <a:srgbClr val="080808"/>
                </a:solidFill>
                <a:latin typeface="+mj-lt"/>
              </a:rPr>
              <a:t>Venasa</a:t>
            </a:r>
            <a:r>
              <a:rPr lang="es-ES" sz="2400" b="1" i="1" dirty="0" smtClean="0">
                <a:solidFill>
                  <a:srgbClr val="080808"/>
                </a:solidFill>
                <a:latin typeface="+mj-lt"/>
              </a:rPr>
              <a:t> </a:t>
            </a:r>
            <a:r>
              <a:rPr lang="es-ES" sz="2400" b="1" i="1" dirty="0" err="1" smtClean="0">
                <a:solidFill>
                  <a:srgbClr val="080808"/>
                </a:solidFill>
                <a:latin typeface="+mj-lt"/>
              </a:rPr>
              <a:t>hasa'ir</a:t>
            </a:r>
            <a:r>
              <a:rPr lang="es-ES" sz="2400" b="1" i="1" dirty="0" smtClean="0">
                <a:solidFill>
                  <a:srgbClr val="080808"/>
                </a:solidFill>
                <a:latin typeface="+mj-lt"/>
              </a:rPr>
              <a:t> </a:t>
            </a:r>
            <a:r>
              <a:rPr lang="es-ES" sz="2400" b="1" i="1" dirty="0" err="1" smtClean="0">
                <a:solidFill>
                  <a:srgbClr val="080808"/>
                </a:solidFill>
                <a:latin typeface="+mj-lt"/>
              </a:rPr>
              <a:t>alav</a:t>
            </a:r>
            <a:r>
              <a:rPr lang="es-ES" sz="2400" b="1" i="1" dirty="0" smtClean="0">
                <a:solidFill>
                  <a:srgbClr val="080808"/>
                </a:solidFill>
                <a:latin typeface="+mj-lt"/>
              </a:rPr>
              <a:t> et-</a:t>
            </a:r>
            <a:r>
              <a:rPr lang="es-ES" sz="2400" b="1" i="1" dirty="0" err="1" smtClean="0">
                <a:solidFill>
                  <a:srgbClr val="FF0000"/>
                </a:solidFill>
                <a:effectLst>
                  <a:outerShdw blurRad="38100" dist="38100" dir="2700000" algn="tl">
                    <a:srgbClr val="000000">
                      <a:alpha val="43137"/>
                    </a:srgbClr>
                  </a:outerShdw>
                </a:effectLst>
                <a:latin typeface="+mj-lt"/>
              </a:rPr>
              <a:t>kol</a:t>
            </a:r>
            <a:r>
              <a:rPr lang="es-ES" sz="2400" b="1" i="1" dirty="0" smtClean="0">
                <a:solidFill>
                  <a:srgbClr val="FF0000"/>
                </a:solidFill>
                <a:effectLst>
                  <a:outerShdw blurRad="38100" dist="38100" dir="2700000" algn="tl">
                    <a:srgbClr val="000000">
                      <a:alpha val="43137"/>
                    </a:srgbClr>
                  </a:outerShdw>
                </a:effectLst>
                <a:latin typeface="+mj-lt"/>
              </a:rPr>
              <a:t>-</a:t>
            </a:r>
            <a:r>
              <a:rPr lang="es-ES" sz="2400" b="1" i="1" dirty="0" err="1" smtClean="0">
                <a:solidFill>
                  <a:srgbClr val="FF0000"/>
                </a:solidFill>
                <a:effectLst>
                  <a:outerShdw blurRad="38100" dist="38100" dir="2700000" algn="tl">
                    <a:srgbClr val="000000">
                      <a:alpha val="43137"/>
                    </a:srgbClr>
                  </a:outerShdw>
                </a:effectLst>
                <a:latin typeface="+mj-lt"/>
              </a:rPr>
              <a:t>avonotam</a:t>
            </a:r>
            <a:r>
              <a:rPr lang="es-ES" sz="2400" b="1" i="1" dirty="0" smtClean="0">
                <a:solidFill>
                  <a:srgbClr val="080808"/>
                </a:solidFill>
                <a:latin typeface="+mj-lt"/>
              </a:rPr>
              <a:t> el-</a:t>
            </a:r>
            <a:r>
              <a:rPr lang="es-ES" sz="2400" b="1" i="1" dirty="0" err="1" smtClean="0">
                <a:solidFill>
                  <a:srgbClr val="080808"/>
                </a:solidFill>
                <a:latin typeface="+mj-lt"/>
              </a:rPr>
              <a:t>erets</a:t>
            </a:r>
            <a:r>
              <a:rPr lang="es-ES" sz="2400" b="1" i="1" dirty="0" smtClean="0">
                <a:solidFill>
                  <a:srgbClr val="080808"/>
                </a:solidFill>
                <a:latin typeface="+mj-lt"/>
              </a:rPr>
              <a:t> </a:t>
            </a:r>
            <a:r>
              <a:rPr lang="es-ES" sz="2400" b="1" i="1" dirty="0" err="1" smtClean="0">
                <a:solidFill>
                  <a:srgbClr val="080808"/>
                </a:solidFill>
                <a:latin typeface="+mj-lt"/>
              </a:rPr>
              <a:t>gezerah</a:t>
            </a:r>
            <a:r>
              <a:rPr lang="es-ES" sz="2400" b="1" i="1" dirty="0" smtClean="0">
                <a:solidFill>
                  <a:srgbClr val="080808"/>
                </a:solidFill>
                <a:latin typeface="+mj-lt"/>
              </a:rPr>
              <a:t> </a:t>
            </a:r>
            <a:r>
              <a:rPr lang="es-ES" sz="2400" b="1" i="1" dirty="0" err="1" smtClean="0">
                <a:solidFill>
                  <a:srgbClr val="080808"/>
                </a:solidFill>
                <a:latin typeface="+mj-lt"/>
              </a:rPr>
              <a:t>veshilach</a:t>
            </a:r>
            <a:r>
              <a:rPr lang="es-ES" sz="2400" b="1" i="1" dirty="0" smtClean="0">
                <a:solidFill>
                  <a:srgbClr val="080808"/>
                </a:solidFill>
                <a:latin typeface="+mj-lt"/>
              </a:rPr>
              <a:t> et-</a:t>
            </a:r>
            <a:r>
              <a:rPr lang="es-ES" sz="2400" b="1" i="1" dirty="0" err="1" smtClean="0">
                <a:solidFill>
                  <a:srgbClr val="080808"/>
                </a:solidFill>
                <a:latin typeface="+mj-lt"/>
              </a:rPr>
              <a:t>hasa'ir</a:t>
            </a:r>
            <a:r>
              <a:rPr lang="es-ES" sz="2400" b="1" i="1" dirty="0" smtClean="0">
                <a:solidFill>
                  <a:srgbClr val="080808"/>
                </a:solidFill>
                <a:latin typeface="+mj-lt"/>
              </a:rPr>
              <a:t> </a:t>
            </a:r>
            <a:r>
              <a:rPr lang="es-ES" sz="2400" b="1" i="1" dirty="0" err="1" smtClean="0">
                <a:solidFill>
                  <a:srgbClr val="080808"/>
                </a:solidFill>
                <a:latin typeface="+mj-lt"/>
              </a:rPr>
              <a:t>bamidbar</a:t>
            </a:r>
            <a:r>
              <a:rPr lang="es-ES" sz="2400" b="1" i="1" dirty="0" smtClean="0">
                <a:solidFill>
                  <a:srgbClr val="080808"/>
                </a:solidFill>
                <a:latin typeface="+mj-lt"/>
              </a:rPr>
              <a:t>. </a:t>
            </a:r>
            <a:endParaRPr lang="es-ES" sz="2400" b="1" i="1" dirty="0" smtClean="0">
              <a:solidFill>
                <a:srgbClr val="080808"/>
              </a:solidFill>
              <a:latin typeface="+mj-lt"/>
            </a:endParaRP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r>
              <a:rPr lang="es-ES" sz="2400" i="1" dirty="0" smtClean="0">
                <a:solidFill>
                  <a:srgbClr val="080808"/>
                </a:solidFill>
                <a:latin typeface="+mj-lt"/>
              </a:rPr>
              <a:t>Y </a:t>
            </a:r>
            <a:r>
              <a:rPr lang="es-ES" sz="2400" i="1" dirty="0" smtClean="0">
                <a:solidFill>
                  <a:srgbClr val="080808"/>
                </a:solidFill>
                <a:latin typeface="+mj-lt"/>
              </a:rPr>
              <a:t>el macho cabrío llevará sobre sí </a:t>
            </a:r>
            <a:r>
              <a:rPr lang="es-ES" sz="2400" i="1" dirty="0" smtClean="0">
                <a:solidFill>
                  <a:srgbClr val="FF0000"/>
                </a:solidFill>
                <a:effectLst>
                  <a:outerShdw blurRad="38100" dist="38100" dir="2700000" algn="tl">
                    <a:srgbClr val="000000">
                      <a:alpha val="43137"/>
                    </a:srgbClr>
                  </a:outerShdw>
                </a:effectLst>
                <a:latin typeface="+mj-lt"/>
              </a:rPr>
              <a:t>todas las iniquidades</a:t>
            </a:r>
            <a:r>
              <a:rPr lang="es-ES" sz="2400" i="1" dirty="0" smtClean="0">
                <a:solidFill>
                  <a:srgbClr val="080808"/>
                </a:solidFill>
                <a:latin typeface="+mj-lt"/>
              </a:rPr>
              <a:t> de ellos a tierra inhabitada; y así el hombre dejará ir al macho cabrío por el desierto.</a:t>
            </a:r>
            <a:endParaRPr lang="es-CO" sz="2400" dirty="0" smtClean="0">
              <a:solidFill>
                <a:srgbClr val="080808"/>
              </a:solidFill>
              <a:latin typeface="+mj-lt"/>
            </a:endParaRP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endParaRPr lang="en-US" sz="2400" dirty="0">
              <a:solidFill>
                <a:schemeClr val="tx1"/>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endParaRPr lang="en-US" dirty="0" smtClean="0"/>
          </a:p>
        </p:txBody>
      </p:sp>
      <p:pic>
        <p:nvPicPr>
          <p:cNvPr id="17411"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7412"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17413"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7414"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5"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6"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7"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CO" sz="2200" i="1" dirty="0" smtClean="0">
                <a:solidFill>
                  <a:schemeClr val="tx1"/>
                </a:solidFill>
                <a:latin typeface="+mj-lt"/>
              </a:rPr>
              <a:t>El Rabí Eliezer da una explicación mas dramática sobre este punto y dice:</a:t>
            </a:r>
          </a:p>
          <a:p>
            <a:pPr lvl="1"/>
            <a:r>
              <a:rPr lang="es-CO" sz="2200" i="1" dirty="0" smtClean="0">
                <a:solidFill>
                  <a:schemeClr val="tx1"/>
                </a:solidFill>
                <a:latin typeface="+mj-lt"/>
              </a:rPr>
              <a:t>“La razón de por qué se debe dar a Samael (</a:t>
            </a:r>
            <a:r>
              <a:rPr lang="es-CO" sz="2200" i="1" dirty="0" err="1" smtClean="0">
                <a:solidFill>
                  <a:schemeClr val="tx1"/>
                </a:solidFill>
                <a:latin typeface="+mj-lt"/>
              </a:rPr>
              <a:t>Satan</a:t>
            </a:r>
            <a:r>
              <a:rPr lang="es-CO" sz="2200" i="1" dirty="0" smtClean="0">
                <a:solidFill>
                  <a:schemeClr val="tx1"/>
                </a:solidFill>
                <a:latin typeface="+mj-lt"/>
              </a:rPr>
              <a:t>) un regalo conciliatorio en el </a:t>
            </a:r>
            <a:r>
              <a:rPr lang="es-CO" sz="2200" i="1" dirty="0" err="1" smtClean="0">
                <a:solidFill>
                  <a:schemeClr val="tx1"/>
                </a:solidFill>
                <a:latin typeface="+mj-lt"/>
              </a:rPr>
              <a:t>Dia</a:t>
            </a:r>
            <a:r>
              <a:rPr lang="es-CO" sz="2200" i="1" dirty="0" smtClean="0">
                <a:solidFill>
                  <a:schemeClr val="tx1"/>
                </a:solidFill>
                <a:latin typeface="+mj-lt"/>
              </a:rPr>
              <a:t> del Perdón es que el no anularía el efecto de sus ofrendas, como se dijo: una suerte para el Eterno y la otra suerte para Azazel,, la suerte para el Eterno será una ofrenda encendida y la suerte para Azazel un chivo expiatorio, llevando sobre él todas las iniquidades del pueblo de Israel.</a:t>
            </a:r>
          </a:p>
          <a:p>
            <a:pPr lvl="1"/>
            <a:r>
              <a:rPr lang="es-CO" sz="2200" i="1" dirty="0" smtClean="0">
                <a:solidFill>
                  <a:schemeClr val="tx1"/>
                </a:solidFill>
                <a:latin typeface="+mj-lt"/>
              </a:rPr>
              <a:t>Cuando Samael vio que no podía encontrar pecado alguno en Yom Kipur sobre Israel, le dijo a Dios: </a:t>
            </a:r>
            <a:endParaRPr lang="es-CO" sz="2200" dirty="0" smtClean="0">
              <a:solidFill>
                <a:srgbClr val="080808"/>
              </a:solidFill>
              <a:latin typeface="+mj-lt"/>
            </a:endParaRP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endParaRPr lang="en-US" sz="2400" dirty="0">
              <a:solidFill>
                <a:schemeClr val="tx1"/>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endParaRPr lang="en-US" dirty="0" smtClean="0"/>
          </a:p>
        </p:txBody>
      </p:sp>
      <p:pic>
        <p:nvPicPr>
          <p:cNvPr id="17411"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7412"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17413"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7414"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5"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6"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7"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CO" sz="2100" i="1" dirty="0" smtClean="0">
                <a:solidFill>
                  <a:schemeClr val="tx1"/>
                </a:solidFill>
                <a:latin typeface="+mj-lt"/>
              </a:rPr>
              <a:t>Señor de todos los mundos! Tu tienes un pueblo sobre la tierra que es comparable a los angeles ministeriales en los cielos.</a:t>
            </a:r>
          </a:p>
          <a:p>
            <a:pPr lvl="1"/>
            <a:r>
              <a:rPr lang="es-CO" sz="2100" i="1" dirty="0" smtClean="0">
                <a:solidFill>
                  <a:schemeClr val="tx1"/>
                </a:solidFill>
                <a:latin typeface="+mj-lt"/>
              </a:rPr>
              <a:t>Y así como los angeles ministeriales son descalzos, así son los israelitas (no se ponen zapatos en Yom Kipur); </a:t>
            </a:r>
          </a:p>
          <a:p>
            <a:pPr lvl="1"/>
            <a:r>
              <a:rPr lang="es-CO" sz="2100" i="1" dirty="0" smtClean="0">
                <a:solidFill>
                  <a:schemeClr val="tx1"/>
                </a:solidFill>
                <a:latin typeface="+mj-lt"/>
              </a:rPr>
              <a:t>Así como los angeles ministeriales no comen, así mismo no hay comida ni bebida en Israel en Yom Kipur;</a:t>
            </a:r>
          </a:p>
          <a:p>
            <a:pPr lvl="1"/>
            <a:r>
              <a:rPr lang="es-CO" sz="2100" i="1" dirty="0" smtClean="0">
                <a:solidFill>
                  <a:schemeClr val="tx1"/>
                </a:solidFill>
                <a:latin typeface="+mj-lt"/>
              </a:rPr>
              <a:t>Así como los angeles ministeriales no tienen articulaciones (en sus pies y no se pueden sentar ni acostarse, así los israelitas están de pie todo el Día de Yom Kipur.</a:t>
            </a:r>
          </a:p>
          <a:p>
            <a:pPr lvl="1"/>
            <a:r>
              <a:rPr lang="es-CO" sz="2100" i="1" dirty="0" smtClean="0">
                <a:solidFill>
                  <a:schemeClr val="tx1"/>
                </a:solidFill>
                <a:latin typeface="+mj-lt"/>
              </a:rPr>
              <a:t>Así como los angeles ministeriales están libres de todo pecado, así los israelitas lo están en este Día.</a:t>
            </a:r>
            <a:endParaRPr lang="es-CO" sz="2100" dirty="0" smtClean="0">
              <a:solidFill>
                <a:srgbClr val="080808"/>
              </a:solidFill>
              <a:latin typeface="+mj-lt"/>
            </a:endParaRP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endParaRPr lang="en-US" sz="2400" dirty="0">
              <a:solidFill>
                <a:schemeClr val="tx1"/>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endParaRPr lang="en-US" dirty="0" smtClean="0"/>
          </a:p>
        </p:txBody>
      </p:sp>
      <p:pic>
        <p:nvPicPr>
          <p:cNvPr id="17411"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7412"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17413"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7414"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5"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6"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7"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CO" sz="2400" i="1" dirty="0" smtClean="0">
                <a:solidFill>
                  <a:schemeClr val="tx1"/>
                </a:solidFill>
                <a:latin typeface="+mj-lt"/>
              </a:rPr>
              <a:t>Y el Santo Bendito es El escucha el testimonio con respecto de Israel por parte de su acusador, y El expía por el altar y por el Santuario, y por los sacerdotes y por toda la asamblea del Pueblo”</a:t>
            </a:r>
          </a:p>
          <a:p>
            <a:pPr lvl="1"/>
            <a:r>
              <a:rPr lang="es-CO" sz="2400" i="1" dirty="0" smtClean="0">
                <a:solidFill>
                  <a:schemeClr val="tx1"/>
                </a:solidFill>
                <a:latin typeface="+mj-lt"/>
              </a:rPr>
              <a:t>De esta manera conocemos a través de esta Agadá lo que nuestros Rabinos nos informan de su nombre (Samael) y la naturaleza de sus obras.</a:t>
            </a:r>
          </a:p>
          <a:p>
            <a:pPr lvl="1"/>
            <a:r>
              <a:rPr lang="es-CO" sz="2400" i="1" dirty="0" smtClean="0">
                <a:solidFill>
                  <a:schemeClr val="tx1"/>
                </a:solidFill>
                <a:latin typeface="+mj-lt"/>
              </a:rPr>
              <a:t>Dice Rambán, “ellos adoraban otros dioses, por decir, angeles, trayéndoles ofrendas de un dulce sabor para ellos, de manera similar a lo que se dice:</a:t>
            </a:r>
            <a:endParaRPr lang="es-CO" sz="2400" dirty="0" smtClean="0">
              <a:solidFill>
                <a:srgbClr val="080808"/>
              </a:solidFill>
              <a:latin typeface="+mj-lt"/>
            </a:endParaRP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endParaRPr lang="en-US" sz="2400" dirty="0">
              <a:solidFill>
                <a:schemeClr val="tx1"/>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endParaRPr lang="en-US" dirty="0" smtClean="0"/>
          </a:p>
        </p:txBody>
      </p:sp>
      <p:pic>
        <p:nvPicPr>
          <p:cNvPr id="17411"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7412"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17413"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7414"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5"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6"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7"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100" b="1" dirty="0" smtClean="0">
                <a:solidFill>
                  <a:schemeClr val="tx1">
                    <a:lumMod val="95000"/>
                    <a:lumOff val="5000"/>
                  </a:schemeClr>
                </a:solidFill>
                <a:latin typeface="+mj-lt"/>
              </a:rPr>
              <a:t>Ezequiel 18</a:t>
            </a:r>
            <a:r>
              <a:rPr lang="es-ES" sz="2100" b="1" dirty="0" smtClean="0">
                <a:solidFill>
                  <a:schemeClr val="tx1">
                    <a:lumMod val="95000"/>
                    <a:lumOff val="5000"/>
                  </a:schemeClr>
                </a:solidFill>
                <a:latin typeface="+mj-lt"/>
              </a:rPr>
              <a:t>. </a:t>
            </a:r>
            <a:r>
              <a:rPr lang="es-ES" sz="2100" dirty="0" smtClean="0">
                <a:solidFill>
                  <a:schemeClr val="tx1">
                    <a:lumMod val="95000"/>
                    <a:lumOff val="5000"/>
                  </a:schemeClr>
                </a:solidFill>
                <a:latin typeface="+mj-lt"/>
              </a:rPr>
              <a:t>Tomaste las telas recamadas y los cubriste con ellas, y les ofreciste </a:t>
            </a:r>
            <a:r>
              <a:rPr lang="es-ES" sz="2100" dirty="0" smtClean="0">
                <a:solidFill>
                  <a:schemeClr val="tx1">
                    <a:lumMod val="95000"/>
                    <a:lumOff val="5000"/>
                  </a:schemeClr>
                </a:solidFill>
                <a:latin typeface="+mj-lt"/>
              </a:rPr>
              <a:t>Mi </a:t>
            </a:r>
            <a:r>
              <a:rPr lang="es-ES" sz="2100" dirty="0" smtClean="0">
                <a:solidFill>
                  <a:schemeClr val="tx1">
                    <a:lumMod val="95000"/>
                    <a:lumOff val="5000"/>
                  </a:schemeClr>
                </a:solidFill>
                <a:latin typeface="+mj-lt"/>
              </a:rPr>
              <a:t>óleo y </a:t>
            </a:r>
            <a:r>
              <a:rPr lang="es-ES" sz="2100" dirty="0" smtClean="0">
                <a:solidFill>
                  <a:schemeClr val="tx1">
                    <a:lumMod val="95000"/>
                    <a:lumOff val="5000"/>
                  </a:schemeClr>
                </a:solidFill>
                <a:latin typeface="+mj-lt"/>
              </a:rPr>
              <a:t>Mis </a:t>
            </a:r>
            <a:r>
              <a:rPr lang="es-ES" sz="2100" dirty="0" smtClean="0">
                <a:solidFill>
                  <a:schemeClr val="tx1">
                    <a:lumMod val="95000"/>
                    <a:lumOff val="5000"/>
                  </a:schemeClr>
                </a:solidFill>
                <a:latin typeface="+mj-lt"/>
              </a:rPr>
              <a:t>aromas.</a:t>
            </a:r>
          </a:p>
          <a:p>
            <a:pPr lvl="1">
              <a:buFont typeface="Arial" pitchFamily="34" charset="0"/>
              <a:buChar char="•"/>
            </a:pPr>
            <a:r>
              <a:rPr lang="es-ES" sz="2100" b="1" dirty="0" smtClean="0">
                <a:solidFill>
                  <a:schemeClr val="tx1">
                    <a:lumMod val="95000"/>
                    <a:lumOff val="5000"/>
                  </a:schemeClr>
                </a:solidFill>
                <a:latin typeface="+mj-lt"/>
              </a:rPr>
              <a:t>19. </a:t>
            </a:r>
            <a:r>
              <a:rPr lang="es-ES" sz="2100" dirty="0" smtClean="0">
                <a:solidFill>
                  <a:schemeClr val="tx1">
                    <a:lumMod val="95000"/>
                    <a:lumOff val="5000"/>
                  </a:schemeClr>
                </a:solidFill>
                <a:latin typeface="+mj-lt"/>
              </a:rPr>
              <a:t>También el pan que yo te diera, la flor de harina de trigo y el aceite y la miel con que te mantenía, se los ofreciste en ofrenda de suave olor. Eso hiciste, dice el </a:t>
            </a:r>
            <a:r>
              <a:rPr lang="es-ES" sz="2100" dirty="0" smtClean="0">
                <a:solidFill>
                  <a:schemeClr val="tx1">
                    <a:lumMod val="95000"/>
                    <a:lumOff val="5000"/>
                  </a:schemeClr>
                </a:solidFill>
                <a:latin typeface="+mj-lt"/>
              </a:rPr>
              <a:t>Eterno.</a:t>
            </a:r>
          </a:p>
          <a:p>
            <a:pPr lvl="1">
              <a:buFont typeface="Arial" pitchFamily="34" charset="0"/>
              <a:buChar char="•"/>
            </a:pPr>
            <a:r>
              <a:rPr lang="es-ES" sz="2100" dirty="0" smtClean="0">
                <a:solidFill>
                  <a:schemeClr val="tx1">
                    <a:lumMod val="95000"/>
                    <a:lumOff val="5000"/>
                  </a:schemeClr>
                </a:solidFill>
                <a:latin typeface="+mj-lt"/>
              </a:rPr>
              <a:t>La Toráh nos tiene absolutamente prohibido aceptarlos como deidades o adorarlos en cualquier manera.</a:t>
            </a:r>
          </a:p>
          <a:p>
            <a:pPr lvl="1">
              <a:buFont typeface="Arial" pitchFamily="34" charset="0"/>
              <a:buChar char="•"/>
            </a:pPr>
            <a:r>
              <a:rPr lang="es-ES" sz="2100" dirty="0" smtClean="0">
                <a:solidFill>
                  <a:schemeClr val="tx1">
                    <a:lumMod val="95000"/>
                    <a:lumOff val="5000"/>
                  </a:schemeClr>
                </a:solidFill>
                <a:latin typeface="+mj-lt"/>
              </a:rPr>
              <a:t>Entonces, el Eterno nos ordenó en Yom Kipur que debíamos soltar un cabro en el desierto al “príncipe” –poder- que gobierna sobre tierras baldías y esto es apropiado para él es su maestro, y destrucción y desolación emana de ese poder.</a:t>
            </a:r>
          </a:p>
          <a:p>
            <a:pPr>
              <a:buFont typeface="Arial" pitchFamily="34" charset="0"/>
              <a:buChar char="•"/>
            </a:pPr>
            <a:endParaRPr lang="es-ES" sz="2400" dirty="0" smtClean="0">
              <a:solidFill>
                <a:schemeClr val="tx1">
                  <a:lumMod val="95000"/>
                  <a:lumOff val="5000"/>
                </a:schemeClr>
              </a:solidFill>
              <a:latin typeface="Calibri" pitchFamily="34" charset="0"/>
            </a:endParaRP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endParaRPr lang="en-US" sz="2400" dirty="0">
              <a:solidFill>
                <a:schemeClr val="tx1"/>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endParaRPr lang="en-US" dirty="0" smtClean="0"/>
          </a:p>
        </p:txBody>
      </p:sp>
      <p:pic>
        <p:nvPicPr>
          <p:cNvPr id="17411"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7412"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17413"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7414"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5"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6"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7"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dirty="0" smtClean="0">
                <a:solidFill>
                  <a:schemeClr val="tx1">
                    <a:lumMod val="95000"/>
                    <a:lumOff val="5000"/>
                  </a:schemeClr>
                </a:solidFill>
                <a:latin typeface="+mj-lt"/>
              </a:rPr>
              <a:t>Que a su vez es la causa de las estrellas de la espada, las guerras, las peleas, las heridas, las plagas, la división y la destrucción</a:t>
            </a:r>
            <a:r>
              <a:rPr lang="es-ES" sz="2400" dirty="0" smtClean="0">
                <a:solidFill>
                  <a:schemeClr val="tx1">
                    <a:lumMod val="95000"/>
                    <a:lumOff val="5000"/>
                  </a:schemeClr>
                </a:solidFill>
                <a:latin typeface="+mj-lt"/>
              </a:rPr>
              <a:t>.</a:t>
            </a:r>
          </a:p>
          <a:p>
            <a:pPr lvl="1"/>
            <a:r>
              <a:rPr lang="es-ES" sz="2400" dirty="0" smtClean="0">
                <a:solidFill>
                  <a:schemeClr val="tx1">
                    <a:lumMod val="95000"/>
                    <a:lumOff val="5000"/>
                  </a:schemeClr>
                </a:solidFill>
                <a:latin typeface="+mj-lt"/>
              </a:rPr>
              <a:t>Es el espíritu de la esfera de Marte y la porción entre las naciones es Esaú (Roma), el pueblo que heredó la espada y las guerras y entre los animales su porción consiste en </a:t>
            </a:r>
            <a:r>
              <a:rPr lang="es-ES" sz="2400" dirty="0" err="1" smtClean="0">
                <a:solidFill>
                  <a:schemeClr val="tx1">
                    <a:lumMod val="95000"/>
                    <a:lumOff val="5000"/>
                  </a:schemeClr>
                </a:solidFill>
                <a:latin typeface="+mj-lt"/>
              </a:rPr>
              <a:t>Seirim</a:t>
            </a:r>
            <a:r>
              <a:rPr lang="es-ES" sz="2400" dirty="0" smtClean="0">
                <a:solidFill>
                  <a:schemeClr val="tx1">
                    <a:lumMod val="95000"/>
                    <a:lumOff val="5000"/>
                  </a:schemeClr>
                </a:solidFill>
                <a:latin typeface="+mj-lt"/>
              </a:rPr>
              <a:t> (demonios) y los cabros.</a:t>
            </a:r>
          </a:p>
          <a:p>
            <a:pPr lvl="1"/>
            <a:r>
              <a:rPr lang="es-ES" sz="2400" dirty="0" smtClean="0">
                <a:solidFill>
                  <a:schemeClr val="tx1">
                    <a:lumMod val="95000"/>
                    <a:lumOff val="5000"/>
                  </a:schemeClr>
                </a:solidFill>
                <a:latin typeface="+mj-lt"/>
              </a:rPr>
              <a:t>También, en esta porción están los llamados “destructores” en el lenguaje de nuestros Rabinos y en el lenguaje de las Escrituras, Seirim (sátiros, demonios), por lo tanto, el (Esaú) y su nación es llamada </a:t>
            </a:r>
            <a:r>
              <a:rPr lang="es-ES" sz="2400" dirty="0" err="1" smtClean="0">
                <a:solidFill>
                  <a:schemeClr val="tx1">
                    <a:lumMod val="95000"/>
                    <a:lumOff val="5000"/>
                  </a:schemeClr>
                </a:solidFill>
                <a:latin typeface="+mj-lt"/>
              </a:rPr>
              <a:t>Seir</a:t>
            </a:r>
            <a:r>
              <a:rPr lang="es-ES" sz="2400" dirty="0" smtClean="0">
                <a:solidFill>
                  <a:schemeClr val="tx1">
                    <a:lumMod val="95000"/>
                    <a:lumOff val="5000"/>
                  </a:schemeClr>
                </a:solidFill>
                <a:latin typeface="+mj-lt"/>
              </a:rPr>
              <a:t>.</a:t>
            </a:r>
          </a:p>
          <a:p>
            <a:pPr>
              <a:buFont typeface="Arial" pitchFamily="34" charset="0"/>
              <a:buChar char="•"/>
            </a:pPr>
            <a:endParaRPr lang="es-ES" sz="2400" dirty="0" smtClean="0">
              <a:solidFill>
                <a:schemeClr val="tx1">
                  <a:lumMod val="95000"/>
                  <a:lumOff val="5000"/>
                </a:schemeClr>
              </a:solidFill>
              <a:latin typeface="Calibri" pitchFamily="34" charset="0"/>
            </a:endParaRP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endParaRPr lang="en-US" sz="2400" dirty="0">
              <a:solidFill>
                <a:schemeClr val="tx1"/>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endParaRPr lang="en-US" dirty="0" smtClean="0"/>
          </a:p>
        </p:txBody>
      </p:sp>
      <p:pic>
        <p:nvPicPr>
          <p:cNvPr id="17411"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7412"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17413"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7414"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5"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6"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7"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dirty="0" smtClean="0">
                <a:solidFill>
                  <a:schemeClr val="tx1">
                    <a:lumMod val="95000"/>
                    <a:lumOff val="5000"/>
                  </a:schemeClr>
                </a:solidFill>
                <a:latin typeface="+mj-lt"/>
              </a:rPr>
              <a:t>Ahora, la intención de enviar lejos el cabro al desierto no es para que sea una ofrenda por nosotros, Dios no lo permita, sino que nuestra intención debe ser cumplir el deseo de nuestro Creador, quien nos ordenó hacerlo.</a:t>
            </a:r>
          </a:p>
          <a:p>
            <a:pPr lvl="1"/>
            <a:r>
              <a:rPr lang="es-ES" sz="2400" dirty="0" smtClean="0">
                <a:solidFill>
                  <a:schemeClr val="tx1">
                    <a:lumMod val="95000"/>
                    <a:lumOff val="5000"/>
                  </a:schemeClr>
                </a:solidFill>
                <a:latin typeface="+mj-lt"/>
              </a:rPr>
              <a:t>Esta es la razón para que alguien tire las suertes sobre los dos cabros.</a:t>
            </a:r>
          </a:p>
          <a:p>
            <a:pPr lvl="1"/>
            <a:r>
              <a:rPr lang="es-ES" sz="2400" dirty="0" smtClean="0">
                <a:solidFill>
                  <a:schemeClr val="tx1">
                    <a:lumMod val="95000"/>
                    <a:lumOff val="5000"/>
                  </a:schemeClr>
                </a:solidFill>
                <a:latin typeface="+mj-lt"/>
              </a:rPr>
              <a:t>Si el sacerdote fuera a dedicarlos meramente por la palabra de su boca, sin echar suertes, diciendo uno para el Eterno y uno para Azazel, sería como si estuviéramos adorando a Azazel o tomando un juramento en su nombre</a:t>
            </a:r>
          </a:p>
          <a:p>
            <a:pPr>
              <a:buFont typeface="Arial" pitchFamily="34" charset="0"/>
              <a:buChar char="•"/>
            </a:pPr>
            <a:endParaRPr lang="es-ES" sz="2400" dirty="0" smtClean="0">
              <a:solidFill>
                <a:schemeClr val="tx1">
                  <a:lumMod val="95000"/>
                  <a:lumOff val="5000"/>
                </a:schemeClr>
              </a:solidFill>
              <a:latin typeface="Calibri" pitchFamily="34" charset="0"/>
            </a:endParaRP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endParaRPr lang="en-US" sz="2400" dirty="0">
              <a:solidFill>
                <a:schemeClr val="tx1"/>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endParaRPr lang="en-US" dirty="0" smtClean="0"/>
          </a:p>
        </p:txBody>
      </p:sp>
      <p:pic>
        <p:nvPicPr>
          <p:cNvPr id="17411"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7412"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17413"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7414"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5"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6"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7"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200" dirty="0" smtClean="0">
                <a:solidFill>
                  <a:schemeClr val="tx1">
                    <a:lumMod val="95000"/>
                    <a:lumOff val="5000"/>
                  </a:schemeClr>
                </a:solidFill>
                <a:latin typeface="+mj-lt"/>
              </a:rPr>
              <a:t>En vez, el sacerdote arregla los dos cabros delante del Eterno a la puerta de la Tienda de Asignación, porque los dos cabros son un regalo para Hashem y a Su sirviente (Samael – Azazel) la porción que vino de Dios a él (Kohen), quien fue quien echó las suertes, pero que fue Su mano la que los repartió.</a:t>
            </a:r>
          </a:p>
          <a:p>
            <a:pPr lvl="1"/>
            <a:r>
              <a:rPr lang="es-ES" sz="2200" dirty="0" smtClean="0">
                <a:solidFill>
                  <a:schemeClr val="tx1">
                    <a:lumMod val="95000"/>
                    <a:lumOff val="5000"/>
                  </a:schemeClr>
                </a:solidFill>
                <a:latin typeface="+mj-lt"/>
              </a:rPr>
              <a:t>Y aun después de echar las suertes, el Kohen coloca los dos cabros delante del Eterno y entonces proclama que ambos son de El y que enviando uno de ellos lejos meramente estamos cumpliendo los deseos de Dios.</a:t>
            </a:r>
          </a:p>
          <a:p>
            <a:pPr lvl="1"/>
            <a:r>
              <a:rPr lang="es-ES" sz="2200" dirty="0" smtClean="0">
                <a:solidFill>
                  <a:schemeClr val="tx1">
                    <a:lumMod val="95000"/>
                    <a:lumOff val="5000"/>
                  </a:schemeClr>
                </a:solidFill>
                <a:latin typeface="+mj-lt"/>
              </a:rPr>
              <a:t>Por ello es que no se realiza ningún sacrificio con ese cabro en vez de enviarlo al desierto.</a:t>
            </a:r>
          </a:p>
          <a:p>
            <a:pPr>
              <a:buFont typeface="Arial" pitchFamily="34" charset="0"/>
              <a:buChar char="•"/>
            </a:pPr>
            <a:endParaRPr lang="es-ES" sz="2400" dirty="0" smtClean="0">
              <a:solidFill>
                <a:schemeClr val="tx1">
                  <a:lumMod val="95000"/>
                  <a:lumOff val="5000"/>
                </a:schemeClr>
              </a:solidFill>
              <a:latin typeface="Calibri" pitchFamily="34" charset="0"/>
            </a:endParaRPr>
          </a:p>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endParaRPr lang="en-US" sz="2400" dirty="0">
              <a:solidFill>
                <a:schemeClr val="tx1"/>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r>
              <a:rPr lang="es-CO" dirty="0" smtClean="0"/>
              <a:t>				</a:t>
            </a:r>
            <a:endParaRPr lang="en-US" dirty="0" smtClean="0"/>
          </a:p>
        </p:txBody>
      </p:sp>
      <p:pic>
        <p:nvPicPr>
          <p:cNvPr id="17411" name="Picture 1"/>
          <p:cNvPicPr>
            <a:picLocks noChangeAspect="1" noChangeArrowheads="1"/>
          </p:cNvPicPr>
          <p:nvPr/>
        </p:nvPicPr>
        <p:blipFill>
          <a:blip r:embed="rId3" cstate="print"/>
          <a:srcRect/>
          <a:stretch>
            <a:fillRect/>
          </a:stretch>
        </p:blipFill>
        <p:spPr bwMode="auto">
          <a:xfrm>
            <a:off x="931863" y="1371600"/>
            <a:ext cx="7297737" cy="4452938"/>
          </a:xfrm>
          <a:prstGeom prst="rect">
            <a:avLst/>
          </a:prstGeom>
          <a:noFill/>
          <a:ln w="9525">
            <a:noFill/>
            <a:round/>
            <a:headEnd/>
            <a:tailEnd/>
          </a:ln>
        </p:spPr>
      </p:pic>
      <p:sp>
        <p:nvSpPr>
          <p:cNvPr id="17412"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a:r>
            <a:br>
              <a:rPr lang="en-US" sz="4000" dirty="0" smtClean="0">
                <a:latin typeface="Calibri" charset="0"/>
              </a:rPr>
            </a:br>
            <a:r>
              <a:rPr lang="en-US" sz="4000" dirty="0" smtClean="0">
                <a:latin typeface="Calibri" charset="0"/>
              </a:rPr>
              <a:t> </a:t>
            </a:r>
            <a:r>
              <a:rPr lang="he-IL" sz="4000" dirty="0" smtClean="0">
                <a:latin typeface="Calibri" charset="0"/>
                <a:cs typeface="Arial" charset="0"/>
              </a:rPr>
              <a:t>פרשת </a:t>
            </a:r>
            <a:r>
              <a:rPr lang="he-IL" sz="4000" dirty="0" smtClean="0">
                <a:latin typeface="Calibri" charset="0"/>
                <a:cs typeface="Arial" charset="0"/>
              </a:rPr>
              <a:t>שבוע</a:t>
            </a:r>
            <a:r>
              <a:rPr lang="en-US" sz="4000" dirty="0" smtClean="0">
                <a:latin typeface="Calibri" charset="0"/>
                <a:cs typeface="Arial" charset="0"/>
              </a:rPr>
              <a:t>     </a:t>
            </a:r>
            <a:endParaRPr lang="en-US" sz="4000" dirty="0" smtClean="0">
              <a:latin typeface="Calibri" charset="0"/>
              <a:cs typeface="Arial" charset="0"/>
            </a:endParaRPr>
          </a:p>
        </p:txBody>
      </p:sp>
      <p:sp>
        <p:nvSpPr>
          <p:cNvPr id="17413" name="Rectangle 3"/>
          <p:cNvSpPr>
            <a:spLocks noChangeArrowheads="1"/>
          </p:cNvSpPr>
          <p:nvPr/>
        </p:nvSpPr>
        <p:spPr bwMode="auto">
          <a:xfrm>
            <a:off x="155575" y="0"/>
            <a:ext cx="304800" cy="304800"/>
          </a:xfrm>
          <a:prstGeom prst="rect">
            <a:avLst/>
          </a:prstGeom>
          <a:noFill/>
          <a:ln w="9525">
            <a:noFill/>
            <a:round/>
            <a:headEnd/>
            <a:tailEnd/>
          </a:ln>
        </p:spPr>
        <p:txBody>
          <a:bodyPr wrap="none" anchor="ctr"/>
          <a:lstStyle/>
          <a:p>
            <a:endParaRPr lang="en-US"/>
          </a:p>
        </p:txBody>
      </p:sp>
      <p:sp>
        <p:nvSpPr>
          <p:cNvPr id="17414" name="Rectangle 4"/>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5" name="Rectangle 5"/>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6" name="Rectangle 6"/>
          <p:cNvSpPr>
            <a:spLocks noChangeArrowheads="1"/>
          </p:cNvSpPr>
          <p:nvPr/>
        </p:nvSpPr>
        <p:spPr bwMode="auto">
          <a:xfrm>
            <a:off x="155575" y="0"/>
            <a:ext cx="304800" cy="304800"/>
          </a:xfrm>
          <a:prstGeom prst="rect">
            <a:avLst/>
          </a:prstGeom>
          <a:noFill/>
          <a:ln w="9360">
            <a:solidFill>
              <a:srgbClr val="000000"/>
            </a:solidFill>
            <a:round/>
            <a:headEnd/>
            <a:tailEnd/>
          </a:ln>
        </p:spPr>
        <p:txBody>
          <a:bodyPr wrap="none" anchor="ctr"/>
          <a:lstStyle/>
          <a:p>
            <a:endParaRPr lang="en-US"/>
          </a:p>
        </p:txBody>
      </p:sp>
      <p:sp>
        <p:nvSpPr>
          <p:cNvPr id="17417"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marL="341313" indent="-339725">
              <a:lnSpc>
                <a:spcPct val="102000"/>
              </a:lnSpc>
              <a:spcBef>
                <a:spcPts val="800"/>
              </a:spcBef>
              <a:buFont typeface="Arial" charset="0"/>
              <a:buChar cha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pPr>
            <a:endParaRPr lang="en-US" sz="2400" dirty="0">
              <a:solidFill>
                <a:schemeClr val="tx1"/>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i="1" dirty="0" smtClean="0">
                <a:solidFill>
                  <a:srgbClr val="FF9933"/>
                </a:solidFill>
                <a:effectLst>
                  <a:outerShdw blurRad="38100" dist="38100" dir="2700000" algn="tl">
                    <a:srgbClr val="000000">
                      <a:alpha val="43137"/>
                    </a:srgbClr>
                  </a:outerShdw>
                </a:effectLst>
                <a:latin typeface="+mj-lt"/>
              </a:rPr>
              <a:t>Haftará  </a:t>
            </a:r>
            <a:r>
              <a:rPr lang="es-CO" sz="2400" i="1" dirty="0" smtClean="0">
                <a:solidFill>
                  <a:srgbClr val="FF9933"/>
                </a:solidFill>
                <a:effectLst>
                  <a:outerShdw blurRad="38100" dist="38100" dir="2700000" algn="tl">
                    <a:srgbClr val="000000">
                      <a:alpha val="43137"/>
                    </a:srgbClr>
                  </a:outerShdw>
                </a:effectLst>
                <a:latin typeface="+mj-lt"/>
              </a:rPr>
              <a:t>Ezequiel 20:2 - 20 </a:t>
            </a:r>
            <a:endParaRPr lang="es-CO" sz="2400" i="1" dirty="0" smtClean="0">
              <a:solidFill>
                <a:srgbClr val="FF9933"/>
              </a:solidFill>
              <a:effectLst>
                <a:outerShdw blurRad="38100" dist="38100" dir="2700000" algn="tl">
                  <a:srgbClr val="000000">
                    <a:alpha val="43137"/>
                  </a:srgbClr>
                </a:outerShdw>
              </a:effectLst>
              <a:latin typeface="+mj-l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mj-lt"/>
                <a:ea typeface="MS Gothic" charset="-128"/>
              </a:rPr>
              <a:t>RESÚMEN</a:t>
            </a:r>
          </a:p>
          <a:p>
            <a:pPr lvl="1"/>
            <a:r>
              <a:rPr lang="es-CO" sz="2200" dirty="0" smtClean="0">
                <a:solidFill>
                  <a:srgbClr val="080808"/>
                </a:solidFill>
                <a:latin typeface="+mj-lt"/>
              </a:rPr>
              <a:t>Esta profecía fue dicha a los exiliados que fueron deportados 10 años antes a Babilonia después de la primera captura de Jerusalén en el año 597 antes de la Era Común.</a:t>
            </a:r>
          </a:p>
          <a:p>
            <a:pPr lvl="1"/>
            <a:r>
              <a:rPr lang="es-CO" sz="2200" dirty="0" smtClean="0">
                <a:solidFill>
                  <a:srgbClr val="080808"/>
                </a:solidFill>
                <a:latin typeface="+mj-lt"/>
              </a:rPr>
              <a:t>La inminente destrucción de la Ciudad declarada por el profeta será el pago por la deslealtad a los estatutos y juicios de los referidos en el capítulo 19 del Libro de Vayikrá.</a:t>
            </a:r>
          </a:p>
          <a:p>
            <a:pPr lvl="1"/>
            <a:r>
              <a:rPr lang="es-CO" sz="2200" dirty="0" smtClean="0">
                <a:solidFill>
                  <a:srgbClr val="080808"/>
                </a:solidFill>
                <a:latin typeface="+mj-lt"/>
              </a:rPr>
              <a:t>El profeta se refiere a sí mismo como “hijo de hombre” indicando su conciencia de su mortalidad. Esto ocurre cerca de 100 veces en Ezequiel. </a:t>
            </a:r>
            <a:endParaRPr lang="es-CO" sz="2200" dirty="0" smtClean="0">
              <a:solidFill>
                <a:srgbClr val="080808"/>
              </a:solidFill>
              <a:latin typeface="+mj-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smtClean="0">
                <a:latin typeface="Calibri" charset="0"/>
              </a:rPr>
              <a:t>Parashat </a:t>
            </a:r>
            <a:r>
              <a:rPr lang="en-US" sz="4000" dirty="0" err="1" smtClean="0">
                <a:latin typeface="Calibri" charset="0"/>
              </a:rPr>
              <a:t>Semanal</a:t>
            </a:r>
            <a:r>
              <a:rPr lang="en-US" sz="4000" dirty="0" smtClean="0">
                <a:latin typeface="Calibri" charset="0"/>
              </a:rPr>
              <a:t> - </a:t>
            </a:r>
            <a:r>
              <a:rPr lang="he-IL" sz="4000" dirty="0" smtClean="0">
                <a:latin typeface="Calibri" charset="0"/>
              </a:rPr>
              <a:t>פרשת שבוע</a:t>
            </a:r>
            <a:r>
              <a:rPr lang="en-US" sz="4000" dirty="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i="1" dirty="0" smtClean="0">
                <a:solidFill>
                  <a:srgbClr val="FF9933"/>
                </a:solidFill>
                <a:effectLst>
                  <a:outerShdw blurRad="38100" dist="38100" dir="2700000" algn="tl">
                    <a:srgbClr val="000000">
                      <a:alpha val="43137"/>
                    </a:srgbClr>
                  </a:outerShdw>
                </a:effectLst>
                <a:latin typeface="+mj-lt"/>
              </a:rPr>
              <a:t>Haftará  </a:t>
            </a:r>
            <a:r>
              <a:rPr lang="es-CO" sz="2400" i="1" dirty="0" smtClean="0">
                <a:solidFill>
                  <a:srgbClr val="FF9933"/>
                </a:solidFill>
                <a:effectLst>
                  <a:outerShdw blurRad="38100" dist="38100" dir="2700000" algn="tl">
                    <a:srgbClr val="000000">
                      <a:alpha val="43137"/>
                    </a:srgbClr>
                  </a:outerShdw>
                </a:effectLst>
                <a:latin typeface="+mj-lt"/>
              </a:rPr>
              <a:t>Ezequiel 20:2 - 20 </a:t>
            </a:r>
            <a:endParaRPr lang="es-CO" sz="2400" i="1" dirty="0" smtClean="0">
              <a:solidFill>
                <a:srgbClr val="FF9933"/>
              </a:solidFill>
              <a:effectLst>
                <a:outerShdw blurRad="38100" dist="38100" dir="2700000" algn="tl">
                  <a:srgbClr val="000000">
                    <a:alpha val="43137"/>
                  </a:srgbClr>
                </a:outerShdw>
              </a:effectLst>
              <a:latin typeface="+mj-l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mj-lt"/>
                <a:ea typeface="MS Gothic" charset="-128"/>
              </a:rPr>
              <a:t>RESÚMEN</a:t>
            </a:r>
          </a:p>
          <a:p>
            <a:pPr lvl="1"/>
            <a:r>
              <a:rPr lang="es-CO" sz="2200" dirty="0" smtClean="0">
                <a:solidFill>
                  <a:srgbClr val="080808"/>
                </a:solidFill>
                <a:latin typeface="+mj-lt"/>
              </a:rPr>
              <a:t>Debido al poco cuidado de mantener su relación sincera con Dios, Hashem evita ser consultado a través de Su profeta conociendo El que su pedido no es completamente sincero de parte de ellos.</a:t>
            </a:r>
          </a:p>
          <a:p>
            <a:pPr lvl="1"/>
            <a:r>
              <a:rPr lang="es-CO" sz="2200" dirty="0" smtClean="0">
                <a:solidFill>
                  <a:srgbClr val="080808"/>
                </a:solidFill>
                <a:latin typeface="+mj-lt"/>
              </a:rPr>
              <a:t>Los ancianos realmente guardaban cierta simpatía con aquellos exiliados que querían volverse “buenos babilonios” y dejar atrás su Vida Judía y su Fe.</a:t>
            </a:r>
          </a:p>
          <a:p>
            <a:pPr lvl="1"/>
            <a:r>
              <a:rPr lang="es-CO" sz="2200" dirty="0" smtClean="0">
                <a:solidFill>
                  <a:srgbClr val="080808"/>
                </a:solidFill>
                <a:latin typeface="+mj-lt"/>
              </a:rPr>
              <a:t>Dios hace énfasis en Sus Leyes que son la fundación de la vida social: La obediencia a ellas asegura la estabilidad y la prosperidad en la vida.</a:t>
            </a:r>
            <a:endParaRPr lang="es-CO" sz="2200" dirty="0" smtClean="0">
              <a:solidFill>
                <a:srgbClr val="080808"/>
              </a:solidFill>
              <a:latin typeface="+mj-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fontAlgn="auto" hangingPunct="1">
              <a:spcAft>
                <a:spcPts val="0"/>
              </a:spcAft>
              <a:defRPr/>
            </a:pPr>
            <a:endParaRPr lang="en-US" smtClean="0"/>
          </a:p>
        </p:txBody>
      </p:sp>
      <p:pic>
        <p:nvPicPr>
          <p:cNvPr id="33795"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33796"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a:lnSpc>
                <a:spcPct val="92000"/>
              </a:lnSpc>
              <a:spcBef>
                <a:spcPts val="5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a:solidFill>
                  <a:srgbClr val="000000"/>
                </a:solidFill>
                <a:latin typeface="Calibri" charset="0"/>
                <a:ea typeface="MS Gothic" charset="-128"/>
              </a:rPr>
              <a:t>Fuentes: </a:t>
            </a:r>
            <a:r>
              <a:rPr lang="es-CO" sz="2000" dirty="0" err="1">
                <a:solidFill>
                  <a:srgbClr val="000000"/>
                </a:solidFill>
                <a:latin typeface="Calibri" charset="0"/>
                <a:ea typeface="MS Gothic" charset="-128"/>
              </a:rPr>
              <a:t>Toráh</a:t>
            </a:r>
            <a:r>
              <a:rPr lang="es-CO" sz="2000" dirty="0">
                <a:solidFill>
                  <a:srgbClr val="000000"/>
                </a:solidFill>
                <a:latin typeface="Calibri" charset="0"/>
                <a:ea typeface="MS Gothic" charset="-128"/>
              </a:rPr>
              <a:t>, Talmud, </a:t>
            </a:r>
            <a:r>
              <a:rPr lang="es-CO" sz="2000" dirty="0" err="1">
                <a:solidFill>
                  <a:srgbClr val="000000"/>
                </a:solidFill>
                <a:latin typeface="Calibri" charset="0"/>
                <a:ea typeface="MS Gothic" charset="-128"/>
              </a:rPr>
              <a:t>Jewish</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Concepts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Wikipedia</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Kabbalah</a:t>
            </a:r>
            <a:r>
              <a:rPr lang="es-CO" sz="2000" dirty="0">
                <a:solidFill>
                  <a:srgbClr val="000000"/>
                </a:solidFill>
                <a:latin typeface="Calibri" charset="0"/>
                <a:ea typeface="MS Gothic" charset="-128"/>
              </a:rPr>
              <a:t> Online, </a:t>
            </a:r>
            <a:r>
              <a:rPr lang="es-CO" sz="2000" dirty="0" err="1">
                <a:solidFill>
                  <a:srgbClr val="000000"/>
                </a:solidFill>
                <a:latin typeface="Calibri" charset="0"/>
                <a:ea typeface="MS Gothic" charset="-128"/>
              </a:rPr>
              <a:t>Zohar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Rambán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Maimonides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Zev</a:t>
            </a:r>
            <a:r>
              <a:rPr lang="es-CO" sz="2000" dirty="0">
                <a:solidFill>
                  <a:srgbClr val="000000"/>
                </a:solidFill>
                <a:latin typeface="Calibri" charset="0"/>
                <a:ea typeface="MS Gothic" charset="-128"/>
              </a:rPr>
              <a:t> ben </a:t>
            </a:r>
            <a:r>
              <a:rPr lang="es-CO" sz="2000" dirty="0" err="1">
                <a:solidFill>
                  <a:srgbClr val="000000"/>
                </a:solidFill>
                <a:latin typeface="Calibri" charset="0"/>
                <a:ea typeface="MS Gothic" charset="-128"/>
              </a:rPr>
              <a:t>Shimon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HaLevi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Kabbalah</a:t>
            </a:r>
            <a:r>
              <a:rPr lang="es-CO" sz="2000" dirty="0">
                <a:solidFill>
                  <a:srgbClr val="000000"/>
                </a:solidFill>
                <a:latin typeface="Calibri" charset="0"/>
                <a:ea typeface="MS Gothic" charset="-128"/>
              </a:rPr>
              <a:t> and </a:t>
            </a:r>
            <a:r>
              <a:rPr lang="es-CO" sz="2000" dirty="0" err="1">
                <a:solidFill>
                  <a:srgbClr val="000000"/>
                </a:solidFill>
                <a:latin typeface="Calibri" charset="0"/>
                <a:ea typeface="MS Gothic" charset="-128"/>
              </a:rPr>
              <a:t>Exodus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Rabbi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Yissocher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Frand</a:t>
            </a:r>
            <a:endParaRPr lang="es-CO" sz="20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a:solidFill>
                  <a:srgbClr val="000000"/>
                </a:solidFill>
                <a:latin typeface="Calibri" charset="0"/>
                <a:ea typeface="MS Gothic" charset="-128"/>
                <a:hlinkClick r:id="rId5"/>
              </a:rPr>
              <a:t>http://failedmessiah.typepad.com/failed_messiahcom/2005/07/rabbi_aryeh_kap.html</a:t>
            </a: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000000"/>
                </a:solidFill>
                <a:latin typeface="Calibri" charset="0"/>
                <a:ea typeface="MS Gothic" charset="-128"/>
              </a:rPr>
              <a:t>Derechos Reservados Shalom </a:t>
            </a:r>
            <a:r>
              <a:rPr lang="es-CO" sz="1600" dirty="0" err="1">
                <a:solidFill>
                  <a:srgbClr val="000000"/>
                </a:solidFill>
                <a:latin typeface="Calibri" charset="0"/>
                <a:ea typeface="MS Gothic" charset="-128"/>
              </a:rPr>
              <a:t>Haverim</a:t>
            </a:r>
            <a:r>
              <a:rPr lang="es-CO" sz="1600" dirty="0">
                <a:solidFill>
                  <a:srgbClr val="000000"/>
                </a:solidFill>
                <a:latin typeface="Calibri" charset="0"/>
                <a:ea typeface="MS Gothic" charset="-128"/>
              </a:rPr>
              <a:t> </a:t>
            </a:r>
            <a:r>
              <a:rPr lang="es-CO" sz="1600" dirty="0" err="1">
                <a:solidFill>
                  <a:srgbClr val="000000"/>
                </a:solidFill>
                <a:latin typeface="Calibri" charset="0"/>
                <a:ea typeface="MS Gothic" charset="-128"/>
              </a:rPr>
              <a:t>Org</a:t>
            </a: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CCCCFF"/>
                </a:solidFill>
                <a:latin typeface="Calibri" charset="0"/>
                <a:ea typeface="MS Gothic" charset="-128"/>
                <a:hlinkClick r:id="rId6"/>
              </a:rPr>
              <a:t>http://www.shalomhaverim.org</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Director: -</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ELIYAHU BAYONA BEN YOSEF</a:t>
            </a:r>
          </a:p>
          <a:p>
            <a:pPr algn="ctr">
              <a:lnSpc>
                <a:spcPct val="92000"/>
              </a:lnSpc>
              <a:spcBef>
                <a:spcPts val="4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ea typeface="MS Gothic" charset="-128"/>
              </a:rPr>
              <a:t>8 </a:t>
            </a:r>
            <a:r>
              <a:rPr lang="es-CO" dirty="0" smtClean="0">
                <a:solidFill>
                  <a:srgbClr val="000000"/>
                </a:solidFill>
                <a:latin typeface="Calibri" charset="0"/>
                <a:ea typeface="MS Gothic" charset="-128"/>
              </a:rPr>
              <a:t>de </a:t>
            </a:r>
            <a:r>
              <a:rPr lang="es-CO" dirty="0" err="1" smtClean="0">
                <a:solidFill>
                  <a:srgbClr val="000000"/>
                </a:solidFill>
                <a:latin typeface="Calibri" charset="0"/>
                <a:ea typeface="MS Gothic" charset="-128"/>
              </a:rPr>
              <a:t>Iyar</a:t>
            </a:r>
            <a:r>
              <a:rPr lang="es-CO" dirty="0" smtClean="0">
                <a:solidFill>
                  <a:srgbClr val="000000"/>
                </a:solidFill>
                <a:latin typeface="Calibri" charset="0"/>
                <a:ea typeface="MS Gothic" charset="-128"/>
              </a:rPr>
              <a:t> -  </a:t>
            </a:r>
            <a:r>
              <a:rPr lang="es-CO" dirty="0" smtClean="0">
                <a:solidFill>
                  <a:srgbClr val="000000"/>
                </a:solidFill>
                <a:latin typeface="Calibri" charset="0"/>
                <a:ea typeface="MS Gothic" charset="-128"/>
              </a:rPr>
              <a:t>Mayo 4 de </a:t>
            </a:r>
            <a:r>
              <a:rPr lang="es-CO" dirty="0" smtClean="0">
                <a:solidFill>
                  <a:srgbClr val="000000"/>
                </a:solidFill>
                <a:latin typeface="Calibri" charset="0"/>
                <a:ea typeface="MS Gothic" charset="-128"/>
              </a:rPr>
              <a:t>2017 - Monsey </a:t>
            </a:r>
            <a:r>
              <a:rPr lang="es-CO" dirty="0">
                <a:solidFill>
                  <a:srgbClr val="000000"/>
                </a:solidFill>
                <a:latin typeface="Calibri" charset="0"/>
                <a:ea typeface="MS Gothic" charset="-128"/>
              </a:rPr>
              <a:t>New York</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40150</TotalTime>
  <Words>2794</Words>
  <Application>Microsoft Office PowerPoint</Application>
  <PresentationFormat>On-screen Show (4:3)</PresentationFormat>
  <Paragraphs>218</Paragraphs>
  <Slides>30</Slides>
  <Notes>30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Concourse</vt:lpstr>
      <vt:lpstr> </vt:lpstr>
      <vt:lpstr>Parashat Semanal  -  פרשת שבוע</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 פרשת שבוע </vt:lpstr>
      <vt:lpstr>Parashat Semanal - פרשת שבוע </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243</cp:revision>
  <cp:lastPrinted>1601-01-01T00:00:00Z</cp:lastPrinted>
  <dcterms:created xsi:type="dcterms:W3CDTF">1601-01-01T00:00:00Z</dcterms:created>
  <dcterms:modified xsi:type="dcterms:W3CDTF">2017-05-07T02:55:23Z</dcterms:modified>
</cp:coreProperties>
</file>