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2"/>
  </p:notesMasterIdLst>
  <p:handoutMasterIdLst>
    <p:handoutMasterId r:id="rId33"/>
  </p:handoutMasterIdLst>
  <p:sldIdLst>
    <p:sldId id="256" r:id="rId2"/>
    <p:sldId id="1243" r:id="rId3"/>
    <p:sldId id="1270" r:id="rId4"/>
    <p:sldId id="1271" r:id="rId5"/>
    <p:sldId id="1272" r:id="rId6"/>
    <p:sldId id="1273" r:id="rId7"/>
    <p:sldId id="1274" r:id="rId8"/>
    <p:sldId id="1275" r:id="rId9"/>
    <p:sldId id="1276" r:id="rId10"/>
    <p:sldId id="1291" r:id="rId11"/>
    <p:sldId id="1292" r:id="rId12"/>
    <p:sldId id="1293" r:id="rId13"/>
    <p:sldId id="1294" r:id="rId14"/>
    <p:sldId id="1284" r:id="rId15"/>
    <p:sldId id="1285" r:id="rId16"/>
    <p:sldId id="1286" r:id="rId17"/>
    <p:sldId id="1287" r:id="rId18"/>
    <p:sldId id="1288" r:id="rId19"/>
    <p:sldId id="1289" r:id="rId20"/>
    <p:sldId id="1295" r:id="rId21"/>
    <p:sldId id="1290" r:id="rId22"/>
    <p:sldId id="1297" r:id="rId23"/>
    <p:sldId id="1296" r:id="rId24"/>
    <p:sldId id="1278" r:id="rId25"/>
    <p:sldId id="1279" r:id="rId26"/>
    <p:sldId id="1280" r:id="rId27"/>
    <p:sldId id="1281" r:id="rId28"/>
    <p:sldId id="1282" r:id="rId29"/>
    <p:sldId id="1283" r:id="rId30"/>
    <p:sldId id="626" r:id="rId31"/>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1" autoAdjust="0"/>
    <p:restoredTop sz="94660"/>
  </p:normalViewPr>
  <p:slideViewPr>
    <p:cSldViewPr>
      <p:cViewPr>
        <p:scale>
          <a:sx n="80" d="100"/>
          <a:sy n="80" d="100"/>
        </p:scale>
        <p:origin x="-270" y="-14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5/11/2017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10</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12</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14</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15</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16</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17</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18</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19</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20</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21</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22</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23</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26</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27</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28</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charset="0"/>
            </a:endParaRPr>
          </a:p>
        </p:txBody>
      </p:sp>
      <p:sp>
        <p:nvSpPr>
          <p:cNvPr id="4" name="3 Marcador de número de diapositiva"/>
          <p:cNvSpPr>
            <a:spLocks noGrp="1"/>
          </p:cNvSpPr>
          <p:nvPr>
            <p:ph type="sldNum" sz="quarter" idx="5"/>
          </p:nvPr>
        </p:nvSpPr>
        <p:spPr/>
        <p:txBody>
          <a:bodyPr/>
          <a:lstStyle/>
          <a:p>
            <a:pPr>
              <a:defRPr/>
            </a:pPr>
            <a:fld id="{3BAF632F-0282-487B-A74E-F03775F2D160}" type="slidenum">
              <a:rPr smtClean="0"/>
              <a:pPr>
                <a:defRPr/>
              </a:pPr>
              <a:t>29</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shalomhaverim.org/Aliyot/aliyot_haftara_vayikra_kedoshim_sefardim.htm" TargetMode="External"/><Relationship Id="rId5" Type="http://schemas.openxmlformats.org/officeDocument/2006/relationships/hyperlink" Target="https://www.sefaria.org/Leviticus.16.1-18.30?lang=bi" TargetMode="External"/><Relationship Id="rId4" Type="http://schemas.openxmlformats.org/officeDocument/2006/relationships/hyperlink" Target="http://www.shalomhaverim.org/Parasha/aliyot_shemot_bo.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C467"/><Relationship Id="rId3" Type="http://schemas.openxmlformats.org/officeDocument/2006/relationships/image" Target="../media/image2.png"/><Relationship Id="rId7" Type="http://schemas.openxmlformats.org/officeDocument/2006/relationships/hyperlink" Target="#C467"/><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C467"/><Relationship Id="rId5" Type="http://schemas.openxmlformats.org/officeDocument/2006/relationships/hyperlink" Target="#C467"/><Relationship Id="rId10" Type="http://schemas.openxmlformats.org/officeDocument/2006/relationships/hyperlink" Target="#C467"/><Relationship Id="rId4" Type="http://schemas.openxmlformats.org/officeDocument/2006/relationships/hyperlink" Target="#C467"/><Relationship Id="rId9" Type="http://schemas.openxmlformats.org/officeDocument/2006/relationships/hyperlink" Target="#C467"/></Relationships>
</file>

<file path=ppt/slides/_rels/slide11.xml.rels><?xml version="1.0" encoding="UTF-8" standalone="yes"?>
<Relationships xmlns="http://schemas.openxmlformats.org/package/2006/relationships"><Relationship Id="rId8" Type="http://schemas.openxmlformats.org/officeDocument/2006/relationships/hyperlink" Target="#C467"/><Relationship Id="rId3" Type="http://schemas.openxmlformats.org/officeDocument/2006/relationships/image" Target="../media/image2.png"/><Relationship Id="rId7" Type="http://schemas.openxmlformats.org/officeDocument/2006/relationships/hyperlink" Target="#C467"/><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C467"/><Relationship Id="rId5" Type="http://schemas.openxmlformats.org/officeDocument/2006/relationships/hyperlink" Target="#C467"/><Relationship Id="rId10" Type="http://schemas.openxmlformats.org/officeDocument/2006/relationships/hyperlink" Target="#C467"/><Relationship Id="rId4" Type="http://schemas.openxmlformats.org/officeDocument/2006/relationships/hyperlink" Target="#C467"/><Relationship Id="rId9" Type="http://schemas.openxmlformats.org/officeDocument/2006/relationships/hyperlink" Target="#C467"/></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C468"/></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C468"/></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C470"/></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C470"/></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C473"/></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C473"/></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dirty="0"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dirty="0"/>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charset="0"/>
                <a:ea typeface="MS Gothic" charset="-128"/>
              </a:rPr>
              <a:t>Parashat </a:t>
            </a:r>
            <a:r>
              <a:rPr lang="en-US" sz="3200" dirty="0" smtClean="0">
                <a:solidFill>
                  <a:srgbClr val="000000"/>
                </a:solidFill>
                <a:latin typeface="Calibri" charset="0"/>
                <a:ea typeface="MS Gothic" charset="-128"/>
              </a:rPr>
              <a:t>Vayikrá </a:t>
            </a:r>
            <a:r>
              <a:rPr lang="en-US" sz="3200" dirty="0" err="1" smtClean="0">
                <a:solidFill>
                  <a:srgbClr val="000000"/>
                </a:solidFill>
                <a:latin typeface="Calibri" charset="0"/>
                <a:ea typeface="MS Gothic" charset="-128"/>
              </a:rPr>
              <a:t>Emor</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Por qué el carnero, buey y cabra?</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i="1" dirty="0" err="1" smtClean="0">
                <a:effectLst>
                  <a:outerShdw blurRad="38100" dist="38100" dir="2700000" algn="tl">
                    <a:srgbClr val="000000">
                      <a:alpha val="43137"/>
                    </a:srgbClr>
                  </a:outerShdw>
                </a:effectLst>
                <a:hlinkClick r:id="rId5" tooltip="English translation from JPS Tanakh"/>
              </a:rPr>
              <a:t>Leviticus</a:t>
            </a:r>
            <a:r>
              <a:rPr lang="es-CO" sz="2000" i="1" dirty="0" smtClean="0">
                <a:effectLst>
                  <a:outerShdw blurRad="38100" dist="38100" dir="2700000" algn="tl">
                    <a:srgbClr val="000000">
                      <a:alpha val="43137"/>
                    </a:srgbClr>
                  </a:outerShdw>
                </a:effectLst>
                <a:hlinkClick r:id="rId5" tooltip="English translation from JPS Tanakh"/>
              </a:rPr>
              <a:t> 21:1 – 24:23</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s-CO" sz="2000" i="1" dirty="0" smtClean="0">
                <a:effectLst>
                  <a:outerShdw blurRad="38100" dist="38100" dir="2700000" algn="tl">
                    <a:srgbClr val="000000">
                      <a:alpha val="43137"/>
                    </a:srgbClr>
                  </a:outerShdw>
                </a:effectLst>
                <a:hlinkClick r:id="rId6"/>
              </a:rPr>
              <a:t>Ezequiel 44:15 al 31</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Se ordena que los Kohanim eviten el contacto con cadáveres, a fin de mantener un nivel elevado de pureza ritual. </a:t>
            </a:r>
          </a:p>
          <a:p>
            <a:pPr>
              <a:defRPr/>
            </a:pPr>
            <a:r>
              <a:rPr lang="es-CO" sz="2400" dirty="0" smtClean="0"/>
              <a:t>Se les permite asistir solamente al funeral de los siete familiares más cercanos: el padre, la madre, la esposa, el hijo, la hija, el hermano y la hermana soltera. </a:t>
            </a:r>
          </a:p>
          <a:p>
            <a:pPr>
              <a:defRPr/>
            </a:pPr>
            <a:r>
              <a:rPr lang="es-CO" sz="2400" dirty="0" smtClean="0"/>
              <a:t>El Kohen Gadol no puede asistir a ningún funeral, ni siquiera el de sus familiares más cercanos.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i="1" dirty="0" err="1" smtClean="0">
                <a:effectLst>
                  <a:outerShdw blurRad="38100" dist="38100" dir="2700000" algn="tl">
                    <a:srgbClr val="000000">
                      <a:alpha val="43137"/>
                    </a:srgbClr>
                  </a:outerShdw>
                </a:effectLst>
                <a:hlinkClick r:id="rId5" tooltip="English translation from JPS Tanakh"/>
              </a:rPr>
              <a:t>Leviticus</a:t>
            </a:r>
            <a:r>
              <a:rPr lang="es-CO" sz="2000" i="1" dirty="0" smtClean="0">
                <a:effectLst>
                  <a:outerShdw blurRad="38100" dist="38100" dir="2700000" algn="tl">
                    <a:srgbClr val="000000">
                      <a:alpha val="43137"/>
                    </a:srgbClr>
                  </a:outerShdw>
                </a:effectLst>
                <a:hlinkClick r:id="rId5" tooltip="English translation from JPS Tanakh"/>
              </a:rPr>
              <a:t> 21:1 – 24:23</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s-CO" sz="2000" i="1" dirty="0" smtClean="0">
                <a:effectLst>
                  <a:outerShdw blurRad="38100" dist="38100" dir="2700000" algn="tl">
                    <a:srgbClr val="000000">
                      <a:alpha val="43137"/>
                    </a:srgbClr>
                  </a:outerShdw>
                </a:effectLst>
                <a:hlinkClick r:id="rId6"/>
              </a:rPr>
              <a:t>Ezequiel 44:15 al 31</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A los Kohanim se les imponen ciertas restricciones maritales. </a:t>
            </a:r>
          </a:p>
          <a:p>
            <a:pPr>
              <a:defRPr/>
            </a:pPr>
            <a:r>
              <a:rPr lang="es-CO" sz="2400" dirty="0" smtClean="0"/>
              <a:t>La nación tiene el deber de honrar a los Kohanim. </a:t>
            </a:r>
          </a:p>
          <a:p>
            <a:pPr>
              <a:defRPr/>
            </a:pPr>
            <a:r>
              <a:rPr lang="es-CO" sz="2400" dirty="0" smtClean="0"/>
              <a:t>Se enumeran todos los defectos físicos que invalidan al Kohen de servir en el Templo. </a:t>
            </a:r>
          </a:p>
          <a:p>
            <a:pPr>
              <a:defRPr/>
            </a:pPr>
            <a:r>
              <a:rPr lang="es-CO" sz="2400" dirty="0" smtClean="0"/>
              <a:t>La Terumá, diezmo que se entrega a los Kohanim, sólo puede ser comida por éstos y por sus familias.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i="1" dirty="0" err="1" smtClean="0">
                <a:effectLst>
                  <a:outerShdw blurRad="38100" dist="38100" dir="2700000" algn="tl">
                    <a:srgbClr val="000000">
                      <a:alpha val="43137"/>
                    </a:srgbClr>
                  </a:outerShdw>
                </a:effectLst>
                <a:hlinkClick r:id="rId5" tooltip="English translation from JPS Tanakh"/>
              </a:rPr>
              <a:t>Leviticus</a:t>
            </a:r>
            <a:r>
              <a:rPr lang="es-CO" sz="2000" i="1" dirty="0" smtClean="0">
                <a:effectLst>
                  <a:outerShdw blurRad="38100" dist="38100" dir="2700000" algn="tl">
                    <a:srgbClr val="000000">
                      <a:alpha val="43137"/>
                    </a:srgbClr>
                  </a:outerShdw>
                </a:effectLst>
                <a:hlinkClick r:id="rId5" tooltip="English translation from JPS Tanakh"/>
              </a:rPr>
              <a:t> 21:1 – 24:23</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s-CO" sz="2000" i="1" dirty="0" smtClean="0">
                <a:effectLst>
                  <a:outerShdw blurRad="38100" dist="38100" dir="2700000" algn="tl">
                    <a:srgbClr val="000000">
                      <a:alpha val="43137"/>
                    </a:srgbClr>
                  </a:outerShdw>
                </a:effectLst>
                <a:hlinkClick r:id="rId6"/>
              </a:rPr>
              <a:t>Ezequiel 44:15 al 31</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Se puede sacrificar a los animales en el Templo, después de que cumple ocho días de vida, y no tiene ningún defecto físico. </a:t>
            </a:r>
          </a:p>
          <a:p>
            <a:pPr>
              <a:defRPr/>
            </a:pPr>
            <a:r>
              <a:rPr lang="es-CO" sz="2400" dirty="0" smtClean="0"/>
              <a:t>Se ordena a la nación que "santifique a Hashem" (Kidush Hashem), asegurándose de que siempre se comporte de un modo ejemplar, y estando dispuesta a renunciar a la vida antes que asesinar, mantener relaciones ilícitas o adorar ídolos. </a:t>
            </a:r>
            <a:endParaRPr lang="es-CO" sz="22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i="1" dirty="0" err="1" smtClean="0">
                <a:effectLst>
                  <a:outerShdw blurRad="38100" dist="38100" dir="2700000" algn="tl">
                    <a:srgbClr val="000000">
                      <a:alpha val="43137"/>
                    </a:srgbClr>
                  </a:outerShdw>
                </a:effectLst>
                <a:hlinkClick r:id="rId5" tooltip="English translation from JPS Tanakh"/>
              </a:rPr>
              <a:t>Leviticus</a:t>
            </a:r>
            <a:r>
              <a:rPr lang="es-CO" sz="2000" i="1" dirty="0" smtClean="0">
                <a:effectLst>
                  <a:outerShdw blurRad="38100" dist="38100" dir="2700000" algn="tl">
                    <a:srgbClr val="000000">
                      <a:alpha val="43137"/>
                    </a:srgbClr>
                  </a:outerShdw>
                </a:effectLst>
                <a:hlinkClick r:id="rId5" tooltip="English translation from JPS Tanakh"/>
              </a:rPr>
              <a:t> 21:1 – 24:23</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s-CO" sz="2000" i="1" dirty="0" smtClean="0">
                <a:effectLst>
                  <a:outerShdw blurRad="38100" dist="38100" dir="2700000" algn="tl">
                    <a:srgbClr val="000000">
                      <a:alpha val="43137"/>
                    </a:srgbClr>
                  </a:outerShdw>
                </a:effectLst>
                <a:hlinkClick r:id="rId6"/>
              </a:rPr>
              <a:t>Ezequiel 44:15 al 31</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Se describen las características especiales de las distintas fiestas, y se recuerda a la nación que en las fiestas no pueden realizar ciertas </a:t>
            </a:r>
            <a:r>
              <a:rPr lang="es-CO" sz="2400" dirty="0" err="1" smtClean="0"/>
              <a:t>melajot</a:t>
            </a:r>
            <a:r>
              <a:rPr lang="es-CO" sz="2400" dirty="0" smtClean="0"/>
              <a:t> (trabajos creativos). </a:t>
            </a:r>
          </a:p>
          <a:p>
            <a:pPr>
              <a:defRPr/>
            </a:pPr>
            <a:r>
              <a:rPr lang="es-CO" sz="2400" dirty="0" smtClean="0"/>
              <a:t>Los nuevos granos (Jadash) no pueden utilizarse sino hasta después del segundo día de Pésaj, cuando se ofrece el Omer de cebada , cuando esta el Templo en pie. </a:t>
            </a:r>
            <a:endParaRPr lang="es-CO" sz="22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smtClean="0">
                <a:effectLst>
                  <a:outerShdw blurRad="38100" dist="38100" dir="2700000" algn="tl">
                    <a:srgbClr val="000000">
                      <a:alpha val="43137"/>
                    </a:srgbClr>
                  </a:outerShdw>
                </a:effectLst>
                <a:hlinkClick r:id="rId4"/>
              </a:rPr>
              <a:t>VAYIKRÁ - </a:t>
            </a:r>
            <a:r>
              <a:rPr lang="es-CO" sz="2000" i="1" dirty="0" err="1" smtClean="0">
                <a:effectLst>
                  <a:outerShdw blurRad="38100" dist="38100" dir="2700000" algn="tl">
                    <a:srgbClr val="000000">
                      <a:alpha val="43137"/>
                    </a:srgbClr>
                  </a:outerShdw>
                </a:effectLst>
                <a:hlinkClick r:id="rId5" tooltip="English translation from JPS Tanakh"/>
              </a:rPr>
              <a:t>Leviticus</a:t>
            </a:r>
            <a:r>
              <a:rPr lang="es-CO" sz="2000" i="1" dirty="0" smtClean="0">
                <a:effectLst>
                  <a:outerShdw blurRad="38100" dist="38100" dir="2700000" algn="tl">
                    <a:srgbClr val="000000">
                      <a:alpha val="43137"/>
                    </a:srgbClr>
                  </a:outerShdw>
                </a:effectLst>
                <a:hlinkClick r:id="rId5" tooltip="English translation from JPS Tanakh"/>
              </a:rPr>
              <a:t> 21:1 – 24:23</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i="1" dirty="0" smtClean="0">
                <a:solidFill>
                  <a:srgbClr val="FF9933"/>
                </a:solidFill>
                <a:effectLst>
                  <a:outerShdw blurRad="38100" dist="38100" dir="2700000" algn="tl">
                    <a:srgbClr val="000000">
                      <a:alpha val="43137"/>
                    </a:srgbClr>
                  </a:outerShdw>
                </a:effectLst>
              </a:rPr>
              <a:t> </a:t>
            </a:r>
            <a:r>
              <a:rPr lang="es-CO" sz="2000" b="1" i="1" dirty="0" smtClean="0">
                <a:solidFill>
                  <a:srgbClr val="FF9933"/>
                </a:solidFill>
                <a:effectLst>
                  <a:outerShdw blurRad="38100" dist="38100" dir="2700000" algn="tl">
                    <a:srgbClr val="000000">
                      <a:alpha val="43137"/>
                    </a:srgbClr>
                  </a:outerShdw>
                </a:effectLst>
              </a:rPr>
              <a:t>y </a:t>
            </a:r>
            <a:r>
              <a:rPr lang="es-CO" sz="2000" i="1" dirty="0" smtClean="0">
                <a:effectLst>
                  <a:outerShdw blurRad="38100" dist="38100" dir="2700000" algn="tl">
                    <a:srgbClr val="000000">
                      <a:alpha val="43137"/>
                    </a:srgbClr>
                  </a:outerShdw>
                </a:effectLst>
                <a:hlinkClick r:id="rId6"/>
              </a:rPr>
              <a:t>Ezequiel 44:15 al 31</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La parashá explica las leyes de preparación del aceite de la Menorá y del Lejem ha Panim (Pan de la Proposición) del Templo. </a:t>
            </a:r>
          </a:p>
          <a:p>
            <a:pPr>
              <a:defRPr/>
            </a:pPr>
            <a:r>
              <a:rPr lang="es-CO" sz="2400" dirty="0" smtClean="0"/>
              <a:t>Un hombre blasfema a Hashem y se lo ejecuta, tal como lo prescribe la Torá. </a:t>
            </a:r>
            <a:endParaRPr lang="es-CO" sz="22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err="1" smtClean="0">
                <a:effectLst>
                  <a:outerShdw blurRad="38100" dist="38100" dir="2700000" algn="tl">
                    <a:srgbClr val="000000">
                      <a:alpha val="43137"/>
                    </a:srgbClr>
                  </a:outerShdw>
                </a:effectLst>
              </a:rPr>
              <a:t>Haftara</a:t>
            </a:r>
            <a:r>
              <a:rPr lang="es-CO" sz="2000" b="1" u="sng" dirty="0" smtClean="0">
                <a:effectLst>
                  <a:outerShdw blurRad="38100" dist="38100" dir="2700000" algn="tl">
                    <a:srgbClr val="000000">
                      <a:alpha val="43137"/>
                    </a:srgbClr>
                  </a:outerShdw>
                </a:effectLst>
              </a:rPr>
              <a:t> – Ezequiel 44:15 al 31 </a:t>
            </a:r>
            <a:endParaRPr lang="en-US"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a:defRPr/>
            </a:pPr>
            <a:r>
              <a:rPr lang="es-ES" sz="2400" dirty="0" smtClean="0"/>
              <a:t>La Haftará es tomada de la última porción del Libro de Ezequiel que refleja la Visión de la Nueva Jerusalén y el Nuevo Templo que se erigirá cuando la cautividad haya concluido. </a:t>
            </a:r>
            <a:endParaRPr lang="es-ES" sz="2400" dirty="0" smtClean="0"/>
          </a:p>
          <a:p>
            <a:pPr>
              <a:defRPr/>
            </a:pPr>
            <a:r>
              <a:rPr lang="es-ES" sz="2400" dirty="0" smtClean="0"/>
              <a:t>Sin </a:t>
            </a:r>
            <a:r>
              <a:rPr lang="es-ES" sz="2400" dirty="0" smtClean="0"/>
              <a:t>embargo, si el nuevo Templo ha de ser la encarnación concreta de los ideales de Santidad y Pureza de Israel, los que deben ministrar en la Casa de Dios no deben, como en el pasado, permitir violaciones de esos ideales. </a:t>
            </a:r>
            <a:endParaRPr lang="es-ES" sz="2400" dirty="0" smtClean="0"/>
          </a:p>
          <a:p>
            <a:pPr>
              <a:defRPr/>
            </a:pPr>
            <a:r>
              <a:rPr lang="es-ES" sz="2400" dirty="0" smtClean="0"/>
              <a:t>Por </a:t>
            </a:r>
            <a:r>
              <a:rPr lang="es-ES" sz="2400" dirty="0" smtClean="0"/>
              <a:t>lo tanto, sólo los descendientes de la leal familia de </a:t>
            </a:r>
            <a:r>
              <a:rPr lang="es-ES" sz="2400" dirty="0" smtClean="0"/>
              <a:t>Tzadok </a:t>
            </a:r>
            <a:r>
              <a:rPr lang="es-ES" sz="2400" dirty="0" smtClean="0"/>
              <a:t>serán el sacerdote del futuro</a:t>
            </a:r>
            <a:r>
              <a:rPr lang="es-ES" sz="2400" dirty="0" smtClean="0"/>
              <a: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err="1" smtClean="0">
                <a:effectLst>
                  <a:outerShdw blurRad="38100" dist="38100" dir="2700000" algn="tl">
                    <a:srgbClr val="000000">
                      <a:alpha val="43137"/>
                    </a:srgbClr>
                  </a:outerShdw>
                </a:effectLst>
              </a:rPr>
              <a:t>Haftara</a:t>
            </a:r>
            <a:r>
              <a:rPr lang="es-CO" sz="2000" b="1" u="sng" dirty="0" smtClean="0">
                <a:effectLst>
                  <a:outerShdw blurRad="38100" dist="38100" dir="2700000" algn="tl">
                    <a:srgbClr val="000000">
                      <a:alpha val="43137"/>
                    </a:srgbClr>
                  </a:outerShdw>
                </a:effectLst>
              </a:rPr>
              <a:t> – Ezequiel 44:15 al 31 </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pPr>
              <a:defRPr/>
            </a:pPr>
            <a:r>
              <a:rPr lang="es-CO" sz="2400" dirty="0" smtClean="0"/>
              <a:t>En esta Haftará, Ezequiel se compromete a definir sus deberes y ministerios - y por lo tanto se conecta con el Sedrah que regula la vida y la obra de los sacerdotes.</a:t>
            </a:r>
          </a:p>
          <a:p>
            <a:r>
              <a:rPr lang="es-CO" sz="2400" dirty="0" smtClean="0"/>
              <a:t>El sentido literal de la palabra </a:t>
            </a:r>
            <a:r>
              <a:rPr lang="es-CO" sz="2400" dirty="0" err="1" smtClean="0"/>
              <a:t>kohen</a:t>
            </a:r>
            <a:r>
              <a:rPr lang="es-CO" sz="2400" dirty="0" smtClean="0"/>
              <a:t> incluye dos ideas: base y dirección. </a:t>
            </a:r>
          </a:p>
          <a:p>
            <a:r>
              <a:rPr lang="es-CO" sz="2400" dirty="0" smtClean="0"/>
              <a:t>Inclusive cuando las masas se dejan arrastrar tras conceptos paganos, y cunde la inmoralidad entre los poderosos, el Kohen debe proteger el santuario de la Torá, reafirmando tanto la base como la dirección de la vida judía.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000" b="1" u="sng" dirty="0" err="1" smtClean="0">
                <a:effectLst>
                  <a:outerShdw blurRad="38100" dist="38100" dir="2700000" algn="tl">
                    <a:srgbClr val="000000">
                      <a:alpha val="43137"/>
                    </a:srgbClr>
                  </a:outerShdw>
                </a:effectLst>
              </a:rPr>
              <a:t>Haftara</a:t>
            </a:r>
            <a:r>
              <a:rPr lang="es-CO" sz="2000" b="1" u="sng" dirty="0" smtClean="0">
                <a:effectLst>
                  <a:outerShdw blurRad="38100" dist="38100" dir="2700000" algn="tl">
                    <a:srgbClr val="000000">
                      <a:alpha val="43137"/>
                    </a:srgbClr>
                  </a:outerShdw>
                </a:effectLst>
              </a:rPr>
              <a:t> – Ezequiel 44:15 al 31 </a:t>
            </a:r>
            <a:endParaRPr lang="es-CO" sz="2000" i="1" dirty="0" smtClean="0">
              <a:effectLst>
                <a:outerShdw blurRad="38100" dist="38100" dir="2700000" algn="tl">
                  <a:srgbClr val="000000">
                    <a:alpha val="43137"/>
                  </a:srgbClr>
                </a:outerShdw>
              </a:effectLst>
            </a:endParaRPr>
          </a:p>
          <a:p>
            <a:pPr algn="ctr">
              <a:lnSpc>
                <a:spcPct val="93000"/>
              </a:lnSpc>
              <a:buClr>
                <a:srgbClr val="000000"/>
              </a:buClr>
              <a:buSzPct val="100000"/>
              <a:buNone/>
              <a:defRPr/>
            </a:pPr>
            <a:r>
              <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endParaRPr lang="es-CO" sz="20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endParaRPr>
          </a:p>
          <a:p>
            <a:r>
              <a:rPr lang="es-CO" sz="2400" dirty="0" smtClean="0"/>
              <a:t>Sin embargo, los sacerdotes no siempre estaban a la altura de su rango y de su nombre, y entonces Hashem proclamaba que debían ser quitados de las funciones sacerdotales de presentar las ofrendas. </a:t>
            </a:r>
          </a:p>
          <a:p>
            <a:r>
              <a:rPr lang="es-CO" sz="2400" dirty="0" smtClean="0"/>
              <a:t>Sin embargo, en oposición a éstos, la Haftará describe a los sacerdotes que, en reverencia a su ancestro Tzadok, demostraron un perfecto contraste y mantuvieron el verdadero espíritu de la tribu de Leví. </a:t>
            </a:r>
          </a:p>
          <a:p>
            <a:pPr>
              <a:defRPr/>
            </a:pPr>
            <a:endParaRPr lang="es-CO" sz="22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rPr>
              <a:t>Lo considerarás como santo, porque él es quien presenta el pan de tu Dios; por tanto </a:t>
            </a:r>
            <a:r>
              <a:rPr lang="es-CO" sz="2400" i="1" dirty="0" smtClean="0">
                <a:solidFill>
                  <a:srgbClr val="FF9933"/>
                </a:solidFill>
                <a:effectLst>
                  <a:outerShdw blurRad="38100" dist="38100" dir="2700000" algn="tl">
                    <a:srgbClr val="000000">
                      <a:alpha val="43137"/>
                    </a:srgbClr>
                  </a:outerShdw>
                </a:effectLst>
                <a:hlinkClick r:id="rId4" action="ppaction://hlinkfile"/>
              </a:rPr>
              <a:t>lo </a:t>
            </a:r>
            <a:r>
              <a:rPr lang="es-CO" sz="2400" i="1" dirty="0" smtClean="0">
                <a:solidFill>
                  <a:srgbClr val="FF9933"/>
                </a:solidFill>
                <a:effectLst>
                  <a:outerShdw blurRad="38100" dist="38100" dir="2700000" algn="tl">
                    <a:srgbClr val="000000">
                      <a:alpha val="43137"/>
                    </a:srgbClr>
                  </a:outerShdw>
                </a:effectLst>
                <a:hlinkClick r:id="rId5" action="ppaction://hlinkfile"/>
              </a:rPr>
              <a:t>tendrás</a:t>
            </a:r>
            <a:r>
              <a:rPr lang="es-CO" sz="2400" i="1" dirty="0" smtClean="0">
                <a:solidFill>
                  <a:srgbClr val="FF9933"/>
                </a:solidFill>
                <a:effectLst>
                  <a:outerShdw blurRad="38100" dist="38100" dir="2700000" algn="tl">
                    <a:srgbClr val="000000">
                      <a:alpha val="43137"/>
                    </a:srgbClr>
                  </a:outerShdw>
                </a:effectLst>
                <a:hlinkClick r:id="rId6" action="ppaction://hlinkfile"/>
              </a:rPr>
              <a:t> </a:t>
            </a:r>
            <a:r>
              <a:rPr lang="es-CO" sz="2400" i="1" dirty="0" smtClean="0">
                <a:solidFill>
                  <a:srgbClr val="FF9933"/>
                </a:solidFill>
                <a:effectLst>
                  <a:outerShdw blurRad="38100" dist="38100" dir="2700000" algn="tl">
                    <a:srgbClr val="000000">
                      <a:alpha val="43137"/>
                    </a:srgbClr>
                  </a:outerShdw>
                </a:effectLst>
                <a:hlinkClick r:id="rId7" action="ppaction://hlinkfile"/>
              </a:rPr>
              <a:t>por</a:t>
            </a:r>
            <a:r>
              <a:rPr lang="es-CO" sz="2400" i="1" dirty="0" smtClean="0">
                <a:solidFill>
                  <a:srgbClr val="FF9933"/>
                </a:solidFill>
                <a:effectLst>
                  <a:outerShdw blurRad="38100" dist="38100" dir="2700000" algn="tl">
                    <a:srgbClr val="000000">
                      <a:alpha val="43137"/>
                    </a:srgbClr>
                  </a:outerShdw>
                </a:effectLst>
                <a:hlinkClick r:id="rId8" action="ppaction://hlinkfile"/>
              </a:rPr>
              <a:t> </a:t>
            </a:r>
            <a:r>
              <a:rPr lang="es-CO" sz="2400" i="1" dirty="0" smtClean="0">
                <a:solidFill>
                  <a:srgbClr val="FF9933"/>
                </a:solidFill>
                <a:effectLst>
                  <a:outerShdw blurRad="38100" dist="38100" dir="2700000" algn="tl">
                    <a:srgbClr val="000000">
                      <a:alpha val="43137"/>
                    </a:srgbClr>
                  </a:outerShdw>
                </a:effectLst>
                <a:hlinkClick r:id="rId9" action="ppaction://hlinkfile"/>
              </a:rPr>
              <a:t>santo</a:t>
            </a:r>
            <a:r>
              <a:rPr lang="es-CO" sz="2400" i="1" dirty="0" smtClean="0">
                <a:solidFill>
                  <a:srgbClr val="FF9933"/>
                </a:solidFill>
                <a:effectLst>
                  <a:outerShdw blurRad="38100" dist="38100" dir="2700000" algn="tl">
                    <a:srgbClr val="000000">
                      <a:alpha val="43137"/>
                    </a:srgbClr>
                  </a:outerShdw>
                </a:effectLst>
                <a:hlinkClick r:id="rId10" action="ppaction://hlinkfile"/>
              </a:rPr>
              <a:t>,</a:t>
            </a:r>
            <a:r>
              <a:rPr lang="es-CO" sz="2400" i="1" dirty="0" smtClean="0">
                <a:solidFill>
                  <a:srgbClr val="FF9933"/>
                </a:solidFill>
                <a:effectLst>
                  <a:outerShdw blurRad="38100" dist="38100" dir="2700000" algn="tl">
                    <a:srgbClr val="000000">
                      <a:alpha val="43137"/>
                    </a:srgbClr>
                  </a:outerShdw>
                </a:effectLst>
              </a:rPr>
              <a:t> porque santo soy Yo, el Eterno, que os santifico. 21:8</a:t>
            </a:r>
          </a:p>
          <a:p>
            <a:r>
              <a:rPr lang="es-CO" sz="2400" dirty="0" smtClean="0"/>
              <a:t>Este capítulo trata principalmente de la pureza de los sacerdotes (Kohanim). </a:t>
            </a:r>
          </a:p>
          <a:p>
            <a:r>
              <a:rPr lang="es-CO" sz="2400" dirty="0" smtClean="0"/>
              <a:t>Los sacerdotes (excepto el </a:t>
            </a:r>
            <a:r>
              <a:rPr lang="es-CO" sz="2400" b="1" i="1" dirty="0" smtClean="0"/>
              <a:t>Kohén jalal</a:t>
            </a:r>
            <a:r>
              <a:rPr lang="es-CO" sz="2400" dirty="0" smtClean="0"/>
              <a:t>, que profanó su santidad), aun los que tuvieren algún defecto físico, tienen prohibido acercarse a un muerto a fin de no impurificarse, a menos de que se trate de un muerto hallado en un lugar donde no hay nadie que lo entierre, lo que se llama en hebreo </a:t>
            </a:r>
            <a:r>
              <a:rPr lang="es-CO" sz="2400" b="1" i="1" dirty="0" smtClean="0"/>
              <a:t>met mitzvá</a:t>
            </a:r>
            <a:r>
              <a:rPr lang="es-CO" sz="2400" dirty="0" smtClean="0"/>
              <a:t>;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rPr>
              <a:t>Lo considerarás como santo, porque él es quien presenta el pan de tu Dios; por tanto </a:t>
            </a:r>
            <a:r>
              <a:rPr lang="es-CO" sz="2400" i="1" dirty="0" smtClean="0">
                <a:solidFill>
                  <a:srgbClr val="FF9933"/>
                </a:solidFill>
                <a:effectLst>
                  <a:outerShdw blurRad="38100" dist="38100" dir="2700000" algn="tl">
                    <a:srgbClr val="000000">
                      <a:alpha val="43137"/>
                    </a:srgbClr>
                  </a:outerShdw>
                </a:effectLst>
                <a:hlinkClick r:id="rId4" action="ppaction://hlinkfile"/>
              </a:rPr>
              <a:t>lo </a:t>
            </a:r>
            <a:r>
              <a:rPr lang="es-CO" sz="2400" i="1" dirty="0" smtClean="0">
                <a:solidFill>
                  <a:srgbClr val="FF9933"/>
                </a:solidFill>
                <a:effectLst>
                  <a:outerShdw blurRad="38100" dist="38100" dir="2700000" algn="tl">
                    <a:srgbClr val="000000">
                      <a:alpha val="43137"/>
                    </a:srgbClr>
                  </a:outerShdw>
                </a:effectLst>
                <a:hlinkClick r:id="rId5" action="ppaction://hlinkfile"/>
              </a:rPr>
              <a:t>tendrás</a:t>
            </a:r>
            <a:r>
              <a:rPr lang="es-CO" sz="2400" i="1" dirty="0" smtClean="0">
                <a:solidFill>
                  <a:srgbClr val="FF9933"/>
                </a:solidFill>
                <a:effectLst>
                  <a:outerShdw blurRad="38100" dist="38100" dir="2700000" algn="tl">
                    <a:srgbClr val="000000">
                      <a:alpha val="43137"/>
                    </a:srgbClr>
                  </a:outerShdw>
                </a:effectLst>
                <a:hlinkClick r:id="rId6" action="ppaction://hlinkfile"/>
              </a:rPr>
              <a:t> </a:t>
            </a:r>
            <a:r>
              <a:rPr lang="es-CO" sz="2400" i="1" dirty="0" smtClean="0">
                <a:solidFill>
                  <a:srgbClr val="FF9933"/>
                </a:solidFill>
                <a:effectLst>
                  <a:outerShdw blurRad="38100" dist="38100" dir="2700000" algn="tl">
                    <a:srgbClr val="000000">
                      <a:alpha val="43137"/>
                    </a:srgbClr>
                  </a:outerShdw>
                </a:effectLst>
                <a:hlinkClick r:id="rId7" action="ppaction://hlinkfile"/>
              </a:rPr>
              <a:t>por</a:t>
            </a:r>
            <a:r>
              <a:rPr lang="es-CO" sz="2400" i="1" dirty="0" smtClean="0">
                <a:solidFill>
                  <a:srgbClr val="FF9933"/>
                </a:solidFill>
                <a:effectLst>
                  <a:outerShdw blurRad="38100" dist="38100" dir="2700000" algn="tl">
                    <a:srgbClr val="000000">
                      <a:alpha val="43137"/>
                    </a:srgbClr>
                  </a:outerShdw>
                </a:effectLst>
                <a:hlinkClick r:id="rId8" action="ppaction://hlinkfile"/>
              </a:rPr>
              <a:t> </a:t>
            </a:r>
            <a:r>
              <a:rPr lang="es-CO" sz="2400" i="1" dirty="0" smtClean="0">
                <a:solidFill>
                  <a:srgbClr val="FF9933"/>
                </a:solidFill>
                <a:effectLst>
                  <a:outerShdw blurRad="38100" dist="38100" dir="2700000" algn="tl">
                    <a:srgbClr val="000000">
                      <a:alpha val="43137"/>
                    </a:srgbClr>
                  </a:outerShdw>
                </a:effectLst>
                <a:hlinkClick r:id="rId9" action="ppaction://hlinkfile"/>
              </a:rPr>
              <a:t>santo</a:t>
            </a:r>
            <a:r>
              <a:rPr lang="es-CO" sz="2400" i="1" dirty="0" smtClean="0">
                <a:solidFill>
                  <a:srgbClr val="FF9933"/>
                </a:solidFill>
                <a:effectLst>
                  <a:outerShdw blurRad="38100" dist="38100" dir="2700000" algn="tl">
                    <a:srgbClr val="000000">
                      <a:alpha val="43137"/>
                    </a:srgbClr>
                  </a:outerShdw>
                </a:effectLst>
                <a:hlinkClick r:id="rId10" action="ppaction://hlinkfile"/>
              </a:rPr>
              <a:t>,</a:t>
            </a:r>
            <a:r>
              <a:rPr lang="es-CO" sz="2400" i="1" dirty="0" smtClean="0">
                <a:solidFill>
                  <a:srgbClr val="FF9933"/>
                </a:solidFill>
                <a:effectLst>
                  <a:outerShdw blurRad="38100" dist="38100" dir="2700000" algn="tl">
                    <a:srgbClr val="000000">
                      <a:alpha val="43137"/>
                    </a:srgbClr>
                  </a:outerShdw>
                </a:effectLst>
              </a:rPr>
              <a:t> porque santo soy Yo, el Eterno, que os santifico. 21:8</a:t>
            </a:r>
          </a:p>
          <a:p>
            <a:r>
              <a:rPr lang="es-CO" sz="2200" dirty="0" smtClean="0"/>
              <a:t>O en el caso de que el difunto sea su esposa, madre, padre, hijo o hija, desde los 30 días de nacidos, y hermano o hermana de padre siendo ésta virgen. </a:t>
            </a:r>
          </a:p>
          <a:p>
            <a:r>
              <a:rPr lang="es-CO" sz="2200" dirty="0" smtClean="0"/>
              <a:t>Los sacerdotes tienen prohibido igualmente contraer matrimonio con una mujer israelita que tuvo una vida irregular y poco honesta, con la hija de otro sacerdote siendo ella </a:t>
            </a:r>
            <a:r>
              <a:rPr lang="es-CO" sz="2200" b="1" i="1" dirty="0" smtClean="0"/>
              <a:t>jalalá</a:t>
            </a:r>
            <a:r>
              <a:rPr lang="es-CO" sz="2200" dirty="0" smtClean="0"/>
              <a:t> (profana o fruto de un matrimonio prohibido para el Kohén), o con una divorciada;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defRPr/>
            </a:pPr>
            <a:r>
              <a:rPr lang="es-CO" sz="2400" i="1" dirty="0" smtClean="0">
                <a:solidFill>
                  <a:srgbClr val="FF9933"/>
                </a:solidFill>
                <a:effectLst>
                  <a:outerShdw blurRad="38100" dist="38100" dir="2700000" algn="tl">
                    <a:srgbClr val="000000">
                      <a:alpha val="43137"/>
                    </a:srgbClr>
                  </a:outerShdw>
                </a:effectLst>
              </a:rPr>
              <a:t>la persona que tal tocare</a:t>
            </a:r>
            <a:r>
              <a:rPr lang="es-CO" sz="2400" i="1" dirty="0" smtClean="0">
                <a:solidFill>
                  <a:srgbClr val="FF9933"/>
                </a:solidFill>
                <a:effectLst>
                  <a:outerShdw blurRad="38100" dist="38100" dir="2700000" algn="tl">
                    <a:srgbClr val="000000">
                      <a:alpha val="43137"/>
                    </a:srgbClr>
                  </a:outerShdw>
                </a:effectLst>
                <a:hlinkClick r:id="rId4" action="ppaction://hlinkfile"/>
              </a:rPr>
              <a:t> quedará impura hasta la tarde</a:t>
            </a:r>
            <a:r>
              <a:rPr lang="es-CO" sz="2400" i="1" dirty="0" smtClean="0">
                <a:solidFill>
                  <a:srgbClr val="FF9933"/>
                </a:solidFill>
                <a:effectLst>
                  <a:outerShdw blurRad="38100" dist="38100" dir="2700000" algn="tl">
                    <a:srgbClr val="000000">
                      <a:alpha val="43137"/>
                    </a:srgbClr>
                  </a:outerShdw>
                </a:effectLst>
              </a:rPr>
              <a:t>, y no comerá de las cosas santas hasta que haya bañado su cuerpo en agua;</a:t>
            </a:r>
            <a:r>
              <a:rPr lang="es-CO" sz="2400" i="1" dirty="0" smtClean="0">
                <a:solidFill>
                  <a:srgbClr val="FF9933"/>
                </a:solidFill>
                <a:effectLst>
                  <a:outerShdw blurRad="38100" dist="38100" dir="2700000" algn="tl">
                    <a:srgbClr val="000000">
                      <a:alpha val="43137"/>
                    </a:srgbClr>
                  </a:outerShdw>
                </a:effectLst>
              </a:rPr>
              <a:t> (22:6)</a:t>
            </a:r>
            <a:endParaRPr lang="es-CO" sz="2400" i="1" dirty="0" smtClean="0">
              <a:solidFill>
                <a:srgbClr val="FF9933"/>
              </a:solidFill>
              <a:effectLst>
                <a:outerShdw blurRad="38100" dist="38100" dir="2700000" algn="tl">
                  <a:srgbClr val="000000">
                    <a:alpha val="43137"/>
                  </a:srgbClr>
                </a:outerShdw>
              </a:effectLst>
            </a:endParaRPr>
          </a:p>
          <a:p>
            <a:r>
              <a:rPr lang="es-CO" sz="2400" dirty="0" smtClean="0"/>
              <a:t>Reglas de pureza corporal muy severas se impusieron al sacerdote. </a:t>
            </a:r>
          </a:p>
          <a:p>
            <a:r>
              <a:rPr lang="es-CO" sz="2400" dirty="0" smtClean="0"/>
              <a:t>Este no podía tocar las porciones de los sacrificios estando impuro; no podía beber vino o cualquier otra bebida fuerte antes de entrar al Tabernáculo (Levíticos 10, 9). </a:t>
            </a:r>
          </a:p>
          <a:p>
            <a:r>
              <a:rPr lang="es-CO" sz="2400" dirty="0" smtClean="0"/>
              <a:t>Al lado de la pureza física estaba también la pureza moral y la prohibición de que realizase cualquier clase de comercio con las porciones sagradas.</a:t>
            </a:r>
            <a:endParaRPr lang="es-CO" sz="2200" dirty="0" smtClean="0"/>
          </a:p>
          <a:p>
            <a:endParaRPr lang="es-CO" sz="2400" dirty="0" smtClean="0"/>
          </a:p>
          <a:p>
            <a:pPr>
              <a:defRPr/>
            </a:pPr>
            <a:endParaRPr lang="es-CO" sz="22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defRPr/>
            </a:pPr>
            <a:r>
              <a:rPr lang="es-CO" sz="2400" i="1" dirty="0" smtClean="0">
                <a:solidFill>
                  <a:srgbClr val="FF9933"/>
                </a:solidFill>
                <a:effectLst>
                  <a:outerShdw blurRad="38100" dist="38100" dir="2700000" algn="tl">
                    <a:srgbClr val="000000">
                      <a:alpha val="43137"/>
                    </a:srgbClr>
                  </a:outerShdw>
                </a:effectLst>
              </a:rPr>
              <a:t>la persona que tal tocare</a:t>
            </a:r>
            <a:r>
              <a:rPr lang="es-CO" sz="2400" i="1" dirty="0" smtClean="0">
                <a:solidFill>
                  <a:srgbClr val="FF9933"/>
                </a:solidFill>
                <a:effectLst>
                  <a:outerShdw blurRad="38100" dist="38100" dir="2700000" algn="tl">
                    <a:srgbClr val="000000">
                      <a:alpha val="43137"/>
                    </a:srgbClr>
                  </a:outerShdw>
                </a:effectLst>
                <a:hlinkClick r:id="rId4" action="ppaction://hlinkfile"/>
              </a:rPr>
              <a:t> quedará impura hasta la tarde</a:t>
            </a:r>
            <a:r>
              <a:rPr lang="es-CO" sz="2400" i="1" dirty="0" smtClean="0">
                <a:solidFill>
                  <a:srgbClr val="FF9933"/>
                </a:solidFill>
                <a:effectLst>
                  <a:outerShdw blurRad="38100" dist="38100" dir="2700000" algn="tl">
                    <a:srgbClr val="000000">
                      <a:alpha val="43137"/>
                    </a:srgbClr>
                  </a:outerShdw>
                </a:effectLst>
              </a:rPr>
              <a:t>, y no comerá de las cosas santas hasta que haya bañado su cuerpo en agua; (22:6)</a:t>
            </a:r>
          </a:p>
          <a:p>
            <a:r>
              <a:rPr lang="es-CO" sz="2400" dirty="0" smtClean="0"/>
              <a:t>Actualmente, el Kohén practica un pequeño reflejo de sus antiguas atribuciones. </a:t>
            </a:r>
          </a:p>
          <a:p>
            <a:r>
              <a:rPr lang="es-CO" sz="2400" dirty="0" smtClean="0"/>
              <a:t>Cuando está en condiciones según la ley de ejercer el sacerdocio, hace </a:t>
            </a:r>
            <a:r>
              <a:rPr lang="es-CO" sz="2400" b="1" dirty="0" smtClean="0"/>
              <a:t>nesiut capáqim</a:t>
            </a:r>
            <a:r>
              <a:rPr lang="es-CO" sz="2400" dirty="0" smtClean="0"/>
              <a:t> (bendice al pueblo) (Números 6, 22), observa las leyes de pureza en relación a los muertos, las restricciones del casamiento; realiza el rescate de los primogénitos (</a:t>
            </a:r>
            <a:r>
              <a:rPr lang="es-CO" sz="2400" b="1" dirty="0" smtClean="0"/>
              <a:t>pidión habén</a:t>
            </a:r>
            <a:r>
              <a:rPr lang="es-CO" sz="2400" dirty="0" smtClean="0"/>
              <a:t>) y es llamado en primer lugar a la lectura de la Toráh.</a:t>
            </a:r>
          </a:p>
          <a:p>
            <a:pPr>
              <a:defRPr/>
            </a:pPr>
            <a:endParaRPr lang="es-CO" sz="22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dirty="0" smtClean="0">
                <a:solidFill>
                  <a:srgbClr val="FF9933"/>
                </a:solidFill>
                <a:effectLst>
                  <a:outerShdw blurRad="38100" dist="38100" dir="2700000" algn="tl">
                    <a:srgbClr val="000000">
                      <a:alpha val="43137"/>
                    </a:srgbClr>
                  </a:outerShdw>
                </a:effectLst>
              </a:rPr>
              <a:t>"... Todo hombre de la Casa de Israel y de los </a:t>
            </a:r>
            <a:r>
              <a:rPr lang="es-CO" sz="2400" dirty="0" err="1" smtClean="0">
                <a:solidFill>
                  <a:srgbClr val="FF9933"/>
                </a:solidFill>
                <a:effectLst>
                  <a:outerShdw blurRad="38100" dist="38100" dir="2700000" algn="tl">
                    <a:srgbClr val="000000">
                      <a:alpha val="43137"/>
                    </a:srgbClr>
                  </a:outerShdw>
                </a:effectLst>
              </a:rPr>
              <a:t>prosélitas</a:t>
            </a:r>
            <a:r>
              <a:rPr lang="es-CO" sz="2400" dirty="0" smtClean="0">
                <a:solidFill>
                  <a:srgbClr val="FF9933"/>
                </a:solidFill>
                <a:effectLst>
                  <a:outerShdw blurRad="38100" dist="38100" dir="2700000" algn="tl">
                    <a:srgbClr val="000000">
                      <a:alpha val="43137"/>
                    </a:srgbClr>
                  </a:outerShdw>
                </a:effectLst>
              </a:rPr>
              <a:t> entre Israel, que trajere su ofrenda..." (22:17)</a:t>
            </a:r>
          </a:p>
          <a:p>
            <a:r>
              <a:rPr lang="es-CO" sz="2400" dirty="0" smtClean="0"/>
              <a:t>El judaísmo no pregona el ascetismo. </a:t>
            </a:r>
          </a:p>
          <a:p>
            <a:r>
              <a:rPr lang="es-CO" sz="2400" dirty="0" smtClean="0"/>
              <a:t>A diferencia de muchas religiones, el judaísmo no ve al mundo como el enemigo del alma, algo que debe ser objeto de desprecio y de rechazo, sino como un mero recurso; algo tan neutral y maleable como arcilla en manos del arcillero. </a:t>
            </a:r>
          </a:p>
          <a:p>
            <a:r>
              <a:rPr lang="es-CO" sz="2400" dirty="0" smtClean="0"/>
              <a:t>Nosotros podemos hacer que el mundo sea o bien un recipiente que contenga la Luz Divina, o bien que arrastra al alma junto consigo. </a:t>
            </a:r>
          </a:p>
          <a:p>
            <a:pPr>
              <a:lnSpc>
                <a:spcPct val="93000"/>
              </a:lnSpc>
              <a:buClr>
                <a:srgbClr val="000000"/>
              </a:buClr>
              <a:buSzPct val="100000"/>
              <a:buNone/>
              <a:defRPr/>
            </a:pPr>
            <a:endParaRPr lang="es-CO"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dirty="0" smtClean="0">
                <a:solidFill>
                  <a:srgbClr val="FF9933"/>
                </a:solidFill>
                <a:effectLst>
                  <a:outerShdw blurRad="38100" dist="38100" dir="2700000" algn="tl">
                    <a:srgbClr val="000000">
                      <a:alpha val="43137"/>
                    </a:srgbClr>
                  </a:outerShdw>
                </a:effectLst>
              </a:rPr>
              <a:t>"... Todo hombre de la Casa de Israel y de los </a:t>
            </a:r>
            <a:r>
              <a:rPr lang="es-CO" sz="2400" dirty="0" err="1" smtClean="0">
                <a:solidFill>
                  <a:srgbClr val="FF9933"/>
                </a:solidFill>
                <a:effectLst>
                  <a:outerShdw blurRad="38100" dist="38100" dir="2700000" algn="tl">
                    <a:srgbClr val="000000">
                      <a:alpha val="43137"/>
                    </a:srgbClr>
                  </a:outerShdw>
                </a:effectLst>
              </a:rPr>
              <a:t>prosélitas</a:t>
            </a:r>
            <a:r>
              <a:rPr lang="es-CO" sz="2400" dirty="0" smtClean="0">
                <a:solidFill>
                  <a:srgbClr val="FF9933"/>
                </a:solidFill>
                <a:effectLst>
                  <a:outerShdw blurRad="38100" dist="38100" dir="2700000" algn="tl">
                    <a:srgbClr val="000000">
                      <a:alpha val="43137"/>
                    </a:srgbClr>
                  </a:outerShdw>
                </a:effectLst>
              </a:rPr>
              <a:t> entre Israel, que trajere su ofrenda..." (22:17)</a:t>
            </a:r>
          </a:p>
          <a:p>
            <a:r>
              <a:rPr lang="es-CO" sz="2400" dirty="0" smtClean="0"/>
              <a:t>El mundo es como una pirámide en cuyo ápice se encuentra el Kohen, quien representa la máxima kedushá (santidad) de este mundo. </a:t>
            </a:r>
          </a:p>
          <a:p>
            <a:r>
              <a:rPr lang="es-CO" sz="2400" dirty="0" smtClean="0"/>
              <a:t>El poder del Kohen es tal que a través de sus actos físicos es capaz de ejercer influencia no sólo en su propia espiritualidad sino hasta en la de los demás. </a:t>
            </a:r>
          </a:p>
          <a:p>
            <a:r>
              <a:rPr lang="es-CO" sz="2400" dirty="0" smtClean="0"/>
              <a:t>Cuando una persona traía una ofrenda al Beit ha Mikdash, en la mayoría de los casos el Kohen que ofrecía al animal comía de su carne. </a:t>
            </a:r>
          </a:p>
          <a:p>
            <a:pPr>
              <a:lnSpc>
                <a:spcPct val="93000"/>
              </a:lnSpc>
              <a:buClr>
                <a:srgbClr val="000000"/>
              </a:buClr>
              <a:buSzPct val="100000"/>
              <a:buNone/>
              <a:defRPr/>
            </a:pPr>
            <a:endParaRPr lang="es-CO" sz="24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dirty="0" smtClean="0">
                <a:solidFill>
                  <a:srgbClr val="FF9933"/>
                </a:solidFill>
                <a:effectLst>
                  <a:outerShdw blurRad="38100" dist="38100" dir="2700000" algn="tl">
                    <a:srgbClr val="000000">
                      <a:alpha val="43137"/>
                    </a:srgbClr>
                  </a:outerShdw>
                </a:effectLst>
              </a:rPr>
              <a:t>"... Todo hombre de la Casa de Israel y de los </a:t>
            </a:r>
            <a:r>
              <a:rPr lang="es-CO" sz="2400" dirty="0" err="1" smtClean="0">
                <a:solidFill>
                  <a:srgbClr val="FF9933"/>
                </a:solidFill>
                <a:effectLst>
                  <a:outerShdw blurRad="38100" dist="38100" dir="2700000" algn="tl">
                    <a:srgbClr val="000000">
                      <a:alpha val="43137"/>
                    </a:srgbClr>
                  </a:outerShdw>
                </a:effectLst>
              </a:rPr>
              <a:t>prosélitas</a:t>
            </a:r>
            <a:r>
              <a:rPr lang="es-CO" sz="2400" dirty="0" smtClean="0">
                <a:solidFill>
                  <a:srgbClr val="FF9933"/>
                </a:solidFill>
                <a:effectLst>
                  <a:outerShdw blurRad="38100" dist="38100" dir="2700000" algn="tl">
                    <a:srgbClr val="000000">
                      <a:alpha val="43137"/>
                    </a:srgbClr>
                  </a:outerShdw>
                </a:effectLst>
              </a:rPr>
              <a:t> entre Israel, que trajere su ofrenda..." (22:17)</a:t>
            </a:r>
          </a:p>
          <a:p>
            <a:r>
              <a:rPr lang="es-CO" sz="2400" dirty="0" smtClean="0"/>
              <a:t>A través del acto de comer del Kohen, el suplicante recibía expiación.. </a:t>
            </a:r>
          </a:p>
          <a:p>
            <a:r>
              <a:rPr lang="es-CO" sz="2400" dirty="0" smtClean="0"/>
              <a:t>En otras palabras, el proceso físico del acto de comer del Kohen ejercía influencia en la espiritualidad del dueño de la ofrenda. </a:t>
            </a:r>
          </a:p>
          <a:p>
            <a:r>
              <a:rPr lang="es-CO" sz="2400" dirty="0" smtClean="0"/>
              <a:t>Cierta vez, Rabí Jaim de Volozhin envió un meshulaj (recaudador de fondos) para que juntara fondos para su Yeshivá, a cambio de un porcentaje de comisión.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dirty="0" smtClean="0">
                <a:solidFill>
                  <a:srgbClr val="FF9933"/>
                </a:solidFill>
                <a:effectLst>
                  <a:outerShdw blurRad="38100" dist="38100" dir="2700000" algn="tl">
                    <a:srgbClr val="000000">
                      <a:alpha val="43137"/>
                    </a:srgbClr>
                  </a:outerShdw>
                </a:effectLst>
              </a:rPr>
              <a:t>"... Todo hombre de la Casa de Israel y de los </a:t>
            </a:r>
            <a:r>
              <a:rPr lang="es-CO" sz="2400" dirty="0" err="1" smtClean="0">
                <a:solidFill>
                  <a:srgbClr val="FF9933"/>
                </a:solidFill>
                <a:effectLst>
                  <a:outerShdw blurRad="38100" dist="38100" dir="2700000" algn="tl">
                    <a:srgbClr val="000000">
                      <a:alpha val="43137"/>
                    </a:srgbClr>
                  </a:outerShdw>
                </a:effectLst>
              </a:rPr>
              <a:t>prosélitas</a:t>
            </a:r>
            <a:r>
              <a:rPr lang="es-CO" sz="2400" dirty="0" smtClean="0">
                <a:solidFill>
                  <a:srgbClr val="FF9933"/>
                </a:solidFill>
                <a:effectLst>
                  <a:outerShdw blurRad="38100" dist="38100" dir="2700000" algn="tl">
                    <a:srgbClr val="000000">
                      <a:alpha val="43137"/>
                    </a:srgbClr>
                  </a:outerShdw>
                </a:effectLst>
              </a:rPr>
              <a:t> entre Israel, que trajere su ofrenda..." (22:17)</a:t>
            </a:r>
          </a:p>
          <a:p>
            <a:r>
              <a:rPr lang="es-CO" sz="2400" dirty="0" smtClean="0"/>
              <a:t>Resulta que había un hombre de negocios muy rico que estaba dispuesto a hacer una donación substancial, pero no quería que el meshulaj tomara su porcentaje de comisión. </a:t>
            </a:r>
          </a:p>
          <a:p>
            <a:r>
              <a:rPr lang="es-CO" sz="2400" dirty="0" smtClean="0"/>
              <a:t>El le mandó el dinero directamente a Rabí Jaim, afirmando que quería que toda la suma fuera para beneficio de la Yeshivá. </a:t>
            </a:r>
          </a:p>
          <a:p>
            <a:endParaRPr lang="es-CO" sz="2400" dirty="0" smtClean="0"/>
          </a:p>
          <a:p>
            <a:pPr>
              <a:lnSpc>
                <a:spcPct val="93000"/>
              </a:lnSpc>
              <a:buClr>
                <a:srgbClr val="000000"/>
              </a:buClr>
              <a:buSzPct val="100000"/>
              <a:buNone/>
              <a:defRPr/>
            </a:pPr>
            <a:endParaRPr lang="es-CO"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dirty="0" smtClean="0">
                <a:solidFill>
                  <a:srgbClr val="FF9933"/>
                </a:solidFill>
                <a:effectLst>
                  <a:outerShdw blurRad="38100" dist="38100" dir="2700000" algn="tl">
                    <a:srgbClr val="000000">
                      <a:alpha val="43137"/>
                    </a:srgbClr>
                  </a:outerShdw>
                </a:effectLst>
              </a:rPr>
              <a:t>"... Todo hombre de la Casa de Israel y de los </a:t>
            </a:r>
            <a:r>
              <a:rPr lang="es-CO" sz="2400" dirty="0" err="1" smtClean="0">
                <a:solidFill>
                  <a:srgbClr val="FF9933"/>
                </a:solidFill>
                <a:effectLst>
                  <a:outerShdw blurRad="38100" dist="38100" dir="2700000" algn="tl">
                    <a:srgbClr val="000000">
                      <a:alpha val="43137"/>
                    </a:srgbClr>
                  </a:outerShdw>
                </a:effectLst>
              </a:rPr>
              <a:t>prosélitas</a:t>
            </a:r>
            <a:r>
              <a:rPr lang="es-CO" sz="2400" dirty="0" smtClean="0">
                <a:solidFill>
                  <a:srgbClr val="FF9933"/>
                </a:solidFill>
                <a:effectLst>
                  <a:outerShdw blurRad="38100" dist="38100" dir="2700000" algn="tl">
                    <a:srgbClr val="000000">
                      <a:alpha val="43137"/>
                    </a:srgbClr>
                  </a:outerShdw>
                </a:effectLst>
              </a:rPr>
              <a:t> entre Israel, que trajere su ofrenda..." (22:17)</a:t>
            </a:r>
          </a:p>
          <a:p>
            <a:r>
              <a:rPr lang="es-CO" sz="2400" dirty="0" smtClean="0"/>
              <a:t>Rabí Jaim le devolvió el dinero con una nota donde señalaba que ése era el modo no judío de dar dinero: pensando que todo debe ir únicamente al lugar de adoración, y nada para los que lo reúnen. </a:t>
            </a:r>
          </a:p>
          <a:p>
            <a:r>
              <a:rPr lang="es-CO" sz="2400" dirty="0" smtClean="0"/>
              <a:t>Por el contrario, la forma de pensar judía es que el meshulaj –emisario- también debe beneficiarse. Pues esta escrito: "Los Kohanim comen y el suplicante recibe expiación". </a:t>
            </a:r>
          </a:p>
          <a:p>
            <a:endParaRPr lang="es-CO" sz="2400" dirty="0" smtClean="0"/>
          </a:p>
          <a:p>
            <a:pPr>
              <a:lnSpc>
                <a:spcPct val="93000"/>
              </a:lnSpc>
              <a:buClr>
                <a:srgbClr val="000000"/>
              </a:buClr>
              <a:buSzPct val="100000"/>
              <a:buNone/>
              <a:defRPr/>
            </a:pPr>
            <a:endParaRPr lang="es-CO"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a:ln>
            <a:solidFill>
              <a:schemeClr val="accent1"/>
            </a:solidFill>
          </a:ln>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rPr>
              <a:t>Cuando hubiere nacido buey, o cordero, o cabra, </a:t>
            </a:r>
            <a:r>
              <a:rPr lang="es-CO" sz="2400" i="1" dirty="0" smtClean="0">
                <a:solidFill>
                  <a:srgbClr val="FF9933"/>
                </a:solidFill>
                <a:effectLst>
                  <a:outerShdw blurRad="38100" dist="38100" dir="2700000" algn="tl">
                    <a:srgbClr val="000000">
                      <a:alpha val="43137"/>
                    </a:srgbClr>
                  </a:outerShdw>
                </a:effectLst>
                <a:hlinkClick r:id="rId4" action="ppaction://hlinkfile"/>
              </a:rPr>
              <a:t>estará siete días con su madre</a:t>
            </a:r>
            <a:r>
              <a:rPr lang="es-CO" sz="2400" i="1" dirty="0" smtClean="0">
                <a:solidFill>
                  <a:srgbClr val="FF9933"/>
                </a:solidFill>
                <a:effectLst>
                  <a:outerShdw blurRad="38100" dist="38100" dir="2700000" algn="tl">
                    <a:srgbClr val="000000">
                      <a:alpha val="43137"/>
                    </a:srgbClr>
                  </a:outerShdw>
                </a:effectLst>
              </a:rPr>
              <a:t>; mas desde el día octavo en adelante, será aceptado por sacrificio como ofrenda de fuego al Eterno.</a:t>
            </a:r>
            <a:r>
              <a:rPr lang="es-CO" sz="2400" dirty="0" smtClean="0">
                <a:solidFill>
                  <a:srgbClr val="FF9933"/>
                </a:solidFill>
                <a:effectLst>
                  <a:outerShdw blurRad="38100" dist="38100" dir="2700000" algn="tl">
                    <a:srgbClr val="000000">
                      <a:alpha val="43137"/>
                    </a:srgbClr>
                  </a:outerShdw>
                </a:effectLst>
              </a:rPr>
              <a:t>(22:27)</a:t>
            </a:r>
          </a:p>
          <a:p>
            <a:r>
              <a:rPr lang="es-CO" sz="2200" dirty="0" smtClean="0"/>
              <a:t> La Toráh ordena dejar la cría, durante siete días, cerca de su madre; y nos enseña con esto que debemos tratar a los animales de la misma manera que lo hacemos con los seres humanos.</a:t>
            </a:r>
          </a:p>
          <a:p>
            <a:r>
              <a:rPr lang="es-CO" sz="2200" dirty="0" smtClean="0"/>
              <a:t> El niño recién nacido queda siete días con su madre antes de entrar en la alianza del patriarca Abraham (circuncisión); del mismo modo el becerro, el cordero y el cabrito, deben quedar una semana con sus madres antes de comparecer al altar.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rPr>
              <a:t>Cuando hubiere nacido buey, o cordero, o cabra, </a:t>
            </a:r>
            <a:r>
              <a:rPr lang="es-CO" sz="2400" i="1" dirty="0" smtClean="0">
                <a:solidFill>
                  <a:srgbClr val="FF9933"/>
                </a:solidFill>
                <a:effectLst>
                  <a:outerShdw blurRad="38100" dist="38100" dir="2700000" algn="tl">
                    <a:srgbClr val="000000">
                      <a:alpha val="43137"/>
                    </a:srgbClr>
                  </a:outerShdw>
                </a:effectLst>
                <a:hlinkClick r:id="rId4" action="ppaction://hlinkfile"/>
              </a:rPr>
              <a:t>estará siete días con su madre</a:t>
            </a:r>
            <a:r>
              <a:rPr lang="es-CO" sz="2400" i="1" dirty="0" smtClean="0">
                <a:solidFill>
                  <a:srgbClr val="FF9933"/>
                </a:solidFill>
                <a:effectLst>
                  <a:outerShdw blurRad="38100" dist="38100" dir="2700000" algn="tl">
                    <a:srgbClr val="000000">
                      <a:alpha val="43137"/>
                    </a:srgbClr>
                  </a:outerShdw>
                </a:effectLst>
              </a:rPr>
              <a:t>; mas desde el día octavo en adelante, será aceptado por sacrificio como ofrenda de fuego al Eterno.</a:t>
            </a:r>
            <a:r>
              <a:rPr lang="es-CO" sz="2400" dirty="0" smtClean="0">
                <a:solidFill>
                  <a:srgbClr val="FF9933"/>
                </a:solidFill>
                <a:effectLst>
                  <a:outerShdw blurRad="38100" dist="38100" dir="2700000" algn="tl">
                    <a:srgbClr val="000000">
                      <a:alpha val="43137"/>
                    </a:srgbClr>
                  </a:outerShdw>
                </a:effectLst>
              </a:rPr>
              <a:t>(22:27)</a:t>
            </a:r>
          </a:p>
          <a:p>
            <a:r>
              <a:rPr lang="es-CO" sz="2200" dirty="0" smtClean="0"/>
              <a:t>Dios escogió al buey, al carnero y a la cabra como ofrenda para el sacrificio, porque son los más perseguidos por otros animales, y El prefiere a los oprimidos. "Si un malvado persigue a un justo, Dios se pone al lado del justo; si un justo persigue a otro justo, Dios está con el perseguido; si un malvado persigue a otro malvado, Dios está con el perseguido; y si un justo persigue a un malvado, Dios toma en este caso también, el partido del malvado, por estar perseguido" (Vayikrá Rabá, 27).</a:t>
            </a:r>
            <a:r>
              <a:rPr lang="es-CO" sz="2400" i="1" dirty="0" smtClean="0"/>
              <a:t/>
            </a:r>
            <a:br>
              <a:rPr lang="es-CO" sz="2400" i="1" dirty="0" smtClean="0"/>
            </a:br>
            <a:r>
              <a:rPr lang="es-CO" sz="2400" i="1" dirty="0" smtClean="0"/>
              <a:t> </a:t>
            </a:r>
            <a:endParaRPr lang="es-CO" sz="2400" dirty="0" smtClean="0"/>
          </a:p>
          <a:p>
            <a:pPr>
              <a:lnSpc>
                <a:spcPct val="93000"/>
              </a:lnSpc>
              <a:buClr>
                <a:srgbClr val="000000"/>
              </a:buClr>
              <a:buSzPct val="100000"/>
              <a:buNone/>
              <a:defRPr/>
            </a:pPr>
            <a:endParaRPr lang="es-CO"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hlinkClick r:id="rId4" action="ppaction://hlinkfile"/>
              </a:rPr>
              <a:t>Y contaréis</a:t>
            </a:r>
            <a:r>
              <a:rPr lang="es-CO" sz="2400" i="1" dirty="0" smtClean="0">
                <a:solidFill>
                  <a:srgbClr val="FF9933"/>
                </a:solidFill>
                <a:effectLst>
                  <a:outerShdw blurRad="38100" dist="38100" dir="2700000" algn="tl">
                    <a:srgbClr val="000000">
                      <a:alpha val="43137"/>
                    </a:srgbClr>
                  </a:outerShdw>
                </a:effectLst>
              </a:rPr>
              <a:t> para vosotros desde el día siguiente al primer día festivo, desde el día en que hubiereis traído la gavilla de la </a:t>
            </a:r>
            <a:r>
              <a:rPr lang="es-CO" sz="2400" i="1" dirty="0" err="1" smtClean="0">
                <a:solidFill>
                  <a:srgbClr val="FF9933"/>
                </a:solidFill>
                <a:effectLst>
                  <a:outerShdw blurRad="38100" dist="38100" dir="2700000" algn="tl">
                    <a:srgbClr val="000000">
                      <a:alpha val="43137"/>
                    </a:srgbClr>
                  </a:outerShdw>
                </a:effectLst>
              </a:rPr>
              <a:t>tenufá</a:t>
            </a:r>
            <a:r>
              <a:rPr lang="es-CO" sz="2400" i="1" dirty="0" smtClean="0">
                <a:solidFill>
                  <a:srgbClr val="FF9933"/>
                </a:solidFill>
                <a:effectLst>
                  <a:outerShdw blurRad="38100" dist="38100" dir="2700000" algn="tl">
                    <a:srgbClr val="000000">
                      <a:alpha val="43137"/>
                    </a:srgbClr>
                  </a:outerShdw>
                </a:effectLst>
              </a:rPr>
              <a:t>, siete semanas; (siete semanas) completas serán.</a:t>
            </a:r>
            <a:r>
              <a:rPr lang="es-CO" sz="2400" b="1" dirty="0" smtClean="0">
                <a:solidFill>
                  <a:srgbClr val="FF9933"/>
                </a:solidFill>
                <a:effectLst>
                  <a:outerShdw blurRad="38100" dist="38100" dir="2700000" algn="tl">
                    <a:srgbClr val="000000">
                      <a:alpha val="43137"/>
                    </a:srgbClr>
                  </a:outerShdw>
                </a:effectLst>
              </a:rPr>
              <a:t>(23:15) </a:t>
            </a:r>
          </a:p>
          <a:p>
            <a:r>
              <a:rPr lang="es-CO" sz="2200" dirty="0" smtClean="0"/>
              <a:t>El Zohar (Parashat emor) escribe lo siguiente a propósito de la cuenta del ómer: "¿Por qué contar siete semanas?, pregunta Rabí Jiyá. </a:t>
            </a:r>
          </a:p>
          <a:p>
            <a:r>
              <a:rPr lang="es-CO" sz="2200" dirty="0" smtClean="0"/>
              <a:t>Y él mismo responde: es con referencia a la mujer: "Y cuando esté limpia de su impureza, contará para sí siete días y después será pura" (Levíticos 15, 177, ahora bien, el pueblo de Israel, antes de la revelación en el monte de Sinaí, no estaba aún limpio de las impurezas de la tierra de Egipto;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nSpc>
                <a:spcPct val="93000"/>
              </a:lnSpc>
              <a:buClr>
                <a:srgbClr val="000000"/>
              </a:buClr>
              <a:buSzPct val="100000"/>
              <a:buNone/>
              <a:defRPr/>
            </a:pPr>
            <a:r>
              <a:rPr lang="es-CO" sz="2400" i="1" dirty="0" smtClean="0">
                <a:solidFill>
                  <a:srgbClr val="FF9933"/>
                </a:solidFill>
                <a:effectLst>
                  <a:outerShdw blurRad="38100" dist="38100" dir="2700000" algn="tl">
                    <a:srgbClr val="000000">
                      <a:alpha val="43137"/>
                    </a:srgbClr>
                  </a:outerShdw>
                </a:effectLst>
                <a:hlinkClick r:id="rId4" action="ppaction://hlinkfile"/>
              </a:rPr>
              <a:t>Y contaréis</a:t>
            </a:r>
            <a:r>
              <a:rPr lang="es-CO" sz="2400" i="1" dirty="0" smtClean="0">
                <a:solidFill>
                  <a:srgbClr val="FF9933"/>
                </a:solidFill>
                <a:effectLst>
                  <a:outerShdw blurRad="38100" dist="38100" dir="2700000" algn="tl">
                    <a:srgbClr val="000000">
                      <a:alpha val="43137"/>
                    </a:srgbClr>
                  </a:outerShdw>
                </a:effectLst>
              </a:rPr>
              <a:t> para vosotros desde el día siguiente al primer día festivo, desde el día en que hubiereis traído la gavilla de la </a:t>
            </a:r>
            <a:r>
              <a:rPr lang="es-CO" sz="2400" i="1" dirty="0" err="1" smtClean="0">
                <a:solidFill>
                  <a:srgbClr val="FF9933"/>
                </a:solidFill>
                <a:effectLst>
                  <a:outerShdw blurRad="38100" dist="38100" dir="2700000" algn="tl">
                    <a:srgbClr val="000000">
                      <a:alpha val="43137"/>
                    </a:srgbClr>
                  </a:outerShdw>
                </a:effectLst>
              </a:rPr>
              <a:t>tenufá</a:t>
            </a:r>
            <a:r>
              <a:rPr lang="es-CO" sz="2400" i="1" dirty="0" smtClean="0">
                <a:solidFill>
                  <a:srgbClr val="FF9933"/>
                </a:solidFill>
                <a:effectLst>
                  <a:outerShdw blurRad="38100" dist="38100" dir="2700000" algn="tl">
                    <a:srgbClr val="000000">
                      <a:alpha val="43137"/>
                    </a:srgbClr>
                  </a:outerShdw>
                </a:effectLst>
              </a:rPr>
              <a:t>, siete semanas; (siete semanas) completas serán.</a:t>
            </a:r>
            <a:r>
              <a:rPr lang="es-CO" sz="2400" b="1" dirty="0" smtClean="0">
                <a:solidFill>
                  <a:srgbClr val="FF9933"/>
                </a:solidFill>
                <a:effectLst>
                  <a:outerShdw blurRad="38100" dist="38100" dir="2700000" algn="tl">
                    <a:srgbClr val="000000">
                      <a:alpha val="43137"/>
                    </a:srgbClr>
                  </a:outerShdw>
                </a:effectLst>
              </a:rPr>
              <a:t>(23:15) </a:t>
            </a:r>
          </a:p>
          <a:p>
            <a:r>
              <a:rPr lang="es-CO" sz="2400" dirty="0" smtClean="0"/>
              <a:t>Su permanencia en esta tierra idólatra había contaminado su cuerpo y su alma. </a:t>
            </a:r>
          </a:p>
          <a:p>
            <a:r>
              <a:rPr lang="es-CO" sz="2400" dirty="0" smtClean="0"/>
              <a:t>Para ser juzgado digno de recibir la Ley, tuvo que despojarse en primer lugar de sus impurezas físicas y morales, y contar siete semanas (49 días), que representan el número cuadrado de los siete días de espera de la mujer antes de su purificación completa."</a:t>
            </a:r>
            <a:endParaRPr lang="es-CO" sz="22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b="1" dirty="0" smtClean="0"/>
              <a:t>¿Por qué la gente se harta? </a:t>
            </a:r>
          </a:p>
          <a:p>
            <a:r>
              <a:rPr lang="es-CO" sz="2400" dirty="0" smtClean="0"/>
              <a:t>Pongamos por caso dos personas que trabajan duro. Una es independiente, y la otra trabaja y cobra salario. Hay una diferencia muy grande entre ambas. </a:t>
            </a:r>
          </a:p>
          <a:p>
            <a:r>
              <a:rPr lang="es-CO" sz="2400" dirty="0" smtClean="0"/>
              <a:t>El que trabaja para cobrar el salario no tiene un interés particular en la empresa para la que trabaja, salvo por el hecho de que le proporciona un sustento. Y esa apatía crece si a la empresa no le va bien y no hay premios para los trabajadores. </a:t>
            </a:r>
          </a:p>
          <a:p>
            <a:pPr>
              <a:defRPr/>
            </a:pPr>
            <a:endParaRPr lang="es-CO" sz="22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Pero el que trabaja en forma independiente pone toda su alma en lo que hace. El es la empresa. Disfruta los momentos de triunfo y sufre cuando le va mal. Pero... ¿aburrido y harto? Nunca. </a:t>
            </a:r>
          </a:p>
          <a:p>
            <a:r>
              <a:rPr lang="es-CO" sz="2400" dirty="0" smtClean="0"/>
              <a:t>A diferencia del asalariado, cuya remuneración es fija desde el comienzo, con un pequeño margen de participación de las ganancias, el trabajador independiente sabe que el límite está en el cielo. El éxito de la compañía es su propio éxito. </a:t>
            </a:r>
            <a:endParaRPr lang="es-CO" sz="22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Al estudiar Torá debemos pensar que es como nuestra propia empresa. En la empresa de uno mismo, cuando las cosas no andan bien, ¿quién está para corregirlas? Únicamente uno mismo. Si hacen falta horas extras en la oficina, sin lugar a dudas que se las vamos a dedicar. </a:t>
            </a:r>
          </a:p>
          <a:p>
            <a:r>
              <a:rPr lang="es-CO" sz="2400" dirty="0" smtClean="0"/>
              <a:t>Al sentarnos a estudiar, ¿nos "pinchamos" mentalmente? ¿Estamos esperando el próximo corte para ir a tomar un café? ¿Estamos esperando el cheque de fin de mes?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¿O sentimos la exuberancia y el desafío de nuestros estudios como si fueran nuestra propia empresa? </a:t>
            </a:r>
          </a:p>
          <a:p>
            <a:r>
              <a:rPr lang="es-CO" sz="2400" dirty="0" smtClean="0"/>
              <a:t>¿De qué modo la Torá se refiere al monumental acontecimiento de su entrega en el Sinaí? </a:t>
            </a:r>
          </a:p>
          <a:p>
            <a:r>
              <a:rPr lang="es-CO" sz="2400" dirty="0" smtClean="0"/>
              <a:t>"Y traeréis una nueva ofrenda "</a:t>
            </a:r>
            <a:r>
              <a:rPr lang="es-CO" sz="2400" dirty="0" err="1" smtClean="0"/>
              <a:t>minjá</a:t>
            </a:r>
            <a:r>
              <a:rPr lang="es-CO" sz="2400" dirty="0" smtClean="0"/>
              <a:t>" a Hashem". </a:t>
            </a:r>
          </a:p>
          <a:p>
            <a:r>
              <a:rPr lang="es-CO" sz="2400" dirty="0" smtClean="0"/>
              <a:t>Es verdad que en la fiesta de Shavuot traemos una nueva ofrenda de </a:t>
            </a:r>
            <a:r>
              <a:rPr lang="es-CO" sz="2400" dirty="0" err="1" smtClean="0"/>
              <a:t>minjá</a:t>
            </a:r>
            <a:r>
              <a:rPr lang="es-CO" sz="2400" dirty="0" smtClean="0"/>
              <a:t> a Hashem. </a:t>
            </a:r>
          </a:p>
          <a:p>
            <a:endParaRPr lang="es-CO"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Pero ¿ése es el aspecto más importante de Shavuot? ¿Qué hay de la entrega de la Torá? ¿No habría sido más apropiado hacer referencia a ese hecho?</a:t>
            </a:r>
          </a:p>
          <a:p>
            <a:r>
              <a:rPr lang="es-CO" sz="2400" dirty="0" smtClean="0"/>
              <a:t>¿Por qué la Torá apunta al acontecimiento central del judaísmo con estas pocas palabras? </a:t>
            </a:r>
          </a:p>
          <a:p>
            <a:r>
              <a:rPr lang="es-CO" sz="2400" dirty="0" smtClean="0"/>
              <a:t>La Torá no especifica la fecha de su entrega porque no quiere que sintamos que la entrega de la Torá fue un acontecimiento "por única vez".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No: la Torá quiere que sintamos que nos es dada cada día, y que la recibimos cada día como si la estuviéramos oyendo por primera vez en el Sinaí. </a:t>
            </a:r>
          </a:p>
          <a:p>
            <a:r>
              <a:rPr lang="es-CO" sz="2400" dirty="0" smtClean="0"/>
              <a:t>La Torá es nuestro aliento de vida. </a:t>
            </a:r>
          </a:p>
          <a:p>
            <a:r>
              <a:rPr lang="es-CO" sz="2400" b="1" dirty="0" smtClean="0"/>
              <a:t>Te sientes aburrido de respirar?</a:t>
            </a:r>
          </a:p>
          <a:p>
            <a:r>
              <a:rPr lang="es-CO" sz="2400" dirty="0" smtClean="0"/>
              <a:t>Aunque una persona respire millones de veces en el curso de su vida, no es algo de lo que se pueda aburrir.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normAutofit/>
          </a:bodyPr>
          <a:lstStyle/>
          <a:p>
            <a:pPr eaLnBrk="1"/>
            <a:r>
              <a:rPr lang="es-CO" sz="4000" dirty="0" smtClean="0">
                <a:latin typeface="Calibri" charset="0"/>
              </a:rPr>
              <a:t>Parashat Semanal  -  </a:t>
            </a:r>
            <a:r>
              <a:rPr lang="he-IL" sz="4000" dirty="0" smtClean="0">
                <a:latin typeface="Calibri" charset="0"/>
              </a:rPr>
              <a:t>פרשת שבוע</a:t>
            </a:r>
            <a:endParaRPr sz="4000" dirty="0" smtClean="0">
              <a:latin typeface="Calibri"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838200" y="1600200"/>
            <a:ext cx="7772400" cy="4800600"/>
          </a:xfrm>
        </p:spPr>
        <p:txBody>
          <a:bodyPr/>
          <a:lstStyle/>
          <a:p>
            <a:pPr algn="ctr">
              <a:lnSpc>
                <a:spcPct val="93000"/>
              </a:lnSpc>
              <a:buClr>
                <a:srgbClr val="000000"/>
              </a:buClr>
              <a:buSzPct val="100000"/>
              <a:buNone/>
              <a:defRPr/>
            </a:pPr>
            <a:r>
              <a:rPr lang="es-CO" sz="2400" b="1" dirty="0" smtClean="0">
                <a:solidFill>
                  <a:srgbClr val="FF9933"/>
                </a:solidFill>
                <a:effectLst>
                  <a:outerShdw blurRad="38100" dist="38100" dir="2700000" algn="tl">
                    <a:srgbClr val="000000">
                      <a:alpha val="43137"/>
                    </a:srgbClr>
                  </a:outerShdw>
                </a:effectLst>
              </a:rPr>
              <a:t>"Y traeréis una nueva ofrenda "</a:t>
            </a:r>
            <a:r>
              <a:rPr lang="es-CO" sz="2400" b="1" dirty="0" err="1" smtClean="0">
                <a:solidFill>
                  <a:srgbClr val="FF9933"/>
                </a:solidFill>
                <a:effectLst>
                  <a:outerShdw blurRad="38100" dist="38100" dir="2700000" algn="tl">
                    <a:srgbClr val="000000">
                      <a:alpha val="43137"/>
                    </a:srgbClr>
                  </a:outerShdw>
                </a:effectLst>
              </a:rPr>
              <a:t>minjá</a:t>
            </a:r>
            <a:r>
              <a:rPr lang="es-CO" sz="2400" b="1" dirty="0" smtClean="0">
                <a:solidFill>
                  <a:srgbClr val="FF9933"/>
                </a:solidFill>
                <a:effectLst>
                  <a:outerShdw blurRad="38100" dist="38100" dir="2700000" algn="tl">
                    <a:srgbClr val="000000">
                      <a:alpha val="43137"/>
                    </a:srgbClr>
                  </a:outerShdw>
                </a:effectLst>
              </a:rPr>
              <a:t>" (ofrenda vegetal) a Hashem" (23:16) </a:t>
            </a:r>
          </a:p>
          <a:p>
            <a:r>
              <a:rPr lang="es-CO" sz="2400" dirty="0" smtClean="0"/>
              <a:t>El aburrimiento sólo tiene lugar cuando el acto en cuestión es optativo. </a:t>
            </a:r>
          </a:p>
          <a:p>
            <a:r>
              <a:rPr lang="es-CO" sz="2400" dirty="0" smtClean="0"/>
              <a:t>El respirar no es algo optativo, sino obligatorio. </a:t>
            </a:r>
          </a:p>
          <a:p>
            <a:r>
              <a:rPr lang="es-CO" sz="2400" dirty="0" smtClean="0"/>
              <a:t>Así es como debemos pensar respecto de la Torá , pues ella es nuestra vida y la longitud de nuestros días. </a:t>
            </a:r>
          </a:p>
          <a:p>
            <a:endParaRPr lang="es-CO" sz="2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15 </a:t>
            </a:r>
            <a:r>
              <a:rPr lang="es-CO" dirty="0" smtClean="0">
                <a:solidFill>
                  <a:srgbClr val="000000"/>
                </a:solidFill>
                <a:latin typeface="Calibri" charset="0"/>
                <a:ea typeface="MS Gothic" charset="-128"/>
              </a:rPr>
              <a:t>de </a:t>
            </a:r>
            <a:r>
              <a:rPr lang="es-CO" dirty="0" err="1" smtClean="0">
                <a:solidFill>
                  <a:srgbClr val="000000"/>
                </a:solidFill>
                <a:latin typeface="Calibri" charset="0"/>
                <a:ea typeface="MS Gothic" charset="-128"/>
              </a:rPr>
              <a:t>Iyar</a:t>
            </a:r>
            <a:r>
              <a:rPr lang="es-CO" dirty="0" smtClean="0">
                <a:solidFill>
                  <a:srgbClr val="000000"/>
                </a:solidFill>
                <a:latin typeface="Calibri" charset="0"/>
                <a:ea typeface="MS Gothic" charset="-128"/>
              </a:rPr>
              <a:t> -  Mayo </a:t>
            </a:r>
            <a:r>
              <a:rPr lang="es-CO" dirty="0" smtClean="0">
                <a:solidFill>
                  <a:srgbClr val="000000"/>
                </a:solidFill>
                <a:latin typeface="Calibri" charset="0"/>
                <a:ea typeface="MS Gothic" charset="-128"/>
              </a:rPr>
              <a:t>11 </a:t>
            </a:r>
            <a:r>
              <a:rPr lang="es-CO" dirty="0" smtClean="0">
                <a:solidFill>
                  <a:srgbClr val="000000"/>
                </a:solidFill>
                <a:latin typeface="Calibri" charset="0"/>
                <a:ea typeface="MS Gothic" charset="-128"/>
              </a:rPr>
              <a:t>de 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40666</TotalTime>
  <Words>2911</Words>
  <Application>Microsoft Office PowerPoint</Application>
  <PresentationFormat>On-screen Show (4:3)</PresentationFormat>
  <Paragraphs>200</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 </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Parashat Semanal  -  פרשת שבוע</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246</cp:revision>
  <cp:lastPrinted>1601-01-01T00:00:00Z</cp:lastPrinted>
  <dcterms:created xsi:type="dcterms:W3CDTF">1601-01-01T00:00:00Z</dcterms:created>
  <dcterms:modified xsi:type="dcterms:W3CDTF">2017-05-12T02:25:51Z</dcterms:modified>
</cp:coreProperties>
</file>