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9"/>
  </p:notesMasterIdLst>
  <p:handoutMasterIdLst>
    <p:handoutMasterId r:id="rId40"/>
  </p:handoutMasterIdLst>
  <p:sldIdLst>
    <p:sldId id="256" r:id="rId2"/>
    <p:sldId id="548" r:id="rId3"/>
    <p:sldId id="1182" r:id="rId4"/>
    <p:sldId id="1183" r:id="rId5"/>
    <p:sldId id="1184" r:id="rId6"/>
    <p:sldId id="1185" r:id="rId7"/>
    <p:sldId id="1148" r:id="rId8"/>
    <p:sldId id="1186" r:id="rId9"/>
    <p:sldId id="1187" r:id="rId10"/>
    <p:sldId id="1149" r:id="rId11"/>
    <p:sldId id="1188" r:id="rId12"/>
    <p:sldId id="1189" r:id="rId13"/>
    <p:sldId id="1190" r:id="rId14"/>
    <p:sldId id="1191" r:id="rId15"/>
    <p:sldId id="1192" r:id="rId16"/>
    <p:sldId id="1150" r:id="rId17"/>
    <p:sldId id="1193" r:id="rId18"/>
    <p:sldId id="1194" r:id="rId19"/>
    <p:sldId id="1195" r:id="rId20"/>
    <p:sldId id="1197" r:id="rId21"/>
    <p:sldId id="1198" r:id="rId22"/>
    <p:sldId id="1202" r:id="rId23"/>
    <p:sldId id="1203" r:id="rId24"/>
    <p:sldId id="1204" r:id="rId25"/>
    <p:sldId id="1205" r:id="rId26"/>
    <p:sldId id="1206" r:id="rId27"/>
    <p:sldId id="1207" r:id="rId28"/>
    <p:sldId id="1151" r:id="rId29"/>
    <p:sldId id="1196" r:id="rId30"/>
    <p:sldId id="1208" r:id="rId31"/>
    <p:sldId id="1209" r:id="rId32"/>
    <p:sldId id="1210" r:id="rId33"/>
    <p:sldId id="860" r:id="rId34"/>
    <p:sldId id="1199" r:id="rId35"/>
    <p:sldId id="1200" r:id="rId36"/>
    <p:sldId id="1201" r:id="rId37"/>
    <p:sldId id="626" r:id="rId38"/>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bg1"/>
        </a:solidFill>
        <a:latin typeface="Arial" charset="0"/>
        <a:ea typeface="MS Gothic" pitchFamily="49" charset="-128"/>
        <a:cs typeface="+mn-cs"/>
      </a:defRPr>
    </a:lvl1pPr>
    <a:lvl2pPr marL="742950" indent="-285750" algn="l" defTabSz="457200" rtl="0" fontAlgn="base">
      <a:spcBef>
        <a:spcPct val="0"/>
      </a:spcBef>
      <a:spcAft>
        <a:spcPct val="0"/>
      </a:spcAft>
      <a:defRPr kern="1200">
        <a:solidFill>
          <a:schemeClr val="bg1"/>
        </a:solidFill>
        <a:latin typeface="Arial" charset="0"/>
        <a:ea typeface="MS Gothic" pitchFamily="49" charset="-128"/>
        <a:cs typeface="+mn-cs"/>
      </a:defRPr>
    </a:lvl2pPr>
    <a:lvl3pPr marL="1143000" indent="-228600" algn="l" defTabSz="457200" rtl="0" fontAlgn="base">
      <a:spcBef>
        <a:spcPct val="0"/>
      </a:spcBef>
      <a:spcAft>
        <a:spcPct val="0"/>
      </a:spcAft>
      <a:defRPr kern="1200">
        <a:solidFill>
          <a:schemeClr val="bg1"/>
        </a:solidFill>
        <a:latin typeface="Arial" charset="0"/>
        <a:ea typeface="MS Gothic" pitchFamily="49" charset="-128"/>
        <a:cs typeface="+mn-cs"/>
      </a:defRPr>
    </a:lvl3pPr>
    <a:lvl4pPr marL="1600200" indent="-228600" algn="l" defTabSz="457200" rtl="0" fontAlgn="base">
      <a:spcBef>
        <a:spcPct val="0"/>
      </a:spcBef>
      <a:spcAft>
        <a:spcPct val="0"/>
      </a:spcAft>
      <a:defRPr kern="1200">
        <a:solidFill>
          <a:schemeClr val="bg1"/>
        </a:solidFill>
        <a:latin typeface="Arial" charset="0"/>
        <a:ea typeface="MS Gothic" pitchFamily="49" charset="-128"/>
        <a:cs typeface="+mn-cs"/>
      </a:defRPr>
    </a:lvl4pPr>
    <a:lvl5pPr marL="2057400" indent="-228600" algn="l" defTabSz="457200" rtl="0" fontAlgn="base">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080808"/>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1" autoAdjust="0"/>
    <p:restoredTop sz="94660"/>
  </p:normalViewPr>
  <p:slideViewPr>
    <p:cSldViewPr>
      <p:cViewPr>
        <p:scale>
          <a:sx n="80" d="100"/>
          <a:sy n="80" d="100"/>
        </p:scale>
        <p:origin x="60"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3C8C93A3-EA46-4001-AE93-8C8CE714ADC3}" type="datetimeFigureOut">
              <a:rPr lang="en-US"/>
              <a:pPr>
                <a:defRPr/>
              </a:pPr>
              <a:t>4/19/2017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hangingPunct="0">
              <a:lnSpc>
                <a:spcPct val="93000"/>
              </a:lnSpc>
              <a:buClr>
                <a:srgbClr val="000000"/>
              </a:buClr>
              <a:buSzPct val="100000"/>
              <a:buFont typeface="Times New Roman" pitchFamily="16" charset="0"/>
              <a:buNone/>
              <a:defRPr sz="1200">
                <a:ea typeface="MS Gothic"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hangingPunct="0">
              <a:lnSpc>
                <a:spcPct val="93000"/>
              </a:lnSpc>
              <a:buClr>
                <a:srgbClr val="000000"/>
              </a:buClr>
              <a:buSzPct val="100000"/>
              <a:buFont typeface="Times New Roman" pitchFamily="16" charset="0"/>
              <a:buNone/>
              <a:defRPr sz="1200">
                <a:ea typeface="MS Gothic" charset="-128"/>
                <a:cs typeface="+mn-cs"/>
              </a:defRPr>
            </a:lvl1pPr>
          </a:lstStyle>
          <a:p>
            <a:pPr>
              <a:defRPr/>
            </a:pPr>
            <a:fld id="{1216C4CF-F440-46A2-AFD7-B85FA19EEE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3481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MS Gothic" charset="-128"/>
                <a:cs typeface="+mn-cs"/>
              </a:defRPr>
            </a:lvl1pPr>
          </a:lstStyle>
          <a:p>
            <a:pPr>
              <a:defRPr/>
            </a:pPr>
            <a:fld id="{E36AD2BD-1682-41D9-9695-8A70278D5E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p:txBody>
          <a:bodyPr/>
          <a:lstStyle/>
          <a:p>
            <a:pPr>
              <a:buFont typeface="Times New Roman" pitchFamily="18" charset="0"/>
              <a:buNone/>
              <a:defRPr/>
            </a:pPr>
            <a:fld id="{94CD257B-B64E-43E2-A68D-DC3017900577}" type="slidenum">
              <a:rPr lang="en-US" smtClean="0">
                <a:latin typeface="Times New Roman" pitchFamily="18" charset="0"/>
                <a:ea typeface="MS Gothic" pitchFamily="49" charset="-128"/>
              </a:rPr>
              <a:pPr>
                <a:buFont typeface="Times New Roman" pitchFamily="18" charset="0"/>
                <a:buNone/>
                <a:defRPr/>
              </a:pPr>
              <a:t>1</a:t>
            </a:fld>
            <a:endParaRPr lang="en-US" smtClean="0">
              <a:latin typeface="Times New Roman" pitchFamily="18" charset="0"/>
              <a:ea typeface="MS Gothic" pitchFamily="49" charset="-128"/>
            </a:endParaRPr>
          </a:p>
        </p:txBody>
      </p:sp>
      <p:sp>
        <p:nvSpPr>
          <p:cNvPr id="35843"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5844"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19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23</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24</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25</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26</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27</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28</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29</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30</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31</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p:txBody>
          <a:bodyPr/>
          <a:lstStyle/>
          <a:p>
            <a:pPr>
              <a:buFont typeface="Times New Roman" pitchFamily="18" charset="0"/>
              <a:buNone/>
              <a:defRPr/>
            </a:pPr>
            <a:fld id="{417E7BB1-3356-4A63-B779-E06432A7B463}" type="slidenum">
              <a:rPr lang="en-US" smtClean="0">
                <a:latin typeface="Times New Roman" pitchFamily="18" charset="0"/>
                <a:ea typeface="MS Gothic" pitchFamily="49" charset="-128"/>
              </a:rPr>
              <a:pPr>
                <a:buFont typeface="Times New Roman" pitchFamily="18" charset="0"/>
                <a:buNone/>
                <a:defRPr/>
              </a:pPr>
              <a:t>32</a:t>
            </a:fld>
            <a:endParaRPr lang="en-US" smtClean="0">
              <a:latin typeface="Times New Roman" pitchFamily="18" charset="0"/>
              <a:ea typeface="MS Gothic" pitchFamily="49" charset="-128"/>
            </a:endParaRPr>
          </a:p>
        </p:txBody>
      </p:sp>
      <p:sp>
        <p:nvSpPr>
          <p:cNvPr id="36867"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36868"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36869"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047837C-68BB-485D-BF61-433DD977461E}"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02F36CE0-9516-45FC-B3DA-3C8E9A8D617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33</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34</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35</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p:txBody>
          <a:bodyPr/>
          <a:lstStyle/>
          <a:p>
            <a:pPr>
              <a:buFont typeface="Times New Roman" pitchFamily="18" charset="0"/>
              <a:buNone/>
              <a:defRPr/>
            </a:pPr>
            <a:fld id="{C93860FB-42AD-4386-9985-1E30BB59AAC3}" type="slidenum">
              <a:rPr lang="en-US" smtClean="0">
                <a:latin typeface="Times New Roman" pitchFamily="18" charset="0"/>
                <a:ea typeface="MS Gothic" pitchFamily="49" charset="-128"/>
              </a:rPr>
              <a:pPr>
                <a:buFont typeface="Times New Roman" pitchFamily="18" charset="0"/>
                <a:buNone/>
                <a:defRPr/>
              </a:pPr>
              <a:t>36</a:t>
            </a:fld>
            <a:endParaRPr lang="en-US" smtClean="0">
              <a:latin typeface="Times New Roman" pitchFamily="18" charset="0"/>
              <a:ea typeface="MS Gothic" pitchFamily="49" charset="-128"/>
            </a:endParaRPr>
          </a:p>
        </p:txBody>
      </p:sp>
      <p:sp>
        <p:nvSpPr>
          <p:cNvPr id="4096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096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latin typeface="Times New Roman" pitchFamily="18" charset="0"/>
            </a:endParaRPr>
          </a:p>
        </p:txBody>
      </p:sp>
      <p:sp>
        <p:nvSpPr>
          <p:cNvPr id="4096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CB2949-A7C1-4B56-A7EF-8304516162B8}"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fld id="{7674044F-895F-407E-8B9A-2CA0B4A5F84C}" type="slidenum">
              <a:rPr lang="en-US">
                <a:solidFill>
                  <a:srgbClr val="000000"/>
                </a:solidFill>
              </a:rPr>
              <a:pPr hangingPunct="0">
                <a:lnSpc>
                  <a:spcPct val="93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p:txBody>
          <a:bodyPr/>
          <a:lstStyle/>
          <a:p>
            <a:pPr>
              <a:buFont typeface="Times New Roman" pitchFamily="18" charset="0"/>
              <a:buNone/>
              <a:defRPr/>
            </a:pPr>
            <a:fld id="{182ACBFA-D51B-47E1-9006-3E6D4C37A85E}" type="slidenum">
              <a:rPr lang="en-US" smtClean="0">
                <a:latin typeface="Times New Roman" pitchFamily="18" charset="0"/>
                <a:ea typeface="MS Gothic" pitchFamily="49" charset="-128"/>
              </a:rPr>
              <a:pPr>
                <a:buFont typeface="Times New Roman" pitchFamily="18" charset="0"/>
                <a:buNone/>
                <a:defRPr/>
              </a:pPr>
              <a:t>37</a:t>
            </a:fld>
            <a:endParaRPr lang="en-US" smtClean="0">
              <a:latin typeface="Times New Roman" pitchFamily="18" charset="0"/>
              <a:ea typeface="MS Gothic" pitchFamily="49" charset="-128"/>
            </a:endParaRPr>
          </a:p>
        </p:txBody>
      </p:sp>
      <p:sp>
        <p:nvSpPr>
          <p:cNvPr id="6041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60420" name="Rectangle 2"/>
          <p:cNvSpPr>
            <a:spLocks noGrp="1" noChangeArrowheads="1"/>
          </p:cNvSpPr>
          <p:nvPr>
            <p:ph type="body"/>
          </p:nvPr>
        </p:nvSpPr>
        <p:spPr>
          <a:xfrm>
            <a:off x="777875" y="4776788"/>
            <a:ext cx="6216650"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r>
              <a:rPr lang="en-US"/>
              <a:t>5/5/16</a:t>
            </a:r>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B6E69FD-1A87-48B3-9457-37BC4685EBD7}" type="slidenum">
              <a:rPr lang="en-US"/>
              <a:pPr>
                <a:defRPr/>
              </a:pPr>
              <a:t>‹#›</a:t>
            </a:fld>
            <a:fld id="{84F37191-21F8-4EDB-B5BA-8C46C54B60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E74E40F-C0DE-4B87-9386-F6E5E638E344}" type="slidenum">
              <a:rPr lang="en-US"/>
              <a:pPr>
                <a:defRPr/>
              </a:pPr>
              <a:t>‹#›</a:t>
            </a:fld>
            <a:fld id="{98F2C53C-1BFD-48FB-90C8-DDCA1EFC39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r>
              <a:rPr lang="en-US"/>
              <a:t>5/5/16</a:t>
            </a:r>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0C8DAC3-340C-4B61-8E2D-2E0AB9873B09}" type="slidenum">
              <a:rPr lang="en-US"/>
              <a:pPr>
                <a:defRPr/>
              </a:pPr>
              <a:t>‹#›</a:t>
            </a:fld>
            <a:fld id="{67674A0E-9B34-455F-9BF0-75D6FCE2206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DDC1144-312A-4E9D-B68B-F6668B86E8A8}" type="slidenum">
              <a:rPr lang="en-US"/>
              <a:pPr>
                <a:defRPr/>
              </a:pPr>
              <a:t>‹#›</a:t>
            </a:fld>
            <a:fld id="{33F279F7-968B-4E2F-9F4C-CA11B16A45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a:t>5/5/16</a:t>
            </a:r>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634EC97-8E4D-4751-BAAB-1A427DA12BBC}" type="slidenum">
              <a:rPr lang="en-US"/>
              <a:pPr>
                <a:defRPr/>
              </a:pPr>
              <a:t>‹#›</a:t>
            </a:fld>
            <a:fld id="{A47951E6-8B2C-4444-84CD-DBDCD9A54E9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r>
              <a:rPr lang="en-US"/>
              <a:t>5/5/16</a:t>
            </a:r>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61EF2EB-FC40-4AB3-8964-67E3D45FA28C}" type="slidenum">
              <a:rPr lang="en-US"/>
              <a:pPr>
                <a:defRPr/>
              </a:pPr>
              <a:t>‹#›</a:t>
            </a:fld>
            <a:fld id="{A8D49B5C-F19C-4E0B-819F-7D544960C8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5/5/16</a:t>
            </a:r>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662674E-1243-434B-AC24-76F63320126A}" type="slidenum">
              <a:rPr lang="en-US"/>
              <a:pPr>
                <a:defRPr/>
              </a:pPr>
              <a:t>‹#›</a:t>
            </a:fld>
            <a:fld id="{FCF79CAE-CF57-44AB-91C1-2BAE7F509A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a:t>5/5/16</a:t>
            </a:r>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9C151EB-0715-4BFD-B8ED-DD915CE25541}" type="slidenum">
              <a:rPr lang="en-US"/>
              <a:pPr>
                <a:defRPr/>
              </a:pPr>
              <a:t>‹#›</a:t>
            </a:fld>
            <a:fld id="{B92CB829-2A6F-4414-8412-558B9C0308E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nSpc>
                <a:spcPct val="93000"/>
              </a:lnSpc>
              <a:buClr>
                <a:srgbClr val="000000"/>
              </a:buClr>
              <a:buSzPct val="100000"/>
              <a:buFont typeface="Times New Roman" pitchFamily="16" charset="0"/>
              <a:buNone/>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r>
              <a:rPr lang="en-US"/>
              <a:t>5/5/16</a:t>
            </a: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676645D-4B10-4AAE-9F33-D3FB323AA933}" type="slidenum">
              <a:rPr lang="en-US"/>
              <a:pPr>
                <a:defRPr/>
              </a:pPr>
              <a:t>‹#›</a:t>
            </a:fld>
            <a:fld id="{44E4FE9F-CCFB-401A-A1FD-DB83F60ECAB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5B85BCE-2DA6-4677-9E1B-5399A4753EFD}" type="slidenum">
              <a:rPr lang="en-US"/>
              <a:pPr>
                <a:defRPr/>
              </a:pPr>
              <a:t>‹#›</a:t>
            </a:fld>
            <a:fld id="{B5F0D661-CF98-49D3-A718-B10641FB931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r>
              <a:rPr lang="en-US"/>
              <a:t>5/5/16</a:t>
            </a:r>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9B63C3-E041-4D4C-99A2-B200ABC7E138}" type="slidenum">
              <a:rPr lang="en-US"/>
              <a:pPr>
                <a:defRPr/>
              </a:pPr>
              <a:t>‹#›</a:t>
            </a:fld>
            <a:fld id="{A2B4590A-D5DD-4888-81D7-78C9188814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r>
              <a:rPr lang="en-US"/>
              <a:t>5/5/16</a:t>
            </a:r>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E5DDF8-8E47-4784-B932-2E86EC99AD29}" type="slidenum">
              <a:rPr lang="en-US"/>
              <a:pPr>
                <a:defRPr/>
              </a:pPr>
              <a:t>‹#›</a:t>
            </a:fld>
            <a:fld id="{54A96692-F12A-494B-872B-5046E48239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hangingPunct="0">
              <a:lnSpc>
                <a:spcPct val="93000"/>
              </a:lnSpc>
              <a:buClr>
                <a:srgbClr val="000000"/>
              </a:buClr>
              <a:buSzPct val="100000"/>
              <a:buFont typeface="Times New Roman" pitchFamily="16" charset="0"/>
              <a:buNone/>
              <a:defRPr/>
            </a:pPr>
            <a:endParaRPr lang="en-US">
              <a:ea typeface="MS Gothic" charset="-128"/>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lnSpc>
                <a:spcPct val="93000"/>
              </a:lnSpc>
              <a:buClr>
                <a:srgbClr val="000000"/>
              </a:buClr>
              <a:buSzPct val="100000"/>
              <a:buFont typeface="Times New Roman" pitchFamily="16" charset="0"/>
              <a:buNone/>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r>
              <a:rPr lang="en-US"/>
              <a:t>5/5/16</a:t>
            </a: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a:solidFill>
                  <a:schemeClr val="tx1"/>
                </a:solidFill>
                <a:ea typeface="MS Gothic" charset="-128"/>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lnSpc>
                <a:spcPct val="93000"/>
              </a:lnSpc>
              <a:buClr>
                <a:srgbClr val="000000"/>
              </a:buClr>
              <a:buSzPct val="100000"/>
              <a:buFont typeface="Times New Roman" pitchFamily="16" charset="0"/>
              <a:buNone/>
              <a:defRPr kumimoji="0" sz="1000" b="0">
                <a:solidFill>
                  <a:schemeClr val="tx1"/>
                </a:solidFill>
                <a:ea typeface="MS Gothic" charset="-128"/>
                <a:cs typeface="+mn-cs"/>
              </a:defRPr>
            </a:lvl1pPr>
            <a:extLst/>
          </a:lstStyle>
          <a:p>
            <a:pPr>
              <a:defRPr/>
            </a:pPr>
            <a:fld id="{C4086C73-02C0-4F3E-A26A-290EA095597B}" type="slidenum">
              <a:rPr lang="en-US"/>
              <a:pPr>
                <a:defRPr/>
              </a:pPr>
              <a:t>‹#›</a:t>
            </a:fld>
            <a:fld id="{3DFD439E-F322-49CA-B4C6-3B8B48994A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54" r:id="rId2"/>
    <p:sldLayoutId id="2147483760" r:id="rId3"/>
    <p:sldLayoutId id="2147483761" r:id="rId4"/>
    <p:sldLayoutId id="2147483762" r:id="rId5"/>
    <p:sldLayoutId id="2147483763" r:id="rId6"/>
    <p:sldLayoutId id="2147483755" r:id="rId7"/>
    <p:sldLayoutId id="2147483764" r:id="rId8"/>
    <p:sldLayoutId id="2147483765" r:id="rId9"/>
    <p:sldLayoutId id="2147483756" r:id="rId10"/>
    <p:sldLayoutId id="2147483757" r:id="rId11"/>
    <p:sldLayoutId id="2147483758" r:id="rId12"/>
  </p:sldLayoutIdLst>
  <p:hf sldNum="0" hdr="0" ft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halomhaverim.org/Parasha/aliyot_shemot_bo.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C429"/></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C429"/></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C429"/></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C430"/></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C430"/></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C433"/></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C433"/></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C433"/></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C435"/><Relationship Id="rId4" Type="http://schemas.openxmlformats.org/officeDocument/2006/relationships/hyperlink" Target="#C434"/></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C436"/><Relationship Id="rId3" Type="http://schemas.openxmlformats.org/officeDocument/2006/relationships/image" Target="../media/image2.png"/><Relationship Id="rId7" Type="http://schemas.openxmlformats.org/officeDocument/2006/relationships/hyperlink" Target="#C436"/><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C436"/><Relationship Id="rId11" Type="http://schemas.openxmlformats.org/officeDocument/2006/relationships/hyperlink" Target="#C436"/><Relationship Id="rId5" Type="http://schemas.openxmlformats.org/officeDocument/2006/relationships/hyperlink" Target="#C436"/><Relationship Id="rId10" Type="http://schemas.openxmlformats.org/officeDocument/2006/relationships/hyperlink" Target="#C436"/><Relationship Id="rId4" Type="http://schemas.openxmlformats.org/officeDocument/2006/relationships/hyperlink" Target="#C436"/><Relationship Id="rId9" Type="http://schemas.openxmlformats.org/officeDocument/2006/relationships/hyperlink" Target="#C436"/></Relationships>
</file>

<file path=ppt/slides/_rels/slide31.xml.rels><?xml version="1.0" encoding="UTF-8" standalone="yes"?>
<Relationships xmlns="http://schemas.openxmlformats.org/package/2006/relationships"><Relationship Id="rId8" Type="http://schemas.openxmlformats.org/officeDocument/2006/relationships/hyperlink" Target="#C436"/><Relationship Id="rId3" Type="http://schemas.openxmlformats.org/officeDocument/2006/relationships/image" Target="../media/image2.png"/><Relationship Id="rId7" Type="http://schemas.openxmlformats.org/officeDocument/2006/relationships/hyperlink" Target="#C436"/><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C436"/><Relationship Id="rId11" Type="http://schemas.openxmlformats.org/officeDocument/2006/relationships/hyperlink" Target="#C436"/><Relationship Id="rId5" Type="http://schemas.openxmlformats.org/officeDocument/2006/relationships/hyperlink" Target="#C436"/><Relationship Id="rId10" Type="http://schemas.openxmlformats.org/officeDocument/2006/relationships/hyperlink" Target="#C436"/><Relationship Id="rId4" Type="http://schemas.openxmlformats.org/officeDocument/2006/relationships/hyperlink" Target="#C436"/><Relationship Id="rId9" Type="http://schemas.openxmlformats.org/officeDocument/2006/relationships/hyperlink" Target="#C436"/></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C438"/></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latin typeface="Calibri" charset="0"/>
              </a:rPr>
              <a:t> </a:t>
            </a:r>
          </a:p>
        </p:txBody>
      </p:sp>
      <p:sp>
        <p:nvSpPr>
          <p:cNvPr id="10243" name="Date Placeholder 2"/>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a:buFont typeface="Times New Roman" pitchFamily="18" charset="0"/>
              <a:buNone/>
              <a:defRPr/>
            </a:pPr>
            <a:r>
              <a:rPr lang="en-US" smtClean="0">
                <a:ea typeface="MS Gothic" pitchFamily="49" charset="-128"/>
              </a:rPr>
              <a:t>5/5/16</a:t>
            </a:r>
          </a:p>
        </p:txBody>
      </p:sp>
      <p:sp>
        <p:nvSpPr>
          <p:cNvPr id="9220"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pic>
        <p:nvPicPr>
          <p:cNvPr id="9221" name="Picture 3"/>
          <p:cNvPicPr>
            <a:picLocks noChangeAspect="1" noChangeArrowheads="1"/>
          </p:cNvPicPr>
          <p:nvPr/>
        </p:nvPicPr>
        <p:blipFill>
          <a:blip r:embed="rId3" cstate="print"/>
          <a:srcRect/>
          <a:stretch>
            <a:fillRect/>
          </a:stretch>
        </p:blipFill>
        <p:spPr bwMode="auto">
          <a:xfrm>
            <a:off x="4572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charset="0"/>
                <a:ea typeface="MS Gothic" charset="-128"/>
              </a:rPr>
              <a:t>Parashat </a:t>
            </a:r>
            <a:r>
              <a:rPr lang="en-US" sz="3200" dirty="0" smtClean="0">
                <a:solidFill>
                  <a:srgbClr val="000000"/>
                </a:solidFill>
                <a:latin typeface="Calibri" charset="0"/>
                <a:ea typeface="MS Gothic" charset="-128"/>
              </a:rPr>
              <a:t>Vayikrá </a:t>
            </a:r>
            <a:r>
              <a:rPr lang="en-US" sz="3200" dirty="0" err="1" smtClean="0">
                <a:solidFill>
                  <a:srgbClr val="000000"/>
                </a:solidFill>
                <a:latin typeface="Calibri" charset="0"/>
                <a:ea typeface="MS Gothic" charset="-128"/>
              </a:rPr>
              <a:t>Sheminí</a:t>
            </a:r>
            <a:endParaRPr lang="en-US" sz="3200" dirty="0">
              <a:solidFill>
                <a:srgbClr val="000000"/>
              </a:solidFill>
              <a:latin typeface="Calibri" charset="0"/>
              <a:ea typeface="MS Gothic" charset="-128"/>
            </a:endParaRPr>
          </a:p>
          <a:p>
            <a:pPr algn="ctr" hangingPunct="0">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Por qué murieron Nadav y </a:t>
            </a:r>
            <a:r>
              <a:rPr lang="es-CO" sz="3600" dirty="0" err="1"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Abihú</a:t>
            </a:r>
            <a:r>
              <a:rPr lang="es-CO" sz="3600" dirty="0" smtClean="0">
                <a:solidFill>
                  <a:schemeClr val="accent2">
                    <a:lumMod val="75000"/>
                  </a:schemeClr>
                </a:solidFill>
                <a:effectLst>
                  <a:outerShdw blurRad="38100" dist="38100" dir="2700000" algn="tl">
                    <a:srgbClr val="000000">
                      <a:alpha val="43137"/>
                    </a:srgbClr>
                  </a:outerShdw>
                </a:effectLst>
                <a:latin typeface="Calibri" charset="0"/>
                <a:ea typeface="MS Gothic" charset="-128"/>
              </a:rPr>
              <a:t>?</a:t>
            </a:r>
            <a:endParaRPr lang="en-US" sz="3600" dirty="0">
              <a:solidFill>
                <a:schemeClr val="accent2">
                  <a:lumMod val="75000"/>
                </a:schemeClr>
              </a:solidFill>
              <a:effectLst>
                <a:outerShdw blurRad="38100" dist="38100" dir="2700000" algn="tl">
                  <a:srgbClr val="000000">
                    <a:alpha val="43137"/>
                  </a:srgbClr>
                </a:outerShdw>
              </a:effectLst>
              <a:latin typeface="Calibri" charset="0"/>
              <a:ea typeface="MS Gothic" charset="-128"/>
            </a:endParaRPr>
          </a:p>
        </p:txBody>
      </p:sp>
      <p:sp>
        <p:nvSpPr>
          <p:cNvPr id="9223"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Por: Eliyahu BaYonah</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Director Shalom Haverim Org</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rPr>
              <a:t>New York</a:t>
            </a:r>
          </a:p>
          <a:p>
            <a:pPr algn="ctr" hangingPunct="0">
              <a:lnSpc>
                <a:spcPct val="102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endParaRPr>
          </a:p>
        </p:txBody>
      </p:sp>
      <p:pic>
        <p:nvPicPr>
          <p:cNvPr id="9224"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9225"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a:t>
            </a:r>
            <a:r>
              <a:rPr lang="es-CO" sz="2400" b="1" i="1" dirty="0" smtClean="0">
                <a:solidFill>
                  <a:srgbClr val="FF9933"/>
                </a:solidFill>
                <a:effectLst>
                  <a:outerShdw blurRad="38100" dist="38100" dir="2700000" algn="tl">
                    <a:srgbClr val="000000">
                      <a:alpha val="43137"/>
                    </a:srgbClr>
                  </a:outerShdw>
                </a:effectLst>
              </a:rPr>
              <a:t>9: </a:t>
            </a:r>
            <a:r>
              <a:rPr lang="es-CO" sz="2400" b="1" i="1" dirty="0" smtClean="0">
                <a:solidFill>
                  <a:srgbClr val="FF9933"/>
                </a:solidFill>
                <a:effectLst>
                  <a:outerShdw blurRad="38100" dist="38100" dir="2700000" algn="tl">
                    <a:srgbClr val="000000">
                      <a:alpha val="43137"/>
                    </a:srgbClr>
                  </a:outerShdw>
                </a:effectLst>
              </a:rPr>
              <a:t>1  al  </a:t>
            </a:r>
            <a:r>
              <a:rPr lang="es-CO" sz="2400" b="1" i="1" dirty="0" smtClean="0">
                <a:solidFill>
                  <a:srgbClr val="FF9933"/>
                </a:solidFill>
                <a:effectLst>
                  <a:outerShdw blurRad="38100" dist="38100" dir="2700000" algn="tl">
                    <a:srgbClr val="000000">
                      <a:alpha val="43137"/>
                    </a:srgbClr>
                  </a:outerShdw>
                </a:effectLst>
              </a:rPr>
              <a:t>11:47 y 2 Shemuel 6:1 - 7:17</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s-CO" sz="2400" dirty="0" smtClean="0">
                <a:solidFill>
                  <a:schemeClr val="tx1"/>
                </a:solidFill>
              </a:rPr>
              <a:t>En el octavo día de la dedicación del Mishkán, Aarón, sus hijos y toda la nación traen varios Korbanot como ordenó Moshé. </a:t>
            </a:r>
          </a:p>
          <a:p>
            <a:pPr lvl="1"/>
            <a:r>
              <a:rPr lang="es-CO" sz="2400" dirty="0" smtClean="0">
                <a:solidFill>
                  <a:schemeClr val="tx1"/>
                </a:solidFill>
              </a:rPr>
              <a:t>Aarón y Moshé bendicen a la nación. </a:t>
            </a:r>
          </a:p>
          <a:p>
            <a:pPr lvl="1"/>
            <a:r>
              <a:rPr lang="es-CO" sz="2400" dirty="0" smtClean="0">
                <a:solidFill>
                  <a:schemeClr val="tx1"/>
                </a:solidFill>
              </a:rPr>
              <a:t>Dios le permite al Pueblo Judío que sienta Su Presencia después de completar el Mishkán y acercarse a El a través de sus mitzvot.</a:t>
            </a:r>
            <a:r>
              <a:rPr lang="es-CO" sz="2400" dirty="0" smtClean="0">
                <a:solidFill>
                  <a:schemeClr val="tx1"/>
                </a:solidFill>
              </a:rPr>
              <a:t> </a:t>
            </a:r>
            <a:r>
              <a:rPr lang="es-CO" sz="2400" dirty="0" smtClean="0">
                <a:solidFill>
                  <a:srgbClr val="080808"/>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a:t>
            </a:r>
            <a:r>
              <a:rPr lang="es-CO" sz="2400" b="1" i="1" dirty="0" smtClean="0">
                <a:solidFill>
                  <a:srgbClr val="FF9933"/>
                </a:solidFill>
                <a:effectLst>
                  <a:outerShdw blurRad="38100" dist="38100" dir="2700000" algn="tl">
                    <a:srgbClr val="000000">
                      <a:alpha val="43137"/>
                    </a:srgbClr>
                  </a:outerShdw>
                </a:effectLst>
              </a:rPr>
              <a:t>9: </a:t>
            </a:r>
            <a:r>
              <a:rPr lang="es-CO" sz="2400" b="1" i="1" dirty="0" smtClean="0">
                <a:solidFill>
                  <a:srgbClr val="FF9933"/>
                </a:solidFill>
                <a:effectLst>
                  <a:outerShdw blurRad="38100" dist="38100" dir="2700000" algn="tl">
                    <a:srgbClr val="000000">
                      <a:alpha val="43137"/>
                    </a:srgbClr>
                  </a:outerShdw>
                </a:effectLst>
              </a:rPr>
              <a:t>1  al  </a:t>
            </a:r>
            <a:r>
              <a:rPr lang="es-CO" sz="2400" b="1" i="1" dirty="0" smtClean="0">
                <a:solidFill>
                  <a:srgbClr val="FF9933"/>
                </a:solidFill>
                <a:effectLst>
                  <a:outerShdw blurRad="38100" dist="38100" dir="2700000" algn="tl">
                    <a:srgbClr val="000000">
                      <a:alpha val="43137"/>
                    </a:srgbClr>
                  </a:outerShdw>
                </a:effectLst>
              </a:rPr>
              <a:t>11:47 y 2 Shemuel 6:1 - 7:17</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s-CO" sz="2400" dirty="0" smtClean="0">
                <a:solidFill>
                  <a:schemeClr val="tx1"/>
                </a:solidFill>
              </a:rPr>
              <a:t>Los hijos de Aarón - Nadav y </a:t>
            </a:r>
            <a:r>
              <a:rPr lang="es-CO" sz="2400" dirty="0" err="1" smtClean="0">
                <a:solidFill>
                  <a:schemeClr val="tx1"/>
                </a:solidFill>
              </a:rPr>
              <a:t>Avihu</a:t>
            </a:r>
            <a:r>
              <a:rPr lang="es-CO" sz="2400" dirty="0" smtClean="0">
                <a:solidFill>
                  <a:schemeClr val="tx1"/>
                </a:solidFill>
              </a:rPr>
              <a:t> - innovan una ofrenda original que no fue ordenada por Dios. </a:t>
            </a:r>
          </a:p>
          <a:p>
            <a:pPr lvl="1"/>
            <a:r>
              <a:rPr lang="es-CO" sz="2400" dirty="0" smtClean="0">
                <a:solidFill>
                  <a:schemeClr val="tx1"/>
                </a:solidFill>
              </a:rPr>
              <a:t>Aparece un fuego y los consume, acentuando la necesidad de cumplir los mandamientos sólo como Moshé dice. </a:t>
            </a:r>
          </a:p>
          <a:p>
            <a:pPr lvl="1"/>
            <a:r>
              <a:rPr lang="es-CO" sz="2400" dirty="0" smtClean="0">
                <a:solidFill>
                  <a:schemeClr val="tx1"/>
                </a:solidFill>
              </a:rPr>
              <a:t>Moshé consuela a Aarón, que sufre en silencio. </a:t>
            </a:r>
            <a:r>
              <a:rPr lang="es-CO"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a:t>
            </a:r>
            <a:r>
              <a:rPr lang="es-CO" sz="2400" b="1" i="1" dirty="0" smtClean="0">
                <a:solidFill>
                  <a:srgbClr val="FF9933"/>
                </a:solidFill>
                <a:effectLst>
                  <a:outerShdw blurRad="38100" dist="38100" dir="2700000" algn="tl">
                    <a:srgbClr val="000000">
                      <a:alpha val="43137"/>
                    </a:srgbClr>
                  </a:outerShdw>
                </a:effectLst>
              </a:rPr>
              <a:t>9: </a:t>
            </a:r>
            <a:r>
              <a:rPr lang="es-CO" sz="2400" b="1" i="1" dirty="0" smtClean="0">
                <a:solidFill>
                  <a:srgbClr val="FF9933"/>
                </a:solidFill>
                <a:effectLst>
                  <a:outerShdw blurRad="38100" dist="38100" dir="2700000" algn="tl">
                    <a:srgbClr val="000000">
                      <a:alpha val="43137"/>
                    </a:srgbClr>
                  </a:outerShdw>
                </a:effectLst>
              </a:rPr>
              <a:t>1  al  </a:t>
            </a:r>
            <a:r>
              <a:rPr lang="es-CO" sz="2400" b="1" i="1" dirty="0" smtClean="0">
                <a:solidFill>
                  <a:srgbClr val="FF9933"/>
                </a:solidFill>
                <a:effectLst>
                  <a:outerShdw blurRad="38100" dist="38100" dir="2700000" algn="tl">
                    <a:srgbClr val="000000">
                      <a:alpha val="43137"/>
                    </a:srgbClr>
                  </a:outerShdw>
                </a:effectLst>
              </a:rPr>
              <a:t>11:47 y 2 Shemuel 6:1 - 7:17</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s-CO" sz="2400" dirty="0" smtClean="0">
                <a:solidFill>
                  <a:schemeClr val="tx1"/>
                </a:solidFill>
              </a:rPr>
              <a:t>Moshé enseña a los Kohanim cómo comportarse durante el período de duelo, y les advierte que no deben tomar bebidas que embriaguen antes de servir en el Mishkán. </a:t>
            </a:r>
          </a:p>
          <a:p>
            <a:pPr lvl="1"/>
            <a:r>
              <a:rPr lang="es-CO" sz="2400" dirty="0" smtClean="0">
                <a:solidFill>
                  <a:schemeClr val="tx1"/>
                </a:solidFill>
              </a:rPr>
              <a:t>La Torá nombra las dos características de un animal kasher: </a:t>
            </a:r>
          </a:p>
          <a:p>
            <a:pPr marL="914400" lvl="1" indent="-457200">
              <a:buAutoNum type="arabicParenR"/>
            </a:pPr>
            <a:r>
              <a:rPr lang="es-CO" sz="2400" dirty="0" smtClean="0">
                <a:solidFill>
                  <a:schemeClr val="tx1"/>
                </a:solidFill>
              </a:rPr>
              <a:t>la pezuña partida y </a:t>
            </a:r>
          </a:p>
          <a:p>
            <a:pPr marL="914400" lvl="1" indent="-457200">
              <a:buAutoNum type="arabicParenR"/>
            </a:pPr>
            <a:r>
              <a:rPr lang="es-CO" sz="2400" dirty="0" smtClean="0">
                <a:solidFill>
                  <a:schemeClr val="tx1"/>
                </a:solidFill>
              </a:rPr>
              <a:t>que sea rumiante. </a:t>
            </a:r>
            <a:r>
              <a:rPr lang="es-CO" sz="240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a:t>
            </a:r>
            <a:r>
              <a:rPr lang="es-CO" sz="2400" b="1" i="1" dirty="0" smtClean="0">
                <a:solidFill>
                  <a:srgbClr val="FF9933"/>
                </a:solidFill>
                <a:effectLst>
                  <a:outerShdw blurRad="38100" dist="38100" dir="2700000" algn="tl">
                    <a:srgbClr val="000000">
                      <a:alpha val="43137"/>
                    </a:srgbClr>
                  </a:outerShdw>
                </a:effectLst>
              </a:rPr>
              <a:t>9: </a:t>
            </a:r>
            <a:r>
              <a:rPr lang="es-CO" sz="2400" b="1" i="1" dirty="0" smtClean="0">
                <a:solidFill>
                  <a:srgbClr val="FF9933"/>
                </a:solidFill>
                <a:effectLst>
                  <a:outerShdw blurRad="38100" dist="38100" dir="2700000" algn="tl">
                    <a:srgbClr val="000000">
                      <a:alpha val="43137"/>
                    </a:srgbClr>
                  </a:outerShdw>
                </a:effectLst>
              </a:rPr>
              <a:t>1  al  </a:t>
            </a:r>
            <a:r>
              <a:rPr lang="es-CO" sz="2400" b="1" i="1" dirty="0" smtClean="0">
                <a:solidFill>
                  <a:srgbClr val="FF9933"/>
                </a:solidFill>
                <a:effectLst>
                  <a:outerShdw blurRad="38100" dist="38100" dir="2700000" algn="tl">
                    <a:srgbClr val="000000">
                      <a:alpha val="43137"/>
                    </a:srgbClr>
                  </a:outerShdw>
                </a:effectLst>
              </a:rPr>
              <a:t>11:47 y 2 Shemuel 6:1 - 7:17</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r>
              <a:rPr lang="es-CO" sz="2400" dirty="0" smtClean="0">
                <a:solidFill>
                  <a:schemeClr val="tx1"/>
                </a:solidFill>
              </a:rPr>
              <a:t>La Torá especifica por sus nombres aquellos animales no kasher que sólo tienen una de estas dos características. </a:t>
            </a:r>
          </a:p>
          <a:p>
            <a:pPr lvl="1"/>
            <a:r>
              <a:rPr lang="es-CO" sz="2400" dirty="0" smtClean="0">
                <a:solidFill>
                  <a:schemeClr val="tx1"/>
                </a:solidFill>
              </a:rPr>
              <a:t>Un pez kasher tiene espinas y escamas fáciles de remover. </a:t>
            </a:r>
          </a:p>
          <a:p>
            <a:pPr lvl="1"/>
            <a:r>
              <a:rPr lang="es-CO" sz="2400" dirty="0" smtClean="0">
                <a:solidFill>
                  <a:schemeClr val="tx1"/>
                </a:solidFill>
              </a:rPr>
              <a:t>Todas las aves que no están </a:t>
            </a:r>
            <a:r>
              <a:rPr lang="es-CO" sz="2400" dirty="0" err="1" smtClean="0">
                <a:solidFill>
                  <a:schemeClr val="tx1"/>
                </a:solidFill>
              </a:rPr>
              <a:t>incluídas</a:t>
            </a:r>
            <a:r>
              <a:rPr lang="es-CO" sz="2400" dirty="0" smtClean="0">
                <a:solidFill>
                  <a:schemeClr val="tx1"/>
                </a:solidFill>
              </a:rPr>
              <a:t> en la lista de animales prohibidos, son permitidas. </a:t>
            </a:r>
          </a:p>
          <a:p>
            <a:pPr lvl="1"/>
            <a:r>
              <a:rPr lang="es-CO" sz="2400" dirty="0" smtClean="0">
                <a:solidFill>
                  <a:schemeClr val="tx1"/>
                </a:solidFill>
              </a:rPr>
              <a:t>La Torá </a:t>
            </a:r>
            <a:r>
              <a:rPr lang="es-CO" sz="2400" dirty="0" err="1" smtClean="0">
                <a:solidFill>
                  <a:schemeClr val="tx1"/>
                </a:solidFill>
              </a:rPr>
              <a:t>prohibe</a:t>
            </a:r>
            <a:r>
              <a:rPr lang="es-CO" sz="2400" dirty="0" smtClean="0">
                <a:solidFill>
                  <a:schemeClr val="tx1"/>
                </a:solidFill>
              </a:rPr>
              <a:t> todo tipo de insectos excepto por cuatro especies de langostas.</a:t>
            </a:r>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algn="ctr" hangingPunct="0">
              <a:lnSpc>
                <a:spcPct val="93000"/>
              </a:lnSpc>
              <a:buClr>
                <a:srgbClr val="000000"/>
              </a:buClr>
              <a:buSzPct val="100000"/>
              <a:buFont typeface="Times New Roman" pitchFamily="16" charset="0"/>
              <a:buNone/>
              <a:defRPr/>
            </a:pPr>
            <a:r>
              <a:rPr lang="es-CO" sz="2400" b="1" u="sng" dirty="0" smtClean="0">
                <a:effectLst>
                  <a:outerShdw blurRad="38100" dist="38100" dir="2700000" algn="tl">
                    <a:srgbClr val="000000">
                      <a:alpha val="43137"/>
                    </a:srgbClr>
                  </a:outerShdw>
                </a:effectLst>
                <a:hlinkClick r:id="rId4"/>
              </a:rPr>
              <a:t>VAYIKRÁ - </a:t>
            </a:r>
            <a:r>
              <a:rPr lang="es-CO" sz="2400" b="1" i="1" dirty="0" smtClean="0">
                <a:solidFill>
                  <a:srgbClr val="FF9933"/>
                </a:solidFill>
                <a:effectLst>
                  <a:outerShdw blurRad="38100" dist="38100" dir="2700000" algn="tl">
                    <a:srgbClr val="000000">
                      <a:alpha val="43137"/>
                    </a:srgbClr>
                  </a:outerShdw>
                </a:effectLst>
              </a:rPr>
              <a:t>Capítulo  </a:t>
            </a:r>
            <a:r>
              <a:rPr lang="es-CO" sz="2400" b="1" i="1" dirty="0" smtClean="0">
                <a:solidFill>
                  <a:srgbClr val="FF9933"/>
                </a:solidFill>
                <a:effectLst>
                  <a:outerShdw blurRad="38100" dist="38100" dir="2700000" algn="tl">
                    <a:srgbClr val="000000">
                      <a:alpha val="43137"/>
                    </a:srgbClr>
                  </a:outerShdw>
                </a:effectLst>
              </a:rPr>
              <a:t>9: </a:t>
            </a:r>
            <a:r>
              <a:rPr lang="es-CO" sz="2400" b="1" i="1" dirty="0" smtClean="0">
                <a:solidFill>
                  <a:srgbClr val="FF9933"/>
                </a:solidFill>
                <a:effectLst>
                  <a:outerShdw blurRad="38100" dist="38100" dir="2700000" algn="tl">
                    <a:srgbClr val="000000">
                      <a:alpha val="43137"/>
                    </a:srgbClr>
                  </a:outerShdw>
                </a:effectLst>
              </a:rPr>
              <a:t>1  al  </a:t>
            </a:r>
            <a:r>
              <a:rPr lang="es-CO" sz="2400" b="1" i="1" dirty="0" smtClean="0">
                <a:solidFill>
                  <a:srgbClr val="FF9933"/>
                </a:solidFill>
                <a:effectLst>
                  <a:outerShdw blurRad="38100" dist="38100" dir="2700000" algn="tl">
                    <a:srgbClr val="000000">
                      <a:alpha val="43137"/>
                    </a:srgbClr>
                  </a:outerShdw>
                </a:effectLst>
              </a:rPr>
              <a:t>11:47 y 2 Shemuel 6:1 - 7:17</a:t>
            </a:r>
            <a:endParaRPr lang="es-CO" sz="2400" b="1" u="sng" dirty="0" smtClean="0">
              <a:solidFill>
                <a:srgbClr val="FF9933"/>
              </a:solidFill>
              <a:effectLst>
                <a:outerShdw blurRad="38100" dist="38100" dir="2700000" algn="tl">
                  <a:srgbClr val="000000">
                    <a:alpha val="43137"/>
                  </a:srgbClr>
                </a:outerShdw>
              </a:effectLst>
            </a:endParaRPr>
          </a:p>
          <a:p>
            <a:pPr algn="ctr" hangingPunct="0">
              <a:lnSpc>
                <a:spcPct val="93000"/>
              </a:lnSpc>
              <a:buClr>
                <a:srgbClr val="000000"/>
              </a:buClr>
              <a:buSzPct val="100000"/>
              <a:buFont typeface="Times New Roman" pitchFamily="16" charset="0"/>
              <a:buNone/>
              <a:defRPr/>
            </a:pPr>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a typeface="MS Gothic" charset="-128"/>
              </a:rPr>
              <a:t>RESÚMEN</a:t>
            </a:r>
          </a:p>
          <a:p>
            <a:pPr lvl="1"/>
            <a:endParaRPr lang="es-CO" sz="2400" dirty="0" smtClean="0">
              <a:solidFill>
                <a:schemeClr val="tx1"/>
              </a:solidFill>
            </a:endParaRPr>
          </a:p>
          <a:p>
            <a:pPr lvl="1"/>
            <a:r>
              <a:rPr lang="es-CO" sz="2400" dirty="0" smtClean="0">
                <a:solidFill>
                  <a:schemeClr val="tx1"/>
                </a:solidFill>
              </a:rPr>
              <a:t>Se dan detalles sobre el proceso de purificación después de haber estado en contacto con especies ritualmente impuras. </a:t>
            </a:r>
          </a:p>
          <a:p>
            <a:pPr lvl="1"/>
            <a:r>
              <a:rPr lang="es-CO" sz="2400" dirty="0" smtClean="0">
                <a:solidFill>
                  <a:schemeClr val="tx1"/>
                </a:solidFill>
              </a:rPr>
              <a:t>Se les ordena a los Hijos de Israel que estén separados y sean santos - como Dios. </a:t>
            </a:r>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9:1 - Y </a:t>
            </a:r>
            <a:r>
              <a:rPr lang="es-ES" sz="2400" dirty="0" smtClean="0">
                <a:solidFill>
                  <a:srgbClr val="FF9933"/>
                </a:solidFill>
                <a:effectLst>
                  <a:outerShdw blurRad="38100" dist="38100" dir="2700000" algn="tl">
                    <a:srgbClr val="000000">
                      <a:alpha val="43137"/>
                    </a:srgbClr>
                  </a:outerShdw>
                </a:effectLst>
              </a:rPr>
              <a:t>aconteció </a:t>
            </a:r>
            <a:r>
              <a:rPr lang="es-ES" sz="2400" dirty="0" smtClean="0">
                <a:solidFill>
                  <a:srgbClr val="FF9933"/>
                </a:solidFill>
                <a:effectLst>
                  <a:outerShdw blurRad="38100" dist="38100" dir="2700000" algn="tl">
                    <a:srgbClr val="000000">
                      <a:alpha val="43137"/>
                    </a:srgbClr>
                  </a:outerShdw>
                </a:effectLst>
                <a:hlinkClick r:id="rId4" action="ppaction://hlinkfile"/>
              </a:rPr>
              <a:t>en el día octavo</a:t>
            </a:r>
            <a:r>
              <a:rPr lang="es-ES" sz="2400" dirty="0" smtClean="0">
                <a:solidFill>
                  <a:srgbClr val="FF9933"/>
                </a:solidFill>
                <a:effectLst>
                  <a:outerShdw blurRad="38100" dist="38100" dir="2700000" algn="tl">
                    <a:srgbClr val="000000">
                      <a:alpha val="43137"/>
                    </a:srgbClr>
                  </a:outerShdw>
                </a:effectLst>
              </a:rPr>
              <a:t> que llamó Moisés a Aarón y a sus hijos, y a los ancianos de Israel,  </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rgbClr val="FF9933"/>
              </a:solidFill>
              <a:effectLst>
                <a:outerShdw blurRad="38100" dist="38100" dir="2700000" algn="tl">
                  <a:srgbClr val="000000">
                    <a:alpha val="43137"/>
                  </a:srgbClr>
                </a:outerShdw>
              </a:effectLst>
            </a:endParaRPr>
          </a:p>
          <a:p>
            <a:pPr lvl="1"/>
            <a:r>
              <a:rPr lang="es-ES" sz="2400" dirty="0" smtClean="0"/>
              <a:t> </a:t>
            </a:r>
            <a:r>
              <a:rPr lang="es-ES" sz="2400" dirty="0" smtClean="0">
                <a:solidFill>
                  <a:schemeClr val="tx1"/>
                </a:solidFill>
              </a:rPr>
              <a:t>En el octavo día, Moisés llamó a Aarón y a los hijos de éste y a los ancianos de Israel, para ofrecer sacrificios por ellos y por el pueblo. </a:t>
            </a:r>
            <a:endParaRPr lang="es-ES" sz="2400" dirty="0" smtClean="0">
              <a:solidFill>
                <a:schemeClr val="tx1"/>
              </a:solidFill>
            </a:endParaRPr>
          </a:p>
          <a:p>
            <a:pPr lvl="1"/>
            <a:r>
              <a:rPr lang="es-ES" sz="2400" dirty="0" smtClean="0">
                <a:solidFill>
                  <a:schemeClr val="tx1"/>
                </a:solidFill>
              </a:rPr>
              <a:t>El </a:t>
            </a:r>
            <a:r>
              <a:rPr lang="es-ES" sz="2400" dirty="0" smtClean="0">
                <a:solidFill>
                  <a:schemeClr val="tx1"/>
                </a:solidFill>
              </a:rPr>
              <a:t>Midrash (Yalcut 520 y </a:t>
            </a:r>
            <a:r>
              <a:rPr lang="es-ES" sz="2400" dirty="0" smtClean="0">
                <a:solidFill>
                  <a:schemeClr val="tx1"/>
                </a:solidFill>
              </a:rPr>
              <a:t>Vayikrá </a:t>
            </a:r>
            <a:r>
              <a:rPr lang="es-ES" sz="2400" dirty="0" smtClean="0">
                <a:solidFill>
                  <a:schemeClr val="tx1"/>
                </a:solidFill>
              </a:rPr>
              <a:t>Rabá 11) explica el motivo de que Moisés llamase a los ancianos de Israel, a pesar de que éstos no podían desempeñar ningún oficio sacerdotal por no pertenecer a la casta de los sacerdotes. </a:t>
            </a:r>
            <a:endParaRPr lang="es-CO" sz="2400" dirty="0" smtClean="0">
              <a:solidFill>
                <a:schemeClr val="tx1"/>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9:1 - Y </a:t>
            </a:r>
            <a:r>
              <a:rPr lang="es-ES" sz="2400" dirty="0" smtClean="0">
                <a:solidFill>
                  <a:srgbClr val="FF9933"/>
                </a:solidFill>
                <a:effectLst>
                  <a:outerShdw blurRad="38100" dist="38100" dir="2700000" algn="tl">
                    <a:srgbClr val="000000">
                      <a:alpha val="43137"/>
                    </a:srgbClr>
                  </a:outerShdw>
                </a:effectLst>
              </a:rPr>
              <a:t>aconteció </a:t>
            </a:r>
            <a:r>
              <a:rPr lang="es-ES" sz="2400" dirty="0" smtClean="0">
                <a:solidFill>
                  <a:srgbClr val="FF9933"/>
                </a:solidFill>
                <a:effectLst>
                  <a:outerShdw blurRad="38100" dist="38100" dir="2700000" algn="tl">
                    <a:srgbClr val="000000">
                      <a:alpha val="43137"/>
                    </a:srgbClr>
                  </a:outerShdw>
                </a:effectLst>
                <a:hlinkClick r:id="rId4" action="ppaction://hlinkfile"/>
              </a:rPr>
              <a:t>en el día octavo</a:t>
            </a:r>
            <a:r>
              <a:rPr lang="es-ES" sz="2400" dirty="0" smtClean="0">
                <a:solidFill>
                  <a:srgbClr val="FF9933"/>
                </a:solidFill>
                <a:effectLst>
                  <a:outerShdw blurRad="38100" dist="38100" dir="2700000" algn="tl">
                    <a:srgbClr val="000000">
                      <a:alpha val="43137"/>
                    </a:srgbClr>
                  </a:outerShdw>
                </a:effectLst>
              </a:rPr>
              <a:t> que llamó Moisés a Aarón y a sus hijos, y a los ancianos de Israel,  </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rgbClr val="FF9933"/>
              </a:solidFill>
              <a:effectLst>
                <a:outerShdw blurRad="38100" dist="38100" dir="2700000" algn="tl">
                  <a:srgbClr val="000000">
                    <a:alpha val="43137"/>
                  </a:srgbClr>
                </a:outerShdw>
              </a:effectLst>
            </a:endParaRPr>
          </a:p>
          <a:p>
            <a:pPr lvl="1"/>
            <a:r>
              <a:rPr lang="es-ES" sz="2400" dirty="0" smtClean="0"/>
              <a:t> </a:t>
            </a:r>
            <a:r>
              <a:rPr lang="es-ES" sz="2400" dirty="0" smtClean="0">
                <a:solidFill>
                  <a:schemeClr val="tx1"/>
                </a:solidFill>
              </a:rPr>
              <a:t>Era </a:t>
            </a:r>
            <a:r>
              <a:rPr lang="es-ES" sz="2400" dirty="0" smtClean="0">
                <a:solidFill>
                  <a:schemeClr val="tx1"/>
                </a:solidFill>
              </a:rPr>
              <a:t>el de honrarles, pues honrar a la ancianidad es obedecer la tradición judaica. </a:t>
            </a:r>
            <a:endParaRPr lang="es-ES" sz="2400" dirty="0" smtClean="0">
              <a:solidFill>
                <a:schemeClr val="tx1"/>
              </a:solidFill>
            </a:endParaRPr>
          </a:p>
          <a:p>
            <a:pPr lvl="1"/>
            <a:r>
              <a:rPr lang="es-ES" sz="2400" dirty="0" smtClean="0">
                <a:solidFill>
                  <a:schemeClr val="tx1"/>
                </a:solidFill>
              </a:rPr>
              <a:t>A </a:t>
            </a:r>
            <a:r>
              <a:rPr lang="es-ES" sz="2400" dirty="0" smtClean="0">
                <a:solidFill>
                  <a:schemeClr val="tx1"/>
                </a:solidFill>
              </a:rPr>
              <a:t>los hijos de Israel se les compara con el pájaro. </a:t>
            </a:r>
            <a:endParaRPr lang="es-ES" sz="2400" dirty="0" smtClean="0">
              <a:solidFill>
                <a:schemeClr val="tx1"/>
              </a:solidFill>
            </a:endParaRPr>
          </a:p>
          <a:p>
            <a:pPr lvl="1"/>
            <a:r>
              <a:rPr lang="es-ES" sz="2400" dirty="0" smtClean="0">
                <a:solidFill>
                  <a:schemeClr val="tx1"/>
                </a:solidFill>
              </a:rPr>
              <a:t>El </a:t>
            </a:r>
            <a:r>
              <a:rPr lang="es-ES" sz="2400" dirty="0" smtClean="0">
                <a:solidFill>
                  <a:schemeClr val="tx1"/>
                </a:solidFill>
              </a:rPr>
              <a:t>pájaro no puede volar sin sus alas; tampoco Israel da un paso sin consultar a sus ancianos. </a:t>
            </a:r>
            <a:endParaRPr lang="es-ES" sz="2400" dirty="0" smtClean="0">
              <a:solidFill>
                <a:schemeClr val="tx1"/>
              </a:solidFill>
            </a:endParaRPr>
          </a:p>
          <a:p>
            <a:pPr lvl="1"/>
            <a:r>
              <a:rPr lang="es-ES" sz="2400" dirty="0" smtClean="0">
                <a:solidFill>
                  <a:schemeClr val="tx1"/>
                </a:solidFill>
              </a:rPr>
              <a:t>En </a:t>
            </a:r>
            <a:r>
              <a:rPr lang="es-ES" sz="2400" dirty="0" smtClean="0">
                <a:solidFill>
                  <a:schemeClr val="tx1"/>
                </a:solidFill>
              </a:rPr>
              <a:t>todas las coyunturas embarazosas de su historia, Israel estuvo siempre guiado y aconsejado por los viejos.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9:1 - Y </a:t>
            </a:r>
            <a:r>
              <a:rPr lang="es-ES" sz="2400" dirty="0" smtClean="0">
                <a:solidFill>
                  <a:srgbClr val="FF9933"/>
                </a:solidFill>
                <a:effectLst>
                  <a:outerShdw blurRad="38100" dist="38100" dir="2700000" algn="tl">
                    <a:srgbClr val="000000">
                      <a:alpha val="43137"/>
                    </a:srgbClr>
                  </a:outerShdw>
                </a:effectLst>
              </a:rPr>
              <a:t>aconteció </a:t>
            </a:r>
            <a:r>
              <a:rPr lang="es-ES" sz="2400" dirty="0" smtClean="0">
                <a:solidFill>
                  <a:srgbClr val="FF9933"/>
                </a:solidFill>
                <a:effectLst>
                  <a:outerShdw blurRad="38100" dist="38100" dir="2700000" algn="tl">
                    <a:srgbClr val="000000">
                      <a:alpha val="43137"/>
                    </a:srgbClr>
                  </a:outerShdw>
                </a:effectLst>
                <a:hlinkClick r:id="rId4" action="ppaction://hlinkfile"/>
              </a:rPr>
              <a:t>en el día octavo</a:t>
            </a:r>
            <a:r>
              <a:rPr lang="es-ES" sz="2400" dirty="0" smtClean="0">
                <a:solidFill>
                  <a:srgbClr val="FF9933"/>
                </a:solidFill>
                <a:effectLst>
                  <a:outerShdw blurRad="38100" dist="38100" dir="2700000" algn="tl">
                    <a:srgbClr val="000000">
                      <a:alpha val="43137"/>
                    </a:srgbClr>
                  </a:outerShdw>
                </a:effectLst>
              </a:rPr>
              <a:t> que llamó Moisés a Aarón y a sus hijos, y a los ancianos de Israel,  </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rgbClr val="FF9933"/>
              </a:solidFill>
              <a:effectLst>
                <a:outerShdw blurRad="38100" dist="38100" dir="2700000" algn="tl">
                  <a:srgbClr val="000000">
                    <a:alpha val="43137"/>
                  </a:srgbClr>
                </a:outerShdw>
              </a:effectLst>
            </a:endParaRPr>
          </a:p>
          <a:p>
            <a:pPr lvl="1"/>
            <a:r>
              <a:rPr lang="es-ES" sz="2400" dirty="0" smtClean="0"/>
              <a:t> </a:t>
            </a:r>
            <a:r>
              <a:rPr lang="es-ES" sz="2400" dirty="0" smtClean="0">
                <a:solidFill>
                  <a:schemeClr val="tx1"/>
                </a:solidFill>
              </a:rPr>
              <a:t>Por </a:t>
            </a:r>
            <a:r>
              <a:rPr lang="es-ES" sz="2400" dirty="0" smtClean="0">
                <a:solidFill>
                  <a:schemeClr val="tx1"/>
                </a:solidFill>
              </a:rPr>
              <a:t>otra parte, los rabinos hacen notar que si los ancianos son tan venerados, es porque se considera que la ancianidad es sinónimo de ciencia y experiencia. </a:t>
            </a:r>
            <a:endParaRPr lang="es-ES" sz="2400" dirty="0" smtClean="0">
              <a:solidFill>
                <a:schemeClr val="tx1"/>
              </a:solidFill>
            </a:endParaRPr>
          </a:p>
          <a:p>
            <a:pPr lvl="1"/>
            <a:r>
              <a:rPr lang="es-ES" sz="2400" dirty="0" smtClean="0">
                <a:solidFill>
                  <a:schemeClr val="tx1"/>
                </a:solidFill>
              </a:rPr>
              <a:t>"</a:t>
            </a:r>
            <a:r>
              <a:rPr lang="es-ES" sz="2400" dirty="0" smtClean="0">
                <a:solidFill>
                  <a:schemeClr val="tx1"/>
                </a:solidFill>
              </a:rPr>
              <a:t>Solamente el sabio - dice Rabí José - merece que se le llame </a:t>
            </a:r>
            <a:r>
              <a:rPr lang="es-ES" sz="2400" b="1" i="1" dirty="0" smtClean="0">
                <a:solidFill>
                  <a:schemeClr val="tx1"/>
                </a:solidFill>
              </a:rPr>
              <a:t>zakén</a:t>
            </a:r>
            <a:r>
              <a:rPr lang="es-ES" sz="2400" dirty="0" smtClean="0">
                <a:solidFill>
                  <a:schemeClr val="tx1"/>
                </a:solidFill>
              </a:rPr>
              <a:t> (anciano), aunque tenga poca edad" (Midrash Yalcut,617).</a:t>
            </a:r>
            <a:endParaRPr lang="es-CO" sz="2400" dirty="0" smtClean="0">
              <a:solidFill>
                <a:schemeClr val="tx1"/>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trajeron ante Hashem un fuego extraño que El no les había ordenado..." (10:1)</a:t>
            </a:r>
            <a:r>
              <a:rPr lang="es-CO" sz="2400" dirty="0" smtClean="0">
                <a:solidFill>
                  <a:srgbClr val="FF9933"/>
                </a:solidFill>
                <a:effectLst>
                  <a:outerShdw blurRad="38100" dist="38100" dir="2700000" algn="tl">
                    <a:srgbClr val="000000">
                      <a:alpha val="43137"/>
                    </a:srgbClr>
                  </a:outerShdw>
                </a:effectLst>
              </a:rPr>
              <a:t> </a:t>
            </a:r>
          </a:p>
          <a:p>
            <a:pPr lvl="1"/>
            <a:r>
              <a:rPr lang="es-CO" sz="2400" dirty="0" smtClean="0">
                <a:solidFill>
                  <a:schemeClr val="tx1"/>
                </a:solidFill>
              </a:rPr>
              <a:t>La Torá es el manual de instrucciones del mundo, escrito por el Hacedor del mundo. </a:t>
            </a:r>
          </a:p>
          <a:p>
            <a:pPr lvl="1"/>
            <a:r>
              <a:rPr lang="es-CO" sz="2400" dirty="0" smtClean="0">
                <a:solidFill>
                  <a:schemeClr val="tx1"/>
                </a:solidFill>
              </a:rPr>
              <a:t>No hay nadie que sepa operar una máquina mejor que la persona que la hizo. </a:t>
            </a:r>
          </a:p>
          <a:p>
            <a:pPr lvl="1"/>
            <a:r>
              <a:rPr lang="es-CO" sz="2400" dirty="0" smtClean="0">
                <a:solidFill>
                  <a:schemeClr val="tx1"/>
                </a:solidFill>
              </a:rPr>
              <a:t>Pongamos por caso alguien que compra un auto. </a:t>
            </a:r>
          </a:p>
          <a:p>
            <a:pPr lvl="1"/>
            <a:r>
              <a:rPr lang="es-CO" sz="2400" dirty="0" smtClean="0">
                <a:solidFill>
                  <a:schemeClr val="tx1"/>
                </a:solidFill>
              </a:rPr>
              <a:t>El vendedor le dice al orgulloso nuevo dueño: "No se olvide de llevar el manual de instrucciones". </a:t>
            </a:r>
          </a:p>
          <a:p>
            <a:pPr lvl="1"/>
            <a:r>
              <a:rPr lang="es-CO" sz="2400" dirty="0" smtClean="0">
                <a:solidFill>
                  <a:schemeClr val="tx1"/>
                </a:solidFill>
              </a:rPr>
              <a:t>El hombre le responde: "Ah, no, yo no necesito manual de instrucciones.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trajeron ante Hashem un fuego extraño que El no les había ordenado..." (10:1)</a:t>
            </a:r>
            <a:r>
              <a:rPr lang="es-CO" sz="2400" dirty="0" smtClean="0">
                <a:solidFill>
                  <a:srgbClr val="FF9933"/>
                </a:solidFill>
                <a:effectLst>
                  <a:outerShdw blurRad="38100" dist="38100" dir="2700000" algn="tl">
                    <a:srgbClr val="000000">
                      <a:alpha val="43137"/>
                    </a:srgbClr>
                  </a:outerShdw>
                </a:effectLst>
              </a:rPr>
              <a:t> </a:t>
            </a:r>
          </a:p>
          <a:p>
            <a:pPr lvl="1"/>
            <a:r>
              <a:rPr lang="es-CO" sz="2400" dirty="0" smtClean="0">
                <a:solidFill>
                  <a:schemeClr val="tx1"/>
                </a:solidFill>
              </a:rPr>
              <a:t>Yo intuitivamente percibo qué presión tienen las llantas, y tengo un sexto sentido que me dice cuándo el auto necesita un servicio de mantenimiento. </a:t>
            </a:r>
          </a:p>
          <a:p>
            <a:pPr lvl="1"/>
            <a:r>
              <a:rPr lang="es-CO" sz="2400" dirty="0" smtClean="0">
                <a:solidFill>
                  <a:schemeClr val="tx1"/>
                </a:solidFill>
              </a:rPr>
              <a:t>Mi intuición me dice qué tipo de combustible necesita el auto...". </a:t>
            </a:r>
          </a:p>
          <a:p>
            <a:pPr lvl="1"/>
            <a:r>
              <a:rPr lang="es-CO" sz="2400" dirty="0" smtClean="0">
                <a:solidFill>
                  <a:schemeClr val="tx1"/>
                </a:solidFill>
              </a:rPr>
              <a:t>Muy poca gente, ante la tarea de operar algo tan preciso y tan exacto como un auto, dejaría semejantes decisiones libradas al instinto o el sentimiento.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trajeron ante Hashem un fuego extraño que El no les había ordenado..." (10:1)</a:t>
            </a:r>
            <a:r>
              <a:rPr lang="es-CO" sz="2400" dirty="0" smtClean="0">
                <a:solidFill>
                  <a:srgbClr val="FF9933"/>
                </a:solidFill>
                <a:effectLst>
                  <a:outerShdw blurRad="38100" dist="38100" dir="2700000" algn="tl">
                    <a:srgbClr val="000000">
                      <a:alpha val="43137"/>
                    </a:srgbClr>
                  </a:outerShdw>
                </a:effectLst>
              </a:rPr>
              <a:t> </a:t>
            </a:r>
          </a:p>
          <a:p>
            <a:pPr lvl="1"/>
            <a:r>
              <a:rPr lang="es-CO" sz="2400" dirty="0" smtClean="0">
                <a:solidFill>
                  <a:schemeClr val="tx1"/>
                </a:solidFill>
              </a:rPr>
              <a:t>La vida no es menos exigente que el auto, y, a decir verdad, es muchísimo más complicada. </a:t>
            </a:r>
          </a:p>
          <a:p>
            <a:pPr lvl="1"/>
            <a:r>
              <a:rPr lang="es-CO" sz="2400" dirty="0" smtClean="0">
                <a:solidFill>
                  <a:schemeClr val="tx1"/>
                </a:solidFill>
              </a:rPr>
              <a:t>Sin embargo, ¡cuánta gente se deja llevar por "la intuición"! Vivimos en una era en que a la gente le importa más sentir la espiritualidad que vivir la espiritualidad, una época en la que la gratificación instantánea de un "viaje" espiritual o una "</a:t>
            </a:r>
            <a:r>
              <a:rPr lang="es-CO" sz="2400" dirty="0" err="1" smtClean="0">
                <a:solidFill>
                  <a:schemeClr val="tx1"/>
                </a:solidFill>
              </a:rPr>
              <a:t>kabala</a:t>
            </a:r>
            <a:r>
              <a:rPr lang="es-CO" sz="2400" dirty="0" smtClean="0">
                <a:solidFill>
                  <a:schemeClr val="tx1"/>
                </a:solidFill>
              </a:rPr>
              <a:t> por correo" se disfraza de una relación auténtica con el Creador.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trajeron ante Hashem un fuego extraño que El no les había ordenado..." (10:1)</a:t>
            </a:r>
            <a:r>
              <a:rPr lang="es-CO" sz="2400" dirty="0" smtClean="0">
                <a:solidFill>
                  <a:srgbClr val="FF9933"/>
                </a:solidFill>
                <a:effectLst>
                  <a:outerShdw blurRad="38100" dist="38100" dir="2700000" algn="tl">
                    <a:srgbClr val="000000">
                      <a:alpha val="43137"/>
                    </a:srgbClr>
                  </a:outerShdw>
                </a:effectLst>
              </a:rPr>
              <a:t> </a:t>
            </a:r>
          </a:p>
          <a:p>
            <a:pPr lvl="1"/>
            <a:r>
              <a:rPr lang="es-CO" sz="2400" dirty="0" smtClean="0">
                <a:solidFill>
                  <a:schemeClr val="tx1"/>
                </a:solidFill>
              </a:rPr>
              <a:t>Es en contra de este tipo de cosas que nos advierte la Torá a través del incidente de Nadav y </a:t>
            </a:r>
            <a:r>
              <a:rPr lang="es-CO" sz="2400" dirty="0" err="1" smtClean="0">
                <a:solidFill>
                  <a:schemeClr val="tx1"/>
                </a:solidFill>
              </a:rPr>
              <a:t>Avihu</a:t>
            </a:r>
            <a:r>
              <a:rPr lang="es-CO" sz="2400" dirty="0" smtClean="0">
                <a:solidFill>
                  <a:schemeClr val="tx1"/>
                </a:solidFill>
              </a:rPr>
              <a:t>.</a:t>
            </a:r>
          </a:p>
          <a:p>
            <a:pPr lvl="1"/>
            <a:r>
              <a:rPr lang="es-CO" sz="2400" dirty="0" smtClean="0">
                <a:solidFill>
                  <a:schemeClr val="tx1"/>
                </a:solidFill>
              </a:rPr>
              <a:t> Puede ser que el "fuego extraño" se sienta muy espiritual, pero no tiene conexión con la Fuente. </a:t>
            </a:r>
          </a:p>
          <a:p>
            <a:pPr lvl="1"/>
            <a:r>
              <a:rPr lang="es-CO" sz="2400" dirty="0" smtClean="0">
                <a:solidFill>
                  <a:schemeClr val="tx1"/>
                </a:solidFill>
              </a:rPr>
              <a:t>Y la razón por la cual no puede conectarse está en la frase, aparentemente redundante, "que El no les había mandado". </a:t>
            </a:r>
          </a:p>
          <a:p>
            <a:pPr lvl="1"/>
            <a:r>
              <a:rPr lang="es-CO" sz="2400" dirty="0" smtClean="0">
                <a:solidFill>
                  <a:schemeClr val="tx1"/>
                </a:solidFill>
              </a:rPr>
              <a:t>Si el fuego era "extraño", entonces, por definición, no podía ser algo ordenado por Hashem. </a:t>
            </a:r>
          </a:p>
          <a:p>
            <a:pPr lvl="1"/>
            <a:r>
              <a:rPr lang="es-CO" sz="2400" dirty="0" smtClean="0">
                <a:solidFill>
                  <a:schemeClr val="tx1"/>
                </a:solidFill>
              </a:rPr>
              <a:t>Más bien, la razón por la cual era extraño era debido a que no fue algo ordenado.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trajeron ante Hashem un fuego extraño que El no les había ordenado..." (10:1)</a:t>
            </a:r>
            <a:r>
              <a:rPr lang="es-CO" sz="2400" dirty="0" smtClean="0">
                <a:solidFill>
                  <a:srgbClr val="FF9933"/>
                </a:solidFill>
                <a:effectLst>
                  <a:outerShdw blurRad="38100" dist="38100" dir="2700000" algn="tl">
                    <a:srgbClr val="000000">
                      <a:alpha val="43137"/>
                    </a:srgbClr>
                  </a:outerShdw>
                </a:effectLst>
              </a:rPr>
              <a:t> </a:t>
            </a:r>
          </a:p>
          <a:p>
            <a:pPr lvl="1"/>
            <a:r>
              <a:rPr lang="es-CO" sz="2400" dirty="0" err="1" smtClean="0">
                <a:solidFill>
                  <a:schemeClr val="tx1"/>
                </a:solidFill>
              </a:rPr>
              <a:t>Unicamente</a:t>
            </a:r>
            <a:r>
              <a:rPr lang="es-CO" sz="2400" dirty="0" smtClean="0">
                <a:solidFill>
                  <a:schemeClr val="tx1"/>
                </a:solidFill>
              </a:rPr>
              <a:t> al cumplir con la voluntad de Hashem, nos podemos acercar a El. </a:t>
            </a:r>
          </a:p>
          <a:p>
            <a:pPr lvl="1"/>
            <a:r>
              <a:rPr lang="es-CO" sz="2400" dirty="0" smtClean="0">
                <a:solidFill>
                  <a:schemeClr val="tx1"/>
                </a:solidFill>
              </a:rPr>
              <a:t>Nuestra conexión con Hashem es a través del cumplimiento de Su voluntad. </a:t>
            </a:r>
          </a:p>
          <a:p>
            <a:pPr lvl="1"/>
            <a:r>
              <a:rPr lang="es-CO" sz="2400" dirty="0" smtClean="0">
                <a:solidFill>
                  <a:schemeClr val="tx1"/>
                </a:solidFill>
              </a:rPr>
              <a:t>Porque la voluntad de una persona y la propia persona son indivisibles: el yo se expresa a sí mismo como la voluntad. </a:t>
            </a:r>
          </a:p>
          <a:p>
            <a:pPr lvl="1"/>
            <a:r>
              <a:rPr lang="es-CO" sz="2400" dirty="0" smtClean="0">
                <a:solidFill>
                  <a:schemeClr val="tx1"/>
                </a:solidFill>
              </a:rPr>
              <a:t>Pero cuando hacemos la voluntad de Hashem, nos estamos acercando a El.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"Y trajeron ante Hashem un fuego extraño que El no les había ordenado..." (10:1)</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chemeClr val="tx1"/>
              </a:solidFill>
            </a:endParaRPr>
          </a:p>
          <a:p>
            <a:pPr lvl="1"/>
            <a:r>
              <a:rPr lang="es-CO" sz="2400" dirty="0" smtClean="0">
                <a:solidFill>
                  <a:schemeClr val="tx1"/>
                </a:solidFill>
              </a:rPr>
              <a:t>Las mitzvot son la voluntad de Hashem expresadas en forma concreta. </a:t>
            </a:r>
          </a:p>
          <a:p>
            <a:pPr lvl="1"/>
            <a:r>
              <a:rPr lang="es-CO" sz="2400" dirty="0" smtClean="0">
                <a:solidFill>
                  <a:schemeClr val="tx1"/>
                </a:solidFill>
              </a:rPr>
              <a:t>Cualquier otra forma de adoración es simplemente sentirse espiritual, pero no es ser espiritual. </a:t>
            </a:r>
          </a:p>
          <a:p>
            <a:pPr lvl="1"/>
            <a:r>
              <a:rPr lang="es-CO" sz="2400" dirty="0" smtClean="0">
                <a:solidFill>
                  <a:schemeClr val="tx1"/>
                </a:solidFill>
              </a:rPr>
              <a:t>Y para personas del nivel de Nadav y </a:t>
            </a:r>
            <a:r>
              <a:rPr lang="es-CO" sz="2400" dirty="0" err="1" smtClean="0">
                <a:solidFill>
                  <a:schemeClr val="tx1"/>
                </a:solidFill>
              </a:rPr>
              <a:t>Avihu</a:t>
            </a:r>
            <a:r>
              <a:rPr lang="es-CO" sz="2400" dirty="0" smtClean="0">
                <a:solidFill>
                  <a:schemeClr val="tx1"/>
                </a:solidFill>
              </a:rPr>
              <a:t>, era un error de base. </a:t>
            </a:r>
            <a:endParaRPr lang="es-CO" sz="24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b="1" dirty="0" smtClean="0">
                <a:solidFill>
                  <a:srgbClr val="FF9933"/>
                </a:solidFill>
                <a:effectLst>
                  <a:outerShdw blurRad="38100" dist="38100" dir="2700000" algn="tl">
                    <a:srgbClr val="000000">
                      <a:alpha val="43137"/>
                    </a:srgbClr>
                  </a:outerShdw>
                </a:effectLst>
              </a:rPr>
              <a:t>CUIDADO! NO OFREZCA LO QUE NO ES SUYO.</a:t>
            </a:r>
          </a:p>
          <a:p>
            <a:pPr lvl="1"/>
            <a:r>
              <a:rPr lang="es-CO" sz="2400" b="1" dirty="0" smtClean="0">
                <a:solidFill>
                  <a:srgbClr val="FF9933"/>
                </a:solidFill>
                <a:effectLst>
                  <a:outerShdw blurRad="38100" dist="38100" dir="2700000" algn="tl">
                    <a:srgbClr val="000000">
                      <a:alpha val="43137"/>
                    </a:srgbClr>
                  </a:outerShdw>
                </a:effectLst>
              </a:rPr>
              <a:t>"Y los hijos de Aarón, Nadav y </a:t>
            </a:r>
            <a:r>
              <a:rPr lang="es-CO" sz="2400" b="1" dirty="0" err="1" smtClean="0">
                <a:solidFill>
                  <a:srgbClr val="FF9933"/>
                </a:solidFill>
                <a:effectLst>
                  <a:outerShdw blurRad="38100" dist="38100" dir="2700000" algn="tl">
                    <a:srgbClr val="000000">
                      <a:alpha val="43137"/>
                    </a:srgbClr>
                  </a:outerShdw>
                </a:effectLst>
              </a:rPr>
              <a:t>Avihu</a:t>
            </a:r>
            <a:r>
              <a:rPr lang="es-CO" sz="2400" b="1" dirty="0" smtClean="0">
                <a:solidFill>
                  <a:srgbClr val="FF9933"/>
                </a:solidFill>
                <a:effectLst>
                  <a:outerShdw blurRad="38100" dist="38100" dir="2700000" algn="tl">
                    <a:srgbClr val="000000">
                      <a:alpha val="43137"/>
                    </a:srgbClr>
                  </a:outerShdw>
                </a:effectLst>
              </a:rPr>
              <a:t>, cada hombre tomó su brasero..." (10:1)</a:t>
            </a:r>
            <a:r>
              <a:rPr lang="es-CO" sz="2400" dirty="0" smtClean="0">
                <a:solidFill>
                  <a:srgbClr val="FF9933"/>
                </a:solidFill>
                <a:effectLst>
                  <a:outerShdw blurRad="38100" dist="38100" dir="2700000" algn="tl">
                    <a:srgbClr val="000000">
                      <a:alpha val="43137"/>
                    </a:srgbClr>
                  </a:outerShdw>
                </a:effectLst>
              </a:rPr>
              <a:t> </a:t>
            </a:r>
          </a:p>
          <a:p>
            <a:pPr lvl="1"/>
            <a:r>
              <a:rPr lang="es-CO" dirty="0" smtClean="0">
                <a:solidFill>
                  <a:schemeClr val="tx1">
                    <a:lumMod val="95000"/>
                    <a:lumOff val="5000"/>
                  </a:schemeClr>
                </a:solidFill>
              </a:rPr>
              <a:t>Jidushei ha Lev</a:t>
            </a:r>
          </a:p>
          <a:p>
            <a:pPr lvl="1"/>
            <a:endParaRPr lang="es-CO"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tx1">
                    <a:lumMod val="95000"/>
                    <a:lumOff val="5000"/>
                  </a:schemeClr>
                </a:solidFill>
              </a:rPr>
              <a:t>Nadav y </a:t>
            </a:r>
            <a:r>
              <a:rPr lang="es-CO" sz="2400" dirty="0" err="1" smtClean="0">
                <a:solidFill>
                  <a:schemeClr val="tx1">
                    <a:lumMod val="95000"/>
                    <a:lumOff val="5000"/>
                  </a:schemeClr>
                </a:solidFill>
              </a:rPr>
              <a:t>Avihu</a:t>
            </a:r>
            <a:r>
              <a:rPr lang="es-CO" sz="2400" dirty="0" smtClean="0">
                <a:solidFill>
                  <a:schemeClr val="tx1">
                    <a:lumMod val="95000"/>
                    <a:lumOff val="5000"/>
                  </a:schemeClr>
                </a:solidFill>
              </a:rPr>
              <a:t> cometieron un error de juicio. </a:t>
            </a:r>
          </a:p>
          <a:p>
            <a:pPr lvl="1">
              <a:buFont typeface="Arial" pitchFamily="34" charset="0"/>
              <a:buChar char="•"/>
            </a:pPr>
            <a:r>
              <a:rPr lang="es-CO" sz="2400" dirty="0" smtClean="0">
                <a:solidFill>
                  <a:schemeClr val="tx1">
                    <a:lumMod val="95000"/>
                    <a:lumOff val="5000"/>
                  </a:schemeClr>
                </a:solidFill>
              </a:rPr>
              <a:t>Creían que el Kohen Gadol no era el único que podía llevar la ofrenda de incienso al Santo de los Santos, que ellos también podían... </a:t>
            </a:r>
          </a:p>
          <a:p>
            <a:pPr lvl="1">
              <a:buFont typeface="Arial" pitchFamily="34" charset="0"/>
              <a:buChar char="•"/>
            </a:pPr>
            <a:r>
              <a:rPr lang="es-CO" sz="2400" dirty="0" smtClean="0">
                <a:solidFill>
                  <a:schemeClr val="tx1">
                    <a:lumMod val="95000"/>
                    <a:lumOff val="5000"/>
                  </a:schemeClr>
                </a:solidFill>
              </a:rPr>
              <a:t>Ellos eran tzadikim muy grandes, y sin lugar a dudas que reflexionaron mucho antes de decidirse a tomar acción. </a:t>
            </a:r>
          </a:p>
          <a:p>
            <a:pPr lvl="1"/>
            <a:endParaRPr lang="en-U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b="1" dirty="0" smtClean="0">
                <a:solidFill>
                  <a:srgbClr val="FF9933"/>
                </a:solidFill>
                <a:effectLst>
                  <a:outerShdw blurRad="38100" dist="38100" dir="2700000" algn="tl">
                    <a:srgbClr val="000000">
                      <a:alpha val="43137"/>
                    </a:srgbClr>
                  </a:outerShdw>
                </a:effectLst>
              </a:rPr>
              <a:t>CUIDADO! NO OFREZCA LO QUE NO ES SUYO.</a:t>
            </a:r>
          </a:p>
          <a:p>
            <a:pPr lvl="1"/>
            <a:r>
              <a:rPr lang="es-CO" sz="2400" b="1" dirty="0" smtClean="0">
                <a:solidFill>
                  <a:srgbClr val="FF9933"/>
                </a:solidFill>
                <a:effectLst>
                  <a:outerShdw blurRad="38100" dist="38100" dir="2700000" algn="tl">
                    <a:srgbClr val="000000">
                      <a:alpha val="43137"/>
                    </a:srgbClr>
                  </a:outerShdw>
                </a:effectLst>
              </a:rPr>
              <a:t>"Y los hijos de Aarón, Nadav y </a:t>
            </a:r>
            <a:r>
              <a:rPr lang="es-CO" sz="2400" b="1" dirty="0" err="1" smtClean="0">
                <a:solidFill>
                  <a:srgbClr val="FF9933"/>
                </a:solidFill>
                <a:effectLst>
                  <a:outerShdw blurRad="38100" dist="38100" dir="2700000" algn="tl">
                    <a:srgbClr val="000000">
                      <a:alpha val="43137"/>
                    </a:srgbClr>
                  </a:outerShdw>
                </a:effectLst>
              </a:rPr>
              <a:t>Avihu</a:t>
            </a:r>
            <a:r>
              <a:rPr lang="es-CO" sz="2400" b="1" dirty="0" smtClean="0">
                <a:solidFill>
                  <a:srgbClr val="FF9933"/>
                </a:solidFill>
                <a:effectLst>
                  <a:outerShdw blurRad="38100" dist="38100" dir="2700000" algn="tl">
                    <a:srgbClr val="000000">
                      <a:alpha val="43137"/>
                    </a:srgbClr>
                  </a:outerShdw>
                </a:effectLst>
              </a:rPr>
              <a:t>, cada hombre tomó su brasero..." (10:1)</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chemeClr val="tx1">
                  <a:lumMod val="95000"/>
                  <a:lumOff val="5000"/>
                </a:schemeClr>
              </a:solidFill>
            </a:endParaRPr>
          </a:p>
          <a:p>
            <a:pPr lvl="1">
              <a:buFont typeface="Arial" pitchFamily="34" charset="0"/>
              <a:buChar char="•"/>
            </a:pPr>
            <a:r>
              <a:rPr lang="es-CO" sz="2400" dirty="0" smtClean="0">
                <a:solidFill>
                  <a:schemeClr val="tx1">
                    <a:lumMod val="95000"/>
                    <a:lumOff val="5000"/>
                  </a:schemeClr>
                </a:solidFill>
              </a:rPr>
              <a:t>Acerca del versículo citado, el Midrash comenta: "Cada hombre, su brasero; cada hombre por sí mismo, sin aconsejarse el uno con el otro" (</a:t>
            </a:r>
            <a:r>
              <a:rPr lang="es-CO" sz="2400" dirty="0" err="1" smtClean="0">
                <a:solidFill>
                  <a:schemeClr val="tx1">
                    <a:lumMod val="95000"/>
                    <a:lumOff val="5000"/>
                  </a:schemeClr>
                </a:solidFill>
              </a:rPr>
              <a:t>Yalkut</a:t>
            </a:r>
            <a:r>
              <a:rPr lang="es-CO" sz="2400" dirty="0" smtClean="0">
                <a:solidFill>
                  <a:schemeClr val="tx1">
                    <a:lumMod val="95000"/>
                    <a:lumOff val="5000"/>
                  </a:schemeClr>
                </a:solidFill>
              </a:rPr>
              <a:t> </a:t>
            </a:r>
            <a:r>
              <a:rPr lang="es-CO" sz="2400" dirty="0" err="1" smtClean="0">
                <a:solidFill>
                  <a:schemeClr val="tx1">
                    <a:lumMod val="95000"/>
                    <a:lumOff val="5000"/>
                  </a:schemeClr>
                </a:solidFill>
              </a:rPr>
              <a:t>Shimoni</a:t>
            </a:r>
            <a:r>
              <a:rPr lang="es-CO" sz="2400" dirty="0" smtClean="0">
                <a:solidFill>
                  <a:schemeClr val="tx1">
                    <a:lumMod val="95000"/>
                    <a:lumOff val="5000"/>
                  </a:schemeClr>
                </a:solidFill>
              </a:rPr>
              <a:t>, Shemini 524). </a:t>
            </a:r>
          </a:p>
          <a:p>
            <a:pPr lvl="1">
              <a:buFont typeface="Arial" pitchFamily="34" charset="0"/>
              <a:buChar char="•"/>
            </a:pPr>
            <a:r>
              <a:rPr lang="es-CO" sz="2400" dirty="0" smtClean="0">
                <a:solidFill>
                  <a:schemeClr val="tx1">
                    <a:lumMod val="95000"/>
                    <a:lumOff val="5000"/>
                  </a:schemeClr>
                </a:solidFill>
              </a:rPr>
              <a:t>Lo que se quiere implicar es que si se hubieran consultado mutuamente, si hubieran conversado respecto de lo que estaban por hacer, no se habrían equivocado.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b="1" dirty="0" smtClean="0">
                <a:solidFill>
                  <a:srgbClr val="FF9933"/>
                </a:solidFill>
                <a:effectLst>
                  <a:outerShdw blurRad="38100" dist="38100" dir="2700000" algn="tl">
                    <a:srgbClr val="000000">
                      <a:alpha val="43137"/>
                    </a:srgbClr>
                  </a:outerShdw>
                </a:effectLst>
              </a:rPr>
              <a:t>CUIDADO! NO OFREZCA LO QUE NO ES SUYO.</a:t>
            </a:r>
          </a:p>
          <a:p>
            <a:pPr lvl="1"/>
            <a:r>
              <a:rPr lang="es-CO" sz="2400" b="1" dirty="0" smtClean="0">
                <a:solidFill>
                  <a:srgbClr val="FF9933"/>
                </a:solidFill>
                <a:effectLst>
                  <a:outerShdw blurRad="38100" dist="38100" dir="2700000" algn="tl">
                    <a:srgbClr val="000000">
                      <a:alpha val="43137"/>
                    </a:srgbClr>
                  </a:outerShdw>
                </a:effectLst>
              </a:rPr>
              <a:t>"Y los hijos de Aarón, Nadav y </a:t>
            </a:r>
            <a:r>
              <a:rPr lang="es-CO" sz="2400" b="1" dirty="0" err="1" smtClean="0">
                <a:solidFill>
                  <a:srgbClr val="FF9933"/>
                </a:solidFill>
                <a:effectLst>
                  <a:outerShdw blurRad="38100" dist="38100" dir="2700000" algn="tl">
                    <a:srgbClr val="000000">
                      <a:alpha val="43137"/>
                    </a:srgbClr>
                  </a:outerShdw>
                </a:effectLst>
              </a:rPr>
              <a:t>Avihu</a:t>
            </a:r>
            <a:r>
              <a:rPr lang="es-CO" sz="2400" b="1" dirty="0" smtClean="0">
                <a:solidFill>
                  <a:srgbClr val="FF9933"/>
                </a:solidFill>
                <a:effectLst>
                  <a:outerShdw blurRad="38100" dist="38100" dir="2700000" algn="tl">
                    <a:srgbClr val="000000">
                      <a:alpha val="43137"/>
                    </a:srgbClr>
                  </a:outerShdw>
                </a:effectLst>
              </a:rPr>
              <a:t>, cada hombre tomó su brasero..." (10:1)</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chemeClr val="tx1">
                  <a:lumMod val="95000"/>
                  <a:lumOff val="5000"/>
                </a:schemeClr>
              </a:solidFill>
            </a:endParaRPr>
          </a:p>
          <a:p>
            <a:pPr lvl="1"/>
            <a:r>
              <a:rPr lang="es-CO" sz="2400" dirty="0" smtClean="0">
                <a:solidFill>
                  <a:schemeClr val="tx1">
                    <a:lumMod val="95000"/>
                    <a:lumOff val="5000"/>
                  </a:schemeClr>
                </a:solidFill>
              </a:rPr>
              <a:t>Pero ¿por qué se piensa que deberían haber llegado a conclusiones disímiles? </a:t>
            </a:r>
          </a:p>
          <a:p>
            <a:pPr lvl="1"/>
            <a:r>
              <a:rPr lang="es-CO" sz="2400" dirty="0" smtClean="0">
                <a:solidFill>
                  <a:schemeClr val="tx1">
                    <a:lumMod val="95000"/>
                    <a:lumOff val="5000"/>
                  </a:schemeClr>
                </a:solidFill>
              </a:rPr>
              <a:t>Si ambos finalmente hicieron lo mismo, ambos ofrecieron el "fuego extraño", entonces podemos presumir que los dos tenían la misma opinión: que el que no es Kohen Gadol también puede ofrendar el incienso.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CO" sz="2400" b="1" dirty="0" smtClean="0">
                <a:solidFill>
                  <a:srgbClr val="FF9933"/>
                </a:solidFill>
                <a:effectLst>
                  <a:outerShdw blurRad="38100" dist="38100" dir="2700000" algn="tl">
                    <a:srgbClr val="000000">
                      <a:alpha val="43137"/>
                    </a:srgbClr>
                  </a:outerShdw>
                </a:effectLst>
              </a:rPr>
              <a:t>CUIDADO! NO OFREZCA LO QUE NO ES SUYO.</a:t>
            </a:r>
          </a:p>
          <a:p>
            <a:pPr lvl="1"/>
            <a:r>
              <a:rPr lang="es-CO" sz="2400" b="1" dirty="0" smtClean="0">
                <a:solidFill>
                  <a:srgbClr val="FF9933"/>
                </a:solidFill>
                <a:effectLst>
                  <a:outerShdw blurRad="38100" dist="38100" dir="2700000" algn="tl">
                    <a:srgbClr val="000000">
                      <a:alpha val="43137"/>
                    </a:srgbClr>
                  </a:outerShdw>
                </a:effectLst>
              </a:rPr>
              <a:t>"Y los hijos de Aarón, Nadav y </a:t>
            </a:r>
            <a:r>
              <a:rPr lang="es-CO" sz="2400" b="1" dirty="0" err="1" smtClean="0">
                <a:solidFill>
                  <a:srgbClr val="FF9933"/>
                </a:solidFill>
                <a:effectLst>
                  <a:outerShdw blurRad="38100" dist="38100" dir="2700000" algn="tl">
                    <a:srgbClr val="000000">
                      <a:alpha val="43137"/>
                    </a:srgbClr>
                  </a:outerShdw>
                </a:effectLst>
              </a:rPr>
              <a:t>Avihu</a:t>
            </a:r>
            <a:r>
              <a:rPr lang="es-CO" sz="2400" b="1" dirty="0" smtClean="0">
                <a:solidFill>
                  <a:srgbClr val="FF9933"/>
                </a:solidFill>
                <a:effectLst>
                  <a:outerShdw blurRad="38100" dist="38100" dir="2700000" algn="tl">
                    <a:srgbClr val="000000">
                      <a:alpha val="43137"/>
                    </a:srgbClr>
                  </a:outerShdw>
                </a:effectLst>
              </a:rPr>
              <a:t>, cada hombre tomó su brasero..." (10:1)</a:t>
            </a:r>
            <a:r>
              <a:rPr lang="es-CO" sz="2400" dirty="0" smtClean="0">
                <a:solidFill>
                  <a:srgbClr val="FF9933"/>
                </a:solidFill>
                <a:effectLst>
                  <a:outerShdw blurRad="38100" dist="38100" dir="2700000" algn="tl">
                    <a:srgbClr val="000000">
                      <a:alpha val="43137"/>
                    </a:srgbClr>
                  </a:outerShdw>
                </a:effectLst>
              </a:rPr>
              <a:t> </a:t>
            </a:r>
          </a:p>
          <a:p>
            <a:pPr lvl="1"/>
            <a:endParaRPr lang="es-CO" sz="2400" dirty="0" smtClean="0">
              <a:solidFill>
                <a:schemeClr val="tx1">
                  <a:lumMod val="95000"/>
                  <a:lumOff val="5000"/>
                </a:schemeClr>
              </a:solidFill>
            </a:endParaRPr>
          </a:p>
          <a:p>
            <a:pPr lvl="1"/>
            <a:r>
              <a:rPr lang="es-CO" sz="2400" dirty="0" smtClean="0">
                <a:solidFill>
                  <a:schemeClr val="tx1">
                    <a:lumMod val="95000"/>
                    <a:lumOff val="5000"/>
                  </a:schemeClr>
                </a:solidFill>
              </a:rPr>
              <a:t>Por lo tanto, si sí se hubieran consultado mutuamente, ¿acaso no habrían llegado a la misma conclusión? </a:t>
            </a:r>
          </a:p>
          <a:p>
            <a:pPr lvl="1"/>
            <a:r>
              <a:rPr lang="es-CO" sz="2400" dirty="0" smtClean="0">
                <a:solidFill>
                  <a:schemeClr val="tx1">
                    <a:lumMod val="95000"/>
                    <a:lumOff val="5000"/>
                  </a:schemeClr>
                </a:solidFill>
              </a:rPr>
              <a:t>Pero ahí entra en juego el poder de la consulta. Inclusive cuando dos personas tienen la misma opinión, a través del debate y de la mutua consulta pueden llegar a la verdad, que tal vez se encuentre a 180 grados de la opinión que ambos mantenían en un principio. </a:t>
            </a:r>
          </a:p>
          <a:p>
            <a:pPr lvl="1"/>
            <a:endParaRPr lang="es-CO" sz="2400" dirty="0" smtClean="0">
              <a:solidFill>
                <a:schemeClr val="tx1">
                  <a:lumMod val="95000"/>
                  <a:lumOff val="5000"/>
                </a:schemeClr>
              </a:solidFill>
            </a:endParaRPr>
          </a:p>
          <a:p>
            <a:pPr lvl="1"/>
            <a:r>
              <a:rPr lang="es-CO" sz="2400" dirty="0" smtClean="0">
                <a:solidFill>
                  <a:schemeClr val="tx1">
                    <a:lumMod val="95000"/>
                    <a:lumOff val="5000"/>
                  </a:schemeClr>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10:2  Y </a:t>
            </a:r>
            <a:r>
              <a:rPr lang="es-ES" sz="2400" dirty="0" smtClean="0">
                <a:solidFill>
                  <a:srgbClr val="FF9933"/>
                </a:solidFill>
                <a:effectLst>
                  <a:outerShdw blurRad="38100" dist="38100" dir="2700000" algn="tl">
                    <a:srgbClr val="000000">
                      <a:alpha val="43137"/>
                    </a:srgbClr>
                  </a:outerShdw>
                </a:effectLst>
              </a:rPr>
              <a:t>salió fuego de delante del Eterno y los consumió; y </a:t>
            </a:r>
            <a:r>
              <a:rPr lang="es-ES" sz="2400" dirty="0" smtClean="0">
                <a:solidFill>
                  <a:srgbClr val="FF9933"/>
                </a:solidFill>
                <a:effectLst>
                  <a:outerShdw blurRad="38100" dist="38100" dir="2700000" algn="tl">
                    <a:srgbClr val="000000">
                      <a:alpha val="43137"/>
                    </a:srgbClr>
                  </a:outerShdw>
                </a:effectLst>
                <a:hlinkClick r:id="rId4" action="ppaction://hlinkfile"/>
              </a:rPr>
              <a:t>murieron  delante del Eterno.</a:t>
            </a:r>
            <a:endParaRPr lang="en-US" sz="2400" dirty="0" smtClean="0">
              <a:solidFill>
                <a:srgbClr val="FF9933"/>
              </a:solidFill>
              <a:effectLst>
                <a:outerShdw blurRad="38100" dist="38100" dir="2700000" algn="tl">
                  <a:srgbClr val="000000">
                    <a:alpha val="43137"/>
                  </a:srgbClr>
                </a:outerShdw>
              </a:effectLst>
            </a:endParaRPr>
          </a:p>
          <a:p>
            <a:pPr lvl="1"/>
            <a:r>
              <a:rPr lang="es-ES" sz="2400" dirty="0" smtClean="0">
                <a:solidFill>
                  <a:schemeClr val="tx1"/>
                </a:solidFill>
              </a:rPr>
              <a:t>Al comienzo del capítulo décimo se relata la trágica muerte de Nadav y Avihú, hijos de Aarón. </a:t>
            </a:r>
            <a:endParaRPr lang="es-ES" sz="2400" dirty="0" smtClean="0">
              <a:solidFill>
                <a:schemeClr val="tx1"/>
              </a:solidFill>
            </a:endParaRPr>
          </a:p>
          <a:p>
            <a:pPr lvl="1"/>
            <a:r>
              <a:rPr lang="es-ES" sz="2400" dirty="0" smtClean="0">
                <a:solidFill>
                  <a:schemeClr val="tx1"/>
                </a:solidFill>
              </a:rPr>
              <a:t>Del </a:t>
            </a:r>
            <a:r>
              <a:rPr lang="es-ES" sz="2400" dirty="0" smtClean="0">
                <a:solidFill>
                  <a:schemeClr val="tx1"/>
                </a:solidFill>
              </a:rPr>
              <a:t>relato de la </a:t>
            </a:r>
            <a:r>
              <a:rPr lang="es-ES" sz="2400" dirty="0" smtClean="0">
                <a:solidFill>
                  <a:schemeClr val="tx1"/>
                </a:solidFill>
              </a:rPr>
              <a:t>Toráh </a:t>
            </a:r>
            <a:r>
              <a:rPr lang="es-ES" sz="2400" dirty="0" smtClean="0">
                <a:solidFill>
                  <a:schemeClr val="tx1"/>
                </a:solidFill>
              </a:rPr>
              <a:t>se entiende que el pecado de ellos fue haber ofrecido un fuego extraño a Dios, cuando El no lo recomendó (ver Levítico 1, 7</a:t>
            </a:r>
            <a:r>
              <a:rPr lang="es-ES" sz="2400" dirty="0" smtClean="0">
                <a:solidFill>
                  <a:schemeClr val="tx1"/>
                </a:solidFill>
              </a:rPr>
              <a:t>).</a:t>
            </a:r>
          </a:p>
          <a:p>
            <a:pPr lvl="1"/>
            <a:r>
              <a:rPr lang="es-ES" sz="2400" dirty="0" smtClean="0">
                <a:solidFill>
                  <a:schemeClr val="tx1"/>
                </a:solidFill>
              </a:rPr>
              <a:t> </a:t>
            </a:r>
            <a:r>
              <a:rPr lang="es-ES" sz="2400" dirty="0" smtClean="0">
                <a:solidFill>
                  <a:schemeClr val="tx1"/>
                </a:solidFill>
              </a:rPr>
              <a:t>Moisés y todo el pueblo esperaban que el fuego viniese del cielo, tal como hubo de acontecer más tarde con el profeta Elías (1 Reyes  18, 38), pues de este modo se glorificaría el nombre de Dios.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10:2  Y </a:t>
            </a:r>
            <a:r>
              <a:rPr lang="es-ES" sz="2400" dirty="0" smtClean="0">
                <a:solidFill>
                  <a:srgbClr val="FF9933"/>
                </a:solidFill>
                <a:effectLst>
                  <a:outerShdw blurRad="38100" dist="38100" dir="2700000" algn="tl">
                    <a:srgbClr val="000000">
                      <a:alpha val="43137"/>
                    </a:srgbClr>
                  </a:outerShdw>
                </a:effectLst>
              </a:rPr>
              <a:t>salió fuego de delante del Eterno y los consumió; y </a:t>
            </a:r>
            <a:r>
              <a:rPr lang="es-ES" sz="2400" dirty="0" smtClean="0">
                <a:solidFill>
                  <a:srgbClr val="FF9933"/>
                </a:solidFill>
                <a:effectLst>
                  <a:outerShdw blurRad="38100" dist="38100" dir="2700000" algn="tl">
                    <a:srgbClr val="000000">
                      <a:alpha val="43137"/>
                    </a:srgbClr>
                  </a:outerShdw>
                </a:effectLst>
                <a:hlinkClick r:id="rId4" action="ppaction://hlinkfile"/>
              </a:rPr>
              <a:t>murieron  delante del Eterno.</a:t>
            </a:r>
            <a:endParaRPr lang="en-US" sz="2400" dirty="0" smtClean="0">
              <a:solidFill>
                <a:srgbClr val="FF9933"/>
              </a:solidFill>
              <a:effectLst>
                <a:outerShdw blurRad="38100" dist="38100" dir="2700000" algn="tl">
                  <a:srgbClr val="000000">
                    <a:alpha val="43137"/>
                  </a:srgbClr>
                </a:outerShdw>
              </a:effectLst>
            </a:endParaRPr>
          </a:p>
          <a:p>
            <a:pPr lvl="1"/>
            <a:r>
              <a:rPr lang="es-ES" sz="2400" dirty="0" smtClean="0">
                <a:solidFill>
                  <a:schemeClr val="tx1"/>
                </a:solidFill>
              </a:rPr>
              <a:t>Por </a:t>
            </a:r>
            <a:r>
              <a:rPr lang="es-ES" sz="2400" dirty="0" smtClean="0">
                <a:solidFill>
                  <a:schemeClr val="tx1"/>
                </a:solidFill>
              </a:rPr>
              <a:t>otra parte, el Midrash </a:t>
            </a:r>
            <a:r>
              <a:rPr lang="es-ES" sz="2400" dirty="0" smtClean="0">
                <a:solidFill>
                  <a:schemeClr val="tx1"/>
                </a:solidFill>
              </a:rPr>
              <a:t>(Vayikrá </a:t>
            </a:r>
            <a:r>
              <a:rPr lang="es-ES" sz="2400" dirty="0" smtClean="0">
                <a:solidFill>
                  <a:schemeClr val="tx1"/>
                </a:solidFill>
              </a:rPr>
              <a:t>Rabá) atribuye la muerte de los hijos de Aarón a otros motivos, y uno de ellos consiste en que murieron por </a:t>
            </a:r>
            <a:r>
              <a:rPr lang="es-ES" sz="2400" b="1" i="1" dirty="0" smtClean="0">
                <a:solidFill>
                  <a:schemeClr val="tx1"/>
                </a:solidFill>
              </a:rPr>
              <a:t>caparat hador</a:t>
            </a:r>
            <a:r>
              <a:rPr lang="es-ES" sz="2400" dirty="0" smtClean="0">
                <a:solidFill>
                  <a:schemeClr val="tx1"/>
                </a:solidFill>
              </a:rPr>
              <a:t> (para expiar los pecados de la gente de su generación), enseñándonos que la muerte de los justos sirve de expiación por los pecados y culpas de los pecadores, contribuyendo a guiarlos por el buen camino. </a:t>
            </a:r>
            <a:endParaRPr lang="es-ES" sz="2400" dirty="0" smtClean="0">
              <a:solidFill>
                <a:schemeClr val="tx1"/>
              </a:solidFill>
            </a:endParaRPr>
          </a:p>
          <a:p>
            <a:pPr lvl="1"/>
            <a:r>
              <a:rPr lang="es-ES" sz="2400" dirty="0" smtClean="0">
                <a:solidFill>
                  <a:schemeClr val="tx1"/>
                </a:solidFill>
              </a:rPr>
              <a:t>Esta </a:t>
            </a:r>
            <a:r>
              <a:rPr lang="es-ES" sz="2400" dirty="0" smtClean="0">
                <a:solidFill>
                  <a:schemeClr val="tx1"/>
                </a:solidFill>
              </a:rPr>
              <a:t>es la razón de que en el día del perdón (Kipur) se lee el trozo de la Toráh que menciona la muerte de los hijos de Aarón.</a:t>
            </a:r>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10:9 </a:t>
            </a:r>
            <a:r>
              <a:rPr lang="es-CO" sz="2400" dirty="0" smtClean="0">
                <a:solidFill>
                  <a:srgbClr val="FF9933"/>
                </a:solidFill>
                <a:effectLst>
                  <a:outerShdw blurRad="38100" dist="38100" dir="2700000" algn="tl">
                    <a:srgbClr val="000000">
                      <a:alpha val="43137"/>
                    </a:srgbClr>
                  </a:outerShdw>
                </a:effectLst>
              </a:rPr>
              <a:t>Ni tú ni tus hijos contigo, </a:t>
            </a:r>
            <a:r>
              <a:rPr lang="es-CO" sz="2400" dirty="0" smtClean="0">
                <a:solidFill>
                  <a:srgbClr val="FF9933"/>
                </a:solidFill>
                <a:effectLst>
                  <a:outerShdw blurRad="38100" dist="38100" dir="2700000" algn="tl">
                    <a:srgbClr val="000000">
                      <a:alpha val="43137"/>
                    </a:srgbClr>
                  </a:outerShdw>
                </a:effectLst>
                <a:hlinkClick r:id="rId4" action="ppaction://hlinkfile"/>
              </a:rPr>
              <a:t>beberéis vino ni licor fuerte</a:t>
            </a:r>
            <a:r>
              <a:rPr lang="es-CO" sz="2400" dirty="0" smtClean="0">
                <a:solidFill>
                  <a:srgbClr val="FF9933"/>
                </a:solidFill>
                <a:effectLst>
                  <a:outerShdw blurRad="38100" dist="38100" dir="2700000" algn="tl">
                    <a:srgbClr val="000000">
                      <a:alpha val="43137"/>
                    </a:srgbClr>
                  </a:outerShdw>
                </a:effectLst>
              </a:rPr>
              <a:t> cuando hubiereis de entrar en la tienda de asignación, no sea que muráis; estatuto perpetuo es éste durante vuestras generaciones,</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tx1">
                    <a:lumMod val="95000"/>
                    <a:lumOff val="5000"/>
                  </a:schemeClr>
                </a:solidFill>
              </a:rPr>
              <a:t>  En el Midrash </a:t>
            </a:r>
            <a:r>
              <a:rPr lang="es-ES" sz="2400" dirty="0" smtClean="0">
                <a:solidFill>
                  <a:schemeClr val="tx1">
                    <a:lumMod val="95000"/>
                    <a:lumOff val="5000"/>
                  </a:schemeClr>
                </a:solidFill>
              </a:rPr>
              <a:t>(Vayikrá </a:t>
            </a:r>
            <a:r>
              <a:rPr lang="es-ES" sz="2400" dirty="0" smtClean="0">
                <a:solidFill>
                  <a:schemeClr val="tx1">
                    <a:lumMod val="95000"/>
                    <a:lumOff val="5000"/>
                  </a:schemeClr>
                </a:solidFill>
              </a:rPr>
              <a:t>Rabá 12), Rabí Ismael explica que los hijos de Aarón murieron por haberse presentado al servicio de Dios después de beber demasiado vino. </a:t>
            </a: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Esto </a:t>
            </a:r>
            <a:r>
              <a:rPr lang="es-ES" sz="2400" dirty="0" smtClean="0">
                <a:solidFill>
                  <a:schemeClr val="tx1">
                    <a:lumMod val="95000"/>
                    <a:lumOff val="5000"/>
                  </a:schemeClr>
                </a:solidFill>
              </a:rPr>
              <a:t>lo deduce del hecho de que Dios recomendó a Aarón y a sus dos otros hijos, después del trágico acontecimiento, que no bebieran vino ni licores fuertes cuando entrasen a la tienda de asignación, para que no muriesen. </a:t>
            </a:r>
            <a:endParaRPr lang="es-E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10:9 </a:t>
            </a:r>
            <a:r>
              <a:rPr lang="es-CO" sz="2400" dirty="0" smtClean="0">
                <a:solidFill>
                  <a:srgbClr val="FF9933"/>
                </a:solidFill>
                <a:effectLst>
                  <a:outerShdw blurRad="38100" dist="38100" dir="2700000" algn="tl">
                    <a:srgbClr val="000000">
                      <a:alpha val="43137"/>
                    </a:srgbClr>
                  </a:outerShdw>
                </a:effectLst>
              </a:rPr>
              <a:t>Ni tú ni tus hijos contigo, </a:t>
            </a:r>
            <a:r>
              <a:rPr lang="es-CO" sz="2400" dirty="0" smtClean="0">
                <a:solidFill>
                  <a:srgbClr val="FF9933"/>
                </a:solidFill>
                <a:effectLst>
                  <a:outerShdw blurRad="38100" dist="38100" dir="2700000" algn="tl">
                    <a:srgbClr val="000000">
                      <a:alpha val="43137"/>
                    </a:srgbClr>
                  </a:outerShdw>
                </a:effectLst>
                <a:hlinkClick r:id="rId4" action="ppaction://hlinkfile"/>
              </a:rPr>
              <a:t>beberéis vino ni licor fuerte</a:t>
            </a:r>
            <a:r>
              <a:rPr lang="es-CO" sz="2400" dirty="0" smtClean="0">
                <a:solidFill>
                  <a:srgbClr val="FF9933"/>
                </a:solidFill>
                <a:effectLst>
                  <a:outerShdw blurRad="38100" dist="38100" dir="2700000" algn="tl">
                    <a:srgbClr val="000000">
                      <a:alpha val="43137"/>
                    </a:srgbClr>
                  </a:outerShdw>
                </a:effectLst>
              </a:rPr>
              <a:t> cuando hubiereis de entrar en la tienda de asignación, no sea que muráis; estatuto perpetuo es éste durante vuestras generaciones,</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El </a:t>
            </a:r>
            <a:r>
              <a:rPr lang="es-ES" sz="2400" dirty="0" smtClean="0">
                <a:solidFill>
                  <a:schemeClr val="tx1">
                    <a:lumMod val="95000"/>
                    <a:lumOff val="5000"/>
                  </a:schemeClr>
                </a:solidFill>
              </a:rPr>
              <a:t>Talmud condena el alcoholismo, para que siempre se mantenga el equilibrio físico y moral. Ningún padre debe acostumbrar a su hijo al exceso de carne ni de vino o licor, (Jolín 84). </a:t>
            </a: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a:t>
            </a:r>
            <a:r>
              <a:rPr lang="es-ES" sz="2400" dirty="0" smtClean="0">
                <a:solidFill>
                  <a:schemeClr val="tx1">
                    <a:lumMod val="95000"/>
                    <a:lumOff val="5000"/>
                  </a:schemeClr>
                </a:solidFill>
              </a:rPr>
              <a:t>No te embriagues para que no peques" (Berajot 29:). </a:t>
            </a:r>
            <a:endParaRPr lang="es-E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10:9 </a:t>
            </a:r>
            <a:r>
              <a:rPr lang="es-CO" sz="2400" dirty="0" smtClean="0">
                <a:solidFill>
                  <a:srgbClr val="FF9933"/>
                </a:solidFill>
                <a:effectLst>
                  <a:outerShdw blurRad="38100" dist="38100" dir="2700000" algn="tl">
                    <a:srgbClr val="000000">
                      <a:alpha val="43137"/>
                    </a:srgbClr>
                  </a:outerShdw>
                </a:effectLst>
              </a:rPr>
              <a:t>Ni tú ni tus hijos contigo, </a:t>
            </a:r>
            <a:r>
              <a:rPr lang="es-CO" sz="2400" dirty="0" smtClean="0">
                <a:solidFill>
                  <a:srgbClr val="FF9933"/>
                </a:solidFill>
                <a:effectLst>
                  <a:outerShdw blurRad="38100" dist="38100" dir="2700000" algn="tl">
                    <a:srgbClr val="000000">
                      <a:alpha val="43137"/>
                    </a:srgbClr>
                  </a:outerShdw>
                </a:effectLst>
                <a:hlinkClick r:id="rId4" action="ppaction://hlinkfile"/>
              </a:rPr>
              <a:t>beberéis vino ni licor fuerte</a:t>
            </a:r>
            <a:r>
              <a:rPr lang="es-CO" sz="2400" dirty="0" smtClean="0">
                <a:solidFill>
                  <a:srgbClr val="FF9933"/>
                </a:solidFill>
                <a:effectLst>
                  <a:outerShdw blurRad="38100" dist="38100" dir="2700000" algn="tl">
                    <a:srgbClr val="000000">
                      <a:alpha val="43137"/>
                    </a:srgbClr>
                  </a:outerShdw>
                </a:effectLst>
              </a:rPr>
              <a:t> cuando hubiereis de entrar en la tienda de asignación, no sea que muráis; estatuto perpetuo es éste durante vuestras generaciones,</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a:t>
            </a:r>
            <a:r>
              <a:rPr lang="es-ES" sz="2400" dirty="0" smtClean="0">
                <a:solidFill>
                  <a:schemeClr val="tx1">
                    <a:lumMod val="95000"/>
                    <a:lumOff val="5000"/>
                  </a:schemeClr>
                </a:solidFill>
              </a:rPr>
              <a:t>Nada causa tanta desdicha al hombre como el alcoholismo" (Sanhedrín 70). </a:t>
            </a: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a:t>
            </a:r>
            <a:r>
              <a:rPr lang="es-ES" sz="2400" dirty="0" smtClean="0">
                <a:solidFill>
                  <a:schemeClr val="tx1">
                    <a:lumMod val="95000"/>
                    <a:lumOff val="5000"/>
                  </a:schemeClr>
                </a:solidFill>
              </a:rPr>
              <a:t>Fue el vino lo que determinó la desdicha de Adán y Eva, pues el fruto prohibido que comieron era el de la vid" </a:t>
            </a:r>
            <a:r>
              <a:rPr lang="es-ES" sz="2400" dirty="0" smtClean="0">
                <a:solidFill>
                  <a:schemeClr val="tx1">
                    <a:lumMod val="95000"/>
                    <a:lumOff val="5000"/>
                  </a:schemeClr>
                </a:solidFill>
              </a:rPr>
              <a:t>(Vayikrá </a:t>
            </a:r>
            <a:r>
              <a:rPr lang="es-ES" sz="2400" dirty="0" smtClean="0">
                <a:solidFill>
                  <a:schemeClr val="tx1">
                    <a:lumMod val="95000"/>
                    <a:lumOff val="5000"/>
                  </a:schemeClr>
                </a:solidFill>
              </a:rPr>
              <a:t>Rabá, párrafo 12).</a:t>
            </a:r>
            <a:endParaRPr lang="es-CO"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r>
              <a:rPr lang="es-ES" sz="2400" dirty="0" smtClean="0">
                <a:solidFill>
                  <a:srgbClr val="FF9933"/>
                </a:solidFill>
                <a:effectLst>
                  <a:outerShdw blurRad="38100" dist="38100" dir="2700000" algn="tl">
                    <a:srgbClr val="000000">
                      <a:alpha val="43137"/>
                    </a:srgbClr>
                  </a:outerShdw>
                </a:effectLst>
              </a:rPr>
              <a:t>10:18 - </a:t>
            </a:r>
            <a:r>
              <a:rPr lang="es-ES" sz="2400" dirty="0" smtClean="0">
                <a:solidFill>
                  <a:srgbClr val="FF9933"/>
                </a:solidFill>
                <a:effectLst>
                  <a:outerShdw blurRad="38100" dist="38100" dir="2700000" algn="tl">
                    <a:srgbClr val="000000">
                      <a:alpha val="43137"/>
                    </a:srgbClr>
                  </a:outerShdw>
                </a:effectLst>
              </a:rPr>
              <a:t>He aquí que no fue traída su sangre del santuario; debíais haberla comido (la ofrenda) sin falta en lugar sagrado, </a:t>
            </a:r>
            <a:r>
              <a:rPr lang="es-ES" sz="2400" dirty="0" smtClean="0">
                <a:solidFill>
                  <a:srgbClr val="FF9933"/>
                </a:solidFill>
                <a:effectLst>
                  <a:outerShdw blurRad="38100" dist="38100" dir="2700000" algn="tl">
                    <a:srgbClr val="000000">
                      <a:alpha val="43137"/>
                    </a:srgbClr>
                  </a:outerShdw>
                </a:effectLst>
                <a:hlinkClick r:id="rId4" action="ppaction://hlinkfile"/>
              </a:rPr>
              <a:t>como yo ordené. </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r>
              <a:rPr lang="es-ES" sz="2400" dirty="0" smtClean="0">
                <a:solidFill>
                  <a:srgbClr val="FF9933"/>
                </a:solidFill>
                <a:effectLst>
                  <a:outerShdw blurRad="38100" dist="38100" dir="2700000" algn="tl">
                    <a:srgbClr val="000000">
                      <a:alpha val="43137"/>
                    </a:srgbClr>
                  </a:outerShdw>
                </a:effectLst>
              </a:rPr>
              <a:t>10:19 - </a:t>
            </a:r>
            <a:r>
              <a:rPr lang="es-ES" sz="2400" dirty="0" smtClean="0">
                <a:solidFill>
                  <a:srgbClr val="FF9933"/>
                </a:solidFill>
                <a:effectLst>
                  <a:outerShdw blurRad="38100" dist="38100" dir="2700000" algn="tl">
                    <a:srgbClr val="000000">
                      <a:alpha val="43137"/>
                    </a:srgbClr>
                  </a:outerShdw>
                </a:effectLst>
              </a:rPr>
              <a:t>Y respondió Aarón a Moisés: He aquí que ellos han presentado hoy su ofrenda por el pecado y su holocausto ante el Eterno, ¡y a mí me han sucedido tales cosas! Si yo hubiera comido la ofrenda por el pecado de hoy, </a:t>
            </a:r>
            <a:r>
              <a:rPr lang="es-ES" sz="2400" dirty="0" smtClean="0">
                <a:solidFill>
                  <a:srgbClr val="FF9933"/>
                </a:solidFill>
                <a:effectLst>
                  <a:outerShdw blurRad="38100" dist="38100" dir="2700000" algn="tl">
                    <a:srgbClr val="000000">
                      <a:alpha val="43137"/>
                    </a:srgbClr>
                  </a:outerShdw>
                </a:effectLst>
                <a:hlinkClick r:id="rId5" action="ppaction://hlinkfile"/>
              </a:rPr>
              <a:t>¿hubiese agradado esto a los ojos del Eterno?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rgbClr val="080808"/>
                </a:solidFill>
              </a:rPr>
              <a:t>  Moisés se enojó con Elazar e Itamar, los dos hijos que le quedaron a Aarón después de la muerte de los dos primeros.</a:t>
            </a:r>
            <a:endParaRPr lang="es-CO"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En otras dos oportunidades se encolerizó Moisés, dice el Midrash </a:t>
            </a:r>
            <a:r>
              <a:rPr lang="es-ES" sz="2400" dirty="0" smtClean="0">
                <a:solidFill>
                  <a:srgbClr val="080808"/>
                </a:solidFill>
              </a:rPr>
              <a:t>(Vayikrá </a:t>
            </a:r>
            <a:r>
              <a:rPr lang="es-ES" sz="2400" dirty="0" smtClean="0">
                <a:solidFill>
                  <a:srgbClr val="080808"/>
                </a:solidFill>
              </a:rPr>
              <a:t>Rabá 13</a:t>
            </a:r>
            <a:r>
              <a:rPr lang="es-ES" sz="2400" dirty="0" smtClean="0">
                <a:solidFill>
                  <a:srgbClr val="080808"/>
                </a:solidFill>
              </a:rPr>
              <a:t>): </a:t>
            </a: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En </a:t>
            </a:r>
            <a:r>
              <a:rPr lang="es-ES" sz="2400" dirty="0" smtClean="0">
                <a:solidFill>
                  <a:srgbClr val="080808"/>
                </a:solidFill>
              </a:rPr>
              <a:t>el asunto del sábado (Éxodo 16, 20) y en el de la ley referente a los objetos de metal (Números 31, 14); y a raíz de su ira, se tornó incapaz de interpretar la Ley</a:t>
            </a:r>
            <a:r>
              <a:rPr lang="es-ES" sz="2400" dirty="0" smtClean="0">
                <a:solidFill>
                  <a:srgbClr val="080808"/>
                </a:solidFill>
              </a:rPr>
              <a:t>.</a:t>
            </a:r>
          </a:p>
          <a:p>
            <a:pPr lvl="1">
              <a:buFont typeface="Arial" pitchFamily="34" charset="0"/>
              <a:buChar char="•"/>
            </a:pPr>
            <a:endParaRPr lang="es-ES" sz="2400" dirty="0" smtClean="0">
              <a:solidFill>
                <a:srgbClr val="080808"/>
              </a:solidFill>
            </a:endParaRPr>
          </a:p>
          <a:p>
            <a:pPr lvl="1">
              <a:buFont typeface="Arial" pitchFamily="34" charset="0"/>
              <a:buChar char="•"/>
            </a:pPr>
            <a:r>
              <a:rPr lang="es-ES" sz="2400" dirty="0" smtClean="0">
                <a:solidFill>
                  <a:srgbClr val="080808"/>
                </a:solidFill>
              </a:rPr>
              <a:t>"</a:t>
            </a:r>
            <a:r>
              <a:rPr lang="es-ES" sz="2400" dirty="0" smtClean="0">
                <a:solidFill>
                  <a:srgbClr val="080808"/>
                </a:solidFill>
              </a:rPr>
              <a:t>Un sabio que se irrita -observa Resh Lakish- pierde su ciencia; un profeta que se pone en cólera pierde el espíritu de profecía" (Pesajim 63).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080808"/>
                </a:solidFill>
              </a:rPr>
              <a:t>No </a:t>
            </a:r>
            <a:r>
              <a:rPr lang="es-ES" sz="2400" dirty="0" smtClean="0">
                <a:solidFill>
                  <a:srgbClr val="080808"/>
                </a:solidFill>
              </a:rPr>
              <a:t>conviene a un jefe espiritual ser malhumorado e irascible; al contrario, deberá ser paciente e indulgente para soportar desagrados y contrariedades" (Taanit 4). </a:t>
            </a:r>
            <a:endParaRPr lang="es-ES" sz="2400" dirty="0" smtClean="0">
              <a:solidFill>
                <a:srgbClr val="080808"/>
              </a:solidFill>
            </a:endParaRPr>
          </a:p>
          <a:p>
            <a:pPr lvl="1">
              <a:buFont typeface="Arial" pitchFamily="34" charset="0"/>
              <a:buChar char="•"/>
            </a:pPr>
            <a:r>
              <a:rPr lang="es-ES" sz="2400" dirty="0" smtClean="0">
                <a:solidFill>
                  <a:srgbClr val="080808"/>
                </a:solidFill>
              </a:rPr>
              <a:t>"</a:t>
            </a:r>
            <a:r>
              <a:rPr lang="es-ES" sz="2400" dirty="0" smtClean="0">
                <a:solidFill>
                  <a:srgbClr val="080808"/>
                </a:solidFill>
              </a:rPr>
              <a:t>Toda persona tiene la obligación de contenerse y evitar la cólera. No te abandones a la ira para no pecar" (Berajot 29). </a:t>
            </a:r>
            <a:endParaRPr lang="es-ES" sz="2400" dirty="0" smtClean="0">
              <a:solidFill>
                <a:srgbClr val="080808"/>
              </a:solidFill>
            </a:endParaRPr>
          </a:p>
          <a:p>
            <a:pPr lvl="1">
              <a:buFont typeface="Arial" pitchFamily="34" charset="0"/>
              <a:buChar char="•"/>
            </a:pPr>
            <a:r>
              <a:rPr lang="es-ES" sz="2400" dirty="0" smtClean="0">
                <a:solidFill>
                  <a:srgbClr val="080808"/>
                </a:solidFill>
              </a:rPr>
              <a:t>"</a:t>
            </a:r>
            <a:r>
              <a:rPr lang="es-ES" sz="2400" dirty="0" smtClean="0">
                <a:solidFill>
                  <a:srgbClr val="080808"/>
                </a:solidFill>
              </a:rPr>
              <a:t>Si te dejares llevar por la ira, seguramente te olvidarás hasta de la Majestad Divina" (Nedarim 22). </a:t>
            </a:r>
            <a:endParaRPr lang="es-ES" sz="2400" dirty="0" smtClean="0">
              <a:solidFill>
                <a:srgbClr val="080808"/>
              </a:solidFill>
            </a:endParaRPr>
          </a:p>
          <a:p>
            <a:pPr lvl="1">
              <a:buFont typeface="Arial" pitchFamily="34" charset="0"/>
              <a:buChar char="•"/>
            </a:pPr>
            <a:r>
              <a:rPr lang="es-ES" sz="2400" dirty="0" smtClean="0">
                <a:solidFill>
                  <a:srgbClr val="080808"/>
                </a:solidFill>
              </a:rPr>
              <a:t>"</a:t>
            </a:r>
            <a:r>
              <a:rPr lang="es-ES" sz="2400" dirty="0" smtClean="0">
                <a:solidFill>
                  <a:srgbClr val="080808"/>
                </a:solidFill>
              </a:rPr>
              <a:t>La vida de quien se irrita fácilmente, no es vida" (Pesajim 113).</a:t>
            </a:r>
            <a:endParaRPr lang="es-CO"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"Cada (animal) que tenga la pezuña partida, que esté completamente separada en dos pezuñas, y que rumie, ése podréis comer" (11:3)</a:t>
            </a:r>
            <a:r>
              <a:rPr lang="es-CO" sz="2400" dirty="0" smtClean="0">
                <a:solidFill>
                  <a:srgbClr val="FF9933"/>
                </a:solidFill>
                <a:effectLst>
                  <a:outerShdw blurRad="38100" dist="38100" dir="2700000" algn="tl">
                    <a:srgbClr val="000000">
                      <a:alpha val="43137"/>
                    </a:srgbClr>
                  </a:outerShdw>
                </a:effectLst>
              </a:rPr>
              <a:t> </a:t>
            </a:r>
          </a:p>
          <a:p>
            <a:pPr lvl="1">
              <a:buFont typeface="Arial" pitchFamily="34" charset="0"/>
              <a:buChar char="•"/>
            </a:pPr>
            <a:r>
              <a:rPr lang="es-CO" sz="2400" dirty="0" smtClean="0">
                <a:solidFill>
                  <a:schemeClr val="tx1">
                    <a:lumMod val="95000"/>
                    <a:lumOff val="5000"/>
                  </a:schemeClr>
                </a:solidFill>
              </a:rPr>
              <a:t>Estos dos aspectos del animal terrestre kasher no son un mero medio para identificar al animal kasher, sino que son la causa misma de su condición de kasher. </a:t>
            </a:r>
          </a:p>
          <a:p>
            <a:pPr lvl="1">
              <a:buFont typeface="Arial" pitchFamily="34" charset="0"/>
              <a:buChar char="•"/>
            </a:pPr>
            <a:r>
              <a:rPr lang="es-CO" sz="2400" dirty="0" smtClean="0">
                <a:solidFill>
                  <a:schemeClr val="tx1">
                    <a:lumMod val="95000"/>
                    <a:lumOff val="5000"/>
                  </a:schemeClr>
                </a:solidFill>
              </a:rPr>
              <a:t>En otras palabras, el tener las pezuñas partidas y el rumiar son lo que hace que el animal sea kasher. </a:t>
            </a:r>
          </a:p>
          <a:p>
            <a:pPr lvl="1">
              <a:buFont typeface="Arial" pitchFamily="34" charset="0"/>
              <a:buChar char="•"/>
            </a:pPr>
            <a:r>
              <a:rPr lang="es-CO" sz="2400" dirty="0" smtClean="0">
                <a:solidFill>
                  <a:schemeClr val="tx1">
                    <a:lumMod val="95000"/>
                    <a:lumOff val="5000"/>
                  </a:schemeClr>
                </a:solidFill>
              </a:rPr>
              <a:t>La Torá nos dice en forma específica que cuando uno de los dos aspectos está presente y el otro está ausente, el animal es tan no kasher como si no tuviera ninguno de los dos. </a:t>
            </a:r>
            <a:endParaRPr lang="es-CO"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dirty="0" smtClean="0">
                <a:solidFill>
                  <a:srgbClr val="FF9933"/>
                </a:solidFill>
                <a:effectLst>
                  <a:outerShdw blurRad="38100" dist="38100" dir="2700000" algn="tl">
                    <a:srgbClr val="000000">
                      <a:alpha val="43137"/>
                    </a:srgbClr>
                  </a:outerShdw>
                </a:effectLst>
              </a:rPr>
              <a:t>"Cada (animal) que tenga la pezuña partida, que esté completamente separada en dos pezuñas, y que rumie, ése podréis comer" (11:3)</a:t>
            </a:r>
            <a:r>
              <a:rPr lang="es-CO" sz="2400" dirty="0" smtClean="0">
                <a:solidFill>
                  <a:srgbClr val="FF9933"/>
                </a:solidFill>
                <a:effectLst>
                  <a:outerShdw blurRad="38100" dist="38100" dir="2700000" algn="tl">
                    <a:srgbClr val="000000">
                      <a:alpha val="43137"/>
                    </a:srgbClr>
                  </a:outerShdw>
                </a:effectLst>
              </a:rPr>
              <a:t> </a:t>
            </a:r>
          </a:p>
          <a:p>
            <a:endParaRPr lang="es-CO" sz="2400" dirty="0" smtClean="0">
              <a:solidFill>
                <a:schemeClr val="tx1">
                  <a:lumMod val="95000"/>
                  <a:lumOff val="5000"/>
                </a:schemeClr>
              </a:solidFill>
            </a:endParaRPr>
          </a:p>
          <a:p>
            <a:pPr lvl="1">
              <a:buFont typeface="Arial" pitchFamily="34" charset="0"/>
              <a:buChar char="•"/>
            </a:pPr>
            <a:r>
              <a:rPr lang="es-CO" sz="2400" dirty="0" smtClean="0">
                <a:solidFill>
                  <a:schemeClr val="tx1">
                    <a:lumMod val="95000"/>
                    <a:lumOff val="5000"/>
                  </a:schemeClr>
                </a:solidFill>
              </a:rPr>
              <a:t>La pezuña partida simboliza la conducta externa del hombre, para con su prójimo, mientras que el acto de rumiar representa la relación interna del Hombre con su Dios. </a:t>
            </a:r>
          </a:p>
          <a:p>
            <a:pPr lvl="1">
              <a:buFont typeface="Arial" pitchFamily="34" charset="0"/>
              <a:buChar char="•"/>
            </a:pPr>
            <a:r>
              <a:rPr lang="es-CO" sz="2400" dirty="0" smtClean="0">
                <a:solidFill>
                  <a:schemeClr val="tx1">
                    <a:lumMod val="95000"/>
                    <a:lumOff val="5000"/>
                  </a:schemeClr>
                </a:solidFill>
              </a:rPr>
              <a:t>Si una persona se conduce de un modo no kasher únicamente con su prójimo o únicamente con Hashem, de cualquier modo es taref. </a:t>
            </a:r>
          </a:p>
          <a:p>
            <a:r>
              <a:rPr lang="es-CO" sz="2400" dirty="0" smtClean="0">
                <a:solidFill>
                  <a:schemeClr val="tx1">
                    <a:lumMod val="95000"/>
                    <a:lumOff val="5000"/>
                  </a:schemeClr>
                </a:solidFill>
              </a:rPr>
              <a:t> </a:t>
            </a:r>
          </a:p>
          <a:p>
            <a:r>
              <a:rPr lang="es-CO" sz="2400" dirty="0" smtClean="0">
                <a:solidFill>
                  <a:schemeClr val="tx1">
                    <a:lumMod val="95000"/>
                    <a:lumOff val="5000"/>
                  </a:schemeClr>
                </a:solidFill>
              </a:rPr>
              <a:t>Rabí Abraham </a:t>
            </a:r>
            <a:r>
              <a:rPr lang="es-CO" sz="2400" dirty="0" err="1" smtClean="0">
                <a:solidFill>
                  <a:schemeClr val="tx1">
                    <a:lumMod val="95000"/>
                    <a:lumOff val="5000"/>
                  </a:schemeClr>
                </a:solidFill>
              </a:rPr>
              <a:t>Pam</a:t>
            </a:r>
            <a:endParaRPr lang="es-CO" sz="2400" dirty="0" smtClean="0">
              <a:solidFill>
                <a:schemeClr val="tx1">
                  <a:lumMod val="95000"/>
                  <a:lumOff val="5000"/>
                </a:schemeClr>
              </a:solidFill>
            </a:endParaRPr>
          </a:p>
          <a:p>
            <a:r>
              <a:rPr lang="en-US" sz="2400" dirty="0" smtClean="0">
                <a:solidFill>
                  <a:schemeClr val="tx1">
                    <a:lumMod val="95000"/>
                    <a:lumOff val="5000"/>
                  </a:schemeClr>
                </a:solidFill>
              </a:rPr>
              <a:t> </a:t>
            </a:r>
            <a:endParaRPr lang="en-U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dirty="0" smtClean="0">
                <a:solidFill>
                  <a:srgbClr val="FF9933"/>
                </a:solidFill>
                <a:effectLst>
                  <a:outerShdw blurRad="38100" dist="38100" dir="2700000" algn="tl">
                    <a:srgbClr val="000000">
                      <a:alpha val="43137"/>
                    </a:srgbClr>
                  </a:outerShdw>
                </a:effectLst>
              </a:rPr>
              <a:t>11:20  </a:t>
            </a:r>
            <a:r>
              <a:rPr lang="en-US" sz="2400" dirty="0" err="1" smtClean="0">
                <a:solidFill>
                  <a:srgbClr val="FF9933"/>
                </a:solidFill>
                <a:effectLst>
                  <a:outerShdw blurRad="38100" dist="38100" dir="2700000" algn="tl">
                    <a:srgbClr val="000000">
                      <a:alpha val="43137"/>
                    </a:srgbClr>
                  </a:outerShdw>
                </a:effectLst>
              </a:rPr>
              <a:t>Todo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insecto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alado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que</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anda</a:t>
            </a:r>
            <a:r>
              <a:rPr lang="en-US" sz="2400" dirty="0" smtClean="0">
                <a:solidFill>
                  <a:srgbClr val="FF9933"/>
                </a:solidFill>
                <a:effectLst>
                  <a:outerShdw blurRad="38100" dist="38100" dir="2700000" algn="tl">
                    <a:srgbClr val="000000">
                      <a:alpha val="43137"/>
                    </a:srgbClr>
                  </a:outerShdw>
                </a:effectLst>
              </a:rPr>
              <a:t> a </a:t>
            </a:r>
            <a:r>
              <a:rPr lang="en-US" sz="2400" dirty="0" err="1" smtClean="0">
                <a:solidFill>
                  <a:srgbClr val="FF9933"/>
                </a:solidFill>
                <a:effectLst>
                  <a:outerShdw blurRad="38100" dist="38100" dir="2700000" algn="tl">
                    <a:srgbClr val="000000">
                      <a:alpha val="43137"/>
                    </a:srgbClr>
                  </a:outerShdw>
                </a:effectLst>
              </a:rPr>
              <a:t>cuatro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patas</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hlinkClick r:id="rId4" action="ppaction://hlinkfile"/>
              </a:rPr>
              <a:t>será</a:t>
            </a:r>
            <a:r>
              <a:rPr lang="en-US" sz="2400" dirty="0" smtClean="0">
                <a:solidFill>
                  <a:srgbClr val="FF9933"/>
                </a:solidFill>
                <a:effectLst>
                  <a:outerShdw blurRad="38100" dist="38100" dir="2700000" algn="tl">
                    <a:srgbClr val="000000">
                      <a:alpha val="43137"/>
                    </a:srgbClr>
                  </a:outerShdw>
                </a:effectLst>
                <a:hlinkClick r:id="rId5" action="ppaction://hlinkfile"/>
              </a:rPr>
              <a:t> </a:t>
            </a:r>
            <a:r>
              <a:rPr lang="en-US" sz="2400" dirty="0" err="1" smtClean="0">
                <a:solidFill>
                  <a:srgbClr val="FF9933"/>
                </a:solidFill>
                <a:effectLst>
                  <a:outerShdw blurRad="38100" dist="38100" dir="2700000" algn="tl">
                    <a:srgbClr val="000000">
                      <a:alpha val="43137"/>
                    </a:srgbClr>
                  </a:outerShdw>
                </a:effectLst>
                <a:hlinkClick r:id="rId6" action="ppaction://hlinkfile"/>
              </a:rPr>
              <a:t>abominación</a:t>
            </a:r>
            <a:r>
              <a:rPr lang="en-US" sz="2400" dirty="0" smtClean="0">
                <a:solidFill>
                  <a:srgbClr val="FF9933"/>
                </a:solidFill>
                <a:effectLst>
                  <a:outerShdw blurRad="38100" dist="38100" dir="2700000" algn="tl">
                    <a:srgbClr val="000000">
                      <a:alpha val="43137"/>
                    </a:srgbClr>
                  </a:outerShdw>
                </a:effectLst>
                <a:hlinkClick r:id="rId7" action="ppaction://hlinkfile"/>
              </a:rPr>
              <a:t> </a:t>
            </a:r>
            <a:r>
              <a:rPr lang="en-US" sz="2400" dirty="0" err="1" smtClean="0">
                <a:solidFill>
                  <a:srgbClr val="FF9933"/>
                </a:solidFill>
                <a:effectLst>
                  <a:outerShdw blurRad="38100" dist="38100" dir="2700000" algn="tl">
                    <a:srgbClr val="000000">
                      <a:alpha val="43137"/>
                    </a:srgbClr>
                  </a:outerShdw>
                </a:effectLst>
                <a:hlinkClick r:id="rId8" action="ppaction://hlinkfile"/>
              </a:rPr>
              <a:t>para</a:t>
            </a:r>
            <a:r>
              <a:rPr lang="en-US" sz="2400" dirty="0" smtClean="0">
                <a:solidFill>
                  <a:srgbClr val="FF9933"/>
                </a:solidFill>
                <a:effectLst>
                  <a:outerShdw blurRad="38100" dist="38100" dir="2700000" algn="tl">
                    <a:srgbClr val="000000">
                      <a:alpha val="43137"/>
                    </a:srgbClr>
                  </a:outerShdw>
                </a:effectLst>
                <a:hlinkClick r:id="rId9" action="ppaction://hlinkfile"/>
              </a:rPr>
              <a:t> </a:t>
            </a:r>
            <a:r>
              <a:rPr lang="en-US" sz="2400" dirty="0" err="1" smtClean="0">
                <a:solidFill>
                  <a:srgbClr val="FF9933"/>
                </a:solidFill>
                <a:effectLst>
                  <a:outerShdw blurRad="38100" dist="38100" dir="2700000" algn="tl">
                    <a:srgbClr val="000000">
                      <a:alpha val="43137"/>
                    </a:srgbClr>
                  </a:outerShdw>
                </a:effectLst>
                <a:hlinkClick r:id="rId10" action="ppaction://hlinkfile"/>
              </a:rPr>
              <a:t>vosotros</a:t>
            </a:r>
            <a:r>
              <a:rPr lang="en-US" sz="2400" dirty="0" smtClean="0">
                <a:solidFill>
                  <a:srgbClr val="FF9933"/>
                </a:solidFill>
                <a:effectLst>
                  <a:outerShdw blurRad="38100" dist="38100" dir="2700000" algn="tl">
                    <a:srgbClr val="000000">
                      <a:alpha val="43137"/>
                    </a:srgbClr>
                  </a:outerShdw>
                </a:effectLst>
                <a:hlinkClick r:id="rId11" action="ppaction://hlinkfile"/>
              </a:rPr>
              <a:t>,</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tx1">
                    <a:lumMod val="95000"/>
                    <a:lumOff val="5000"/>
                  </a:schemeClr>
                </a:solidFill>
              </a:rPr>
              <a:t> La prohibición de comer ciertos animales citados en la </a:t>
            </a:r>
            <a:r>
              <a:rPr lang="es-ES" sz="2400" dirty="0" smtClean="0">
                <a:solidFill>
                  <a:schemeClr val="tx1">
                    <a:lumMod val="95000"/>
                    <a:lumOff val="5000"/>
                  </a:schemeClr>
                </a:solidFill>
              </a:rPr>
              <a:t>Toráh, </a:t>
            </a:r>
            <a:r>
              <a:rPr lang="es-ES" sz="2400" dirty="0" smtClean="0">
                <a:solidFill>
                  <a:schemeClr val="tx1">
                    <a:lumMod val="95000"/>
                    <a:lumOff val="5000"/>
                  </a:schemeClr>
                </a:solidFill>
              </a:rPr>
              <a:t>tiene este doble carácter: higiene y pureza moral de los individuos. </a:t>
            </a: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Atribuir </a:t>
            </a:r>
            <a:r>
              <a:rPr lang="es-ES" sz="2400" dirty="0" smtClean="0">
                <a:solidFill>
                  <a:schemeClr val="tx1">
                    <a:lumMod val="95000"/>
                    <a:lumOff val="5000"/>
                  </a:schemeClr>
                </a:solidFill>
              </a:rPr>
              <a:t>a estas leyes su primer sentido solamente, es hacer de la Escritura Sagrada un manual de salud. </a:t>
            </a: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El </a:t>
            </a:r>
            <a:r>
              <a:rPr lang="es-ES" sz="2400" dirty="0" smtClean="0">
                <a:solidFill>
                  <a:schemeClr val="tx1">
                    <a:lumMod val="95000"/>
                    <a:lumOff val="5000"/>
                  </a:schemeClr>
                </a:solidFill>
              </a:rPr>
              <a:t>concepto moderno sobre la vida psíquica está perfectamente de acuerdo con el Talmud, que ve en estas prescripciones, principalmente un motivo de pureza moral. </a:t>
            </a:r>
            <a:endParaRPr lang="es-E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dirty="0" smtClean="0">
                <a:solidFill>
                  <a:srgbClr val="FF9933"/>
                </a:solidFill>
                <a:effectLst>
                  <a:outerShdw blurRad="38100" dist="38100" dir="2700000" algn="tl">
                    <a:srgbClr val="000000">
                      <a:alpha val="43137"/>
                    </a:srgbClr>
                  </a:outerShdw>
                </a:effectLst>
              </a:rPr>
              <a:t>11:20  </a:t>
            </a:r>
            <a:r>
              <a:rPr lang="en-US" sz="2400" dirty="0" err="1" smtClean="0">
                <a:solidFill>
                  <a:srgbClr val="FF9933"/>
                </a:solidFill>
                <a:effectLst>
                  <a:outerShdw blurRad="38100" dist="38100" dir="2700000" algn="tl">
                    <a:srgbClr val="000000">
                      <a:alpha val="43137"/>
                    </a:srgbClr>
                  </a:outerShdw>
                </a:effectLst>
              </a:rPr>
              <a:t>Todo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insecto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alado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que</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anda</a:t>
            </a:r>
            <a:r>
              <a:rPr lang="en-US" sz="2400" dirty="0" smtClean="0">
                <a:solidFill>
                  <a:srgbClr val="FF9933"/>
                </a:solidFill>
                <a:effectLst>
                  <a:outerShdw blurRad="38100" dist="38100" dir="2700000" algn="tl">
                    <a:srgbClr val="000000">
                      <a:alpha val="43137"/>
                    </a:srgbClr>
                  </a:outerShdw>
                </a:effectLst>
              </a:rPr>
              <a:t> a </a:t>
            </a:r>
            <a:r>
              <a:rPr lang="en-US" sz="2400" dirty="0" err="1" smtClean="0">
                <a:solidFill>
                  <a:srgbClr val="FF9933"/>
                </a:solidFill>
                <a:effectLst>
                  <a:outerShdw blurRad="38100" dist="38100" dir="2700000" algn="tl">
                    <a:srgbClr val="000000">
                      <a:alpha val="43137"/>
                    </a:srgbClr>
                  </a:outerShdw>
                </a:effectLst>
              </a:rPr>
              <a:t>cuatro</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rPr>
              <a:t>patas</a:t>
            </a:r>
            <a:r>
              <a:rPr lang="en-US" sz="2400" dirty="0" smtClean="0">
                <a:solidFill>
                  <a:srgbClr val="FF9933"/>
                </a:solidFill>
                <a:effectLst>
                  <a:outerShdw blurRad="38100" dist="38100" dir="2700000" algn="tl">
                    <a:srgbClr val="000000">
                      <a:alpha val="43137"/>
                    </a:srgbClr>
                  </a:outerShdw>
                </a:effectLst>
              </a:rPr>
              <a:t>, </a:t>
            </a:r>
            <a:r>
              <a:rPr lang="en-US" sz="2400" dirty="0" err="1" smtClean="0">
                <a:solidFill>
                  <a:srgbClr val="FF9933"/>
                </a:solidFill>
                <a:effectLst>
                  <a:outerShdw blurRad="38100" dist="38100" dir="2700000" algn="tl">
                    <a:srgbClr val="000000">
                      <a:alpha val="43137"/>
                    </a:srgbClr>
                  </a:outerShdw>
                </a:effectLst>
                <a:hlinkClick r:id="rId4" action="ppaction://hlinkfile"/>
              </a:rPr>
              <a:t>será</a:t>
            </a:r>
            <a:r>
              <a:rPr lang="en-US" sz="2400" dirty="0" smtClean="0">
                <a:solidFill>
                  <a:srgbClr val="FF9933"/>
                </a:solidFill>
                <a:effectLst>
                  <a:outerShdw blurRad="38100" dist="38100" dir="2700000" algn="tl">
                    <a:srgbClr val="000000">
                      <a:alpha val="43137"/>
                    </a:srgbClr>
                  </a:outerShdw>
                </a:effectLst>
                <a:hlinkClick r:id="rId5" action="ppaction://hlinkfile"/>
              </a:rPr>
              <a:t> </a:t>
            </a:r>
            <a:r>
              <a:rPr lang="en-US" sz="2400" dirty="0" err="1" smtClean="0">
                <a:solidFill>
                  <a:srgbClr val="FF9933"/>
                </a:solidFill>
                <a:effectLst>
                  <a:outerShdw blurRad="38100" dist="38100" dir="2700000" algn="tl">
                    <a:srgbClr val="000000">
                      <a:alpha val="43137"/>
                    </a:srgbClr>
                  </a:outerShdw>
                </a:effectLst>
                <a:hlinkClick r:id="rId6" action="ppaction://hlinkfile"/>
              </a:rPr>
              <a:t>abominación</a:t>
            </a:r>
            <a:r>
              <a:rPr lang="en-US" sz="2400" dirty="0" smtClean="0">
                <a:solidFill>
                  <a:srgbClr val="FF9933"/>
                </a:solidFill>
                <a:effectLst>
                  <a:outerShdw blurRad="38100" dist="38100" dir="2700000" algn="tl">
                    <a:srgbClr val="000000">
                      <a:alpha val="43137"/>
                    </a:srgbClr>
                  </a:outerShdw>
                </a:effectLst>
                <a:hlinkClick r:id="rId7" action="ppaction://hlinkfile"/>
              </a:rPr>
              <a:t> </a:t>
            </a:r>
            <a:r>
              <a:rPr lang="en-US" sz="2400" dirty="0" err="1" smtClean="0">
                <a:solidFill>
                  <a:srgbClr val="FF9933"/>
                </a:solidFill>
                <a:effectLst>
                  <a:outerShdw blurRad="38100" dist="38100" dir="2700000" algn="tl">
                    <a:srgbClr val="000000">
                      <a:alpha val="43137"/>
                    </a:srgbClr>
                  </a:outerShdw>
                </a:effectLst>
                <a:hlinkClick r:id="rId8" action="ppaction://hlinkfile"/>
              </a:rPr>
              <a:t>para</a:t>
            </a:r>
            <a:r>
              <a:rPr lang="en-US" sz="2400" dirty="0" smtClean="0">
                <a:solidFill>
                  <a:srgbClr val="FF9933"/>
                </a:solidFill>
                <a:effectLst>
                  <a:outerShdw blurRad="38100" dist="38100" dir="2700000" algn="tl">
                    <a:srgbClr val="000000">
                      <a:alpha val="43137"/>
                    </a:srgbClr>
                  </a:outerShdw>
                </a:effectLst>
                <a:hlinkClick r:id="rId9" action="ppaction://hlinkfile"/>
              </a:rPr>
              <a:t> </a:t>
            </a:r>
            <a:r>
              <a:rPr lang="en-US" sz="2400" dirty="0" err="1" smtClean="0">
                <a:solidFill>
                  <a:srgbClr val="FF9933"/>
                </a:solidFill>
                <a:effectLst>
                  <a:outerShdw blurRad="38100" dist="38100" dir="2700000" algn="tl">
                    <a:srgbClr val="000000">
                      <a:alpha val="43137"/>
                    </a:srgbClr>
                  </a:outerShdw>
                </a:effectLst>
                <a:hlinkClick r:id="rId10" action="ppaction://hlinkfile"/>
              </a:rPr>
              <a:t>vosotros</a:t>
            </a:r>
            <a:r>
              <a:rPr lang="en-US" sz="2400" dirty="0" smtClean="0">
                <a:solidFill>
                  <a:srgbClr val="FF9933"/>
                </a:solidFill>
                <a:effectLst>
                  <a:outerShdw blurRad="38100" dist="38100" dir="2700000" algn="tl">
                    <a:srgbClr val="000000">
                      <a:alpha val="43137"/>
                    </a:srgbClr>
                  </a:outerShdw>
                </a:effectLst>
                <a:hlinkClick r:id="rId11" action="ppaction://hlinkfile"/>
              </a:rPr>
              <a:t>,</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300" dirty="0" smtClean="0">
                <a:solidFill>
                  <a:schemeClr val="tx1">
                    <a:lumMod val="95000"/>
                    <a:lumOff val="5000"/>
                  </a:schemeClr>
                </a:solidFill>
              </a:rPr>
              <a:t> </a:t>
            </a:r>
            <a:r>
              <a:rPr lang="es-ES" sz="2300" dirty="0" smtClean="0">
                <a:solidFill>
                  <a:schemeClr val="tx1">
                    <a:lumMod val="95000"/>
                    <a:lumOff val="5000"/>
                  </a:schemeClr>
                </a:solidFill>
              </a:rPr>
              <a:t>"</a:t>
            </a:r>
            <a:r>
              <a:rPr lang="es-ES" sz="2300" dirty="0" smtClean="0">
                <a:solidFill>
                  <a:schemeClr val="tx1">
                    <a:lumMod val="95000"/>
                    <a:lumOff val="5000"/>
                  </a:schemeClr>
                </a:solidFill>
              </a:rPr>
              <a:t>Haréis distinción entre los animales puros e impuros, y no haréis vuestras almas abominables por causa de animales o de aves o de todo lo que sale de la tierra de lo que se arrastra, cosas que separé de vosotros como impuras. </a:t>
            </a:r>
            <a:endParaRPr lang="es-ES" sz="2300" dirty="0" smtClean="0">
              <a:solidFill>
                <a:schemeClr val="tx1">
                  <a:lumMod val="95000"/>
                  <a:lumOff val="5000"/>
                </a:schemeClr>
              </a:solidFill>
            </a:endParaRPr>
          </a:p>
          <a:p>
            <a:pPr lvl="1">
              <a:buFont typeface="Arial" pitchFamily="34" charset="0"/>
              <a:buChar char="•"/>
            </a:pPr>
            <a:r>
              <a:rPr lang="es-ES" sz="2300" dirty="0" smtClean="0">
                <a:solidFill>
                  <a:schemeClr val="tx1">
                    <a:lumMod val="95000"/>
                    <a:lumOff val="5000"/>
                  </a:schemeClr>
                </a:solidFill>
              </a:rPr>
              <a:t>Seréis </a:t>
            </a:r>
            <a:r>
              <a:rPr lang="es-ES" sz="2300" dirty="0" smtClean="0">
                <a:solidFill>
                  <a:schemeClr val="tx1">
                    <a:lumMod val="95000"/>
                    <a:lumOff val="5000"/>
                  </a:schemeClr>
                </a:solidFill>
              </a:rPr>
              <a:t>para Mí santos, porque Yo, el Eterno, soy santo, y os he separado de los pueblos para que seáis míos" (Levítico 20, 25 - 26). </a:t>
            </a:r>
            <a:endParaRPr lang="es-ES" sz="2300" dirty="0" smtClean="0">
              <a:solidFill>
                <a:schemeClr val="tx1">
                  <a:lumMod val="95000"/>
                  <a:lumOff val="5000"/>
                </a:schemeClr>
              </a:solidFill>
            </a:endParaRPr>
          </a:p>
          <a:p>
            <a:pPr lvl="1">
              <a:buFont typeface="Arial" pitchFamily="34" charset="0"/>
              <a:buChar char="•"/>
            </a:pPr>
            <a:r>
              <a:rPr lang="es-ES" sz="2300" dirty="0" smtClean="0">
                <a:solidFill>
                  <a:schemeClr val="tx1">
                    <a:lumMod val="95000"/>
                    <a:lumOff val="5000"/>
                  </a:schemeClr>
                </a:solidFill>
              </a:rPr>
              <a:t>Estas </a:t>
            </a:r>
            <a:r>
              <a:rPr lang="es-ES" sz="2300" dirty="0" smtClean="0">
                <a:solidFill>
                  <a:schemeClr val="tx1">
                    <a:lumMod val="95000"/>
                    <a:lumOff val="5000"/>
                  </a:schemeClr>
                </a:solidFill>
              </a:rPr>
              <a:t>leyes son las que preservaron al pueblo israelita a través de los siglos, y contribuyeron a su elevación moral y espiritual.</a:t>
            </a:r>
            <a:r>
              <a:rPr lang="es-ES" sz="2400" dirty="0" smtClean="0">
                <a:solidFill>
                  <a:schemeClr val="tx1">
                    <a:lumMod val="95000"/>
                    <a:lumOff val="5000"/>
                  </a:schemeClr>
                </a:solidFill>
              </a:rPr>
              <a:t>  </a:t>
            </a:r>
            <a:r>
              <a:rPr lang="en-US" sz="2400" dirty="0" smtClean="0">
                <a:solidFill>
                  <a:schemeClr val="tx1">
                    <a:lumMod val="95000"/>
                    <a:lumOff val="5000"/>
                  </a:schemeClr>
                </a:solidFill>
              </a:rPr>
              <a:t> </a:t>
            </a:r>
            <a:endParaRPr lang="en-U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0244"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dirty="0" smtClean="0">
                <a:solidFill>
                  <a:srgbClr val="FF9933"/>
                </a:solidFill>
                <a:effectLst>
                  <a:outerShdw blurRad="38100" dist="38100" dir="2700000" algn="tl">
                    <a:srgbClr val="000000">
                      <a:alpha val="43137"/>
                    </a:srgbClr>
                  </a:outerShdw>
                </a:effectLst>
              </a:rPr>
              <a:t>11:40 </a:t>
            </a:r>
            <a:r>
              <a:rPr lang="es-ES" sz="2400" dirty="0" smtClean="0">
                <a:solidFill>
                  <a:srgbClr val="FF9933"/>
                </a:solidFill>
                <a:effectLst>
                  <a:outerShdw blurRad="38100" dist="38100" dir="2700000" algn="tl">
                    <a:srgbClr val="000000">
                      <a:alpha val="43137"/>
                    </a:srgbClr>
                  </a:outerShdw>
                </a:effectLst>
                <a:hlinkClick r:id="rId4" action="ppaction://hlinkfile"/>
              </a:rPr>
              <a:t>Y el que comiere de su cuerpo muerto</a:t>
            </a:r>
            <a:r>
              <a:rPr lang="es-ES" sz="2400" dirty="0" smtClean="0">
                <a:solidFill>
                  <a:srgbClr val="FF9933"/>
                </a:solidFill>
                <a:effectLst>
                  <a:outerShdw blurRad="38100" dist="38100" dir="2700000" algn="tl">
                    <a:srgbClr val="000000">
                      <a:alpha val="43137"/>
                    </a:srgbClr>
                  </a:outerShdw>
                </a:effectLst>
              </a:rPr>
              <a:t>, lavará sus vestidos y quedara impuro hasta la tarde. Y aquél que transportare su cuerpo muerto, lavará sus vestidos y quedará impuro hasta la tarde. </a:t>
            </a:r>
            <a:endParaRPr lang="en-US" sz="2400" dirty="0" smtClean="0">
              <a:solidFill>
                <a:srgbClr val="FF9933"/>
              </a:solidFill>
              <a:effectLst>
                <a:outerShdw blurRad="38100" dist="38100" dir="2700000" algn="tl">
                  <a:srgbClr val="000000">
                    <a:alpha val="43137"/>
                  </a:srgbClr>
                </a:outerShdw>
              </a:effectLst>
            </a:endParaRPr>
          </a:p>
          <a:p>
            <a:pPr lvl="1"/>
            <a:r>
              <a:rPr lang="es-ES" sz="2000" dirty="0" smtClean="0">
                <a:solidFill>
                  <a:schemeClr val="tx1">
                    <a:lumMod val="95000"/>
                    <a:lumOff val="5000"/>
                  </a:schemeClr>
                </a:solidFill>
              </a:rPr>
              <a:t>El Dr. A. Gautier, descubridor de las "ptomaínas" y de las "leucomaínas", comprobó que estos productos mórbidos se forman fácilmente en los cadáveres y en los casos de </a:t>
            </a:r>
            <a:r>
              <a:rPr lang="es-ES" sz="2000" dirty="0" err="1" smtClean="0">
                <a:solidFill>
                  <a:schemeClr val="tx1">
                    <a:lumMod val="95000"/>
                    <a:lumOff val="5000"/>
                  </a:schemeClr>
                </a:solidFill>
              </a:rPr>
              <a:t>terefá</a:t>
            </a:r>
            <a:r>
              <a:rPr lang="es-ES" sz="2000" dirty="0" smtClean="0">
                <a:solidFill>
                  <a:schemeClr val="tx1">
                    <a:lumMod val="95000"/>
                    <a:lumOff val="5000"/>
                  </a:schemeClr>
                </a:solidFill>
              </a:rPr>
              <a:t> (animal desgarrarlo por una fiera, averiado, que tiene una herida o que padece una enfermedad grave), constituyendo causa de enfermedad para el consumidor y pudiendo ocasionar incluso su muerte. Se comprobó asimismo que la simiente que ya tuvo contacto con el agua tiende a absorber toxinas. (</a:t>
            </a:r>
            <a:r>
              <a:rPr lang="es-ES" sz="2000" dirty="0" err="1" smtClean="0">
                <a:solidFill>
                  <a:schemeClr val="tx1">
                    <a:lumMod val="95000"/>
                    <a:lumOff val="5000"/>
                  </a:schemeClr>
                </a:solidFill>
              </a:rPr>
              <a:t>L'hygiene</a:t>
            </a:r>
            <a:r>
              <a:rPr lang="es-ES" sz="2000" dirty="0" smtClean="0">
                <a:solidFill>
                  <a:schemeClr val="tx1">
                    <a:lumMod val="95000"/>
                    <a:lumOff val="5000"/>
                  </a:schemeClr>
                </a:solidFill>
              </a:rPr>
              <a:t> </a:t>
            </a:r>
            <a:r>
              <a:rPr lang="es-ES" sz="2000" dirty="0" err="1" smtClean="0">
                <a:solidFill>
                  <a:schemeClr val="tx1">
                    <a:lumMod val="95000"/>
                    <a:lumOff val="5000"/>
                  </a:schemeClr>
                </a:solidFill>
              </a:rPr>
              <a:t>alimentaire</a:t>
            </a:r>
            <a:r>
              <a:rPr lang="es-ES" sz="2000" dirty="0" smtClean="0">
                <a:solidFill>
                  <a:schemeClr val="tx1">
                    <a:lumMod val="95000"/>
                    <a:lumOff val="5000"/>
                  </a:schemeClr>
                </a:solidFill>
              </a:rPr>
              <a:t> </a:t>
            </a:r>
            <a:r>
              <a:rPr lang="es-ES" sz="2000" dirty="0" err="1" smtClean="0">
                <a:solidFill>
                  <a:schemeClr val="tx1">
                    <a:lumMod val="95000"/>
                    <a:lumOff val="5000"/>
                  </a:schemeClr>
                </a:solidFill>
              </a:rPr>
              <a:t>chez</a:t>
            </a:r>
            <a:r>
              <a:rPr lang="es-ES" sz="2000" dirty="0" smtClean="0">
                <a:solidFill>
                  <a:schemeClr val="tx1">
                    <a:lumMod val="95000"/>
                    <a:lumOff val="5000"/>
                  </a:schemeClr>
                </a:solidFill>
              </a:rPr>
              <a:t> les </a:t>
            </a:r>
            <a:r>
              <a:rPr lang="es-ES" sz="2000" dirty="0" err="1" smtClean="0">
                <a:solidFill>
                  <a:schemeClr val="tx1">
                    <a:lumMod val="95000"/>
                    <a:lumOff val="5000"/>
                  </a:schemeClr>
                </a:solidFill>
              </a:rPr>
              <a:t>juifs</a:t>
            </a:r>
            <a:r>
              <a:rPr lang="es-ES" sz="2000" dirty="0" smtClean="0">
                <a:solidFill>
                  <a:schemeClr val="tx1">
                    <a:lumMod val="95000"/>
                    <a:lumOff val="5000"/>
                  </a:schemeClr>
                </a:solidFill>
              </a:rPr>
              <a:t> </a:t>
            </a:r>
            <a:r>
              <a:rPr lang="es-ES" sz="2000" dirty="0" err="1" smtClean="0">
                <a:solidFill>
                  <a:schemeClr val="tx1">
                    <a:lumMod val="95000"/>
                    <a:lumOff val="5000"/>
                  </a:schemeClr>
                </a:solidFill>
              </a:rPr>
              <a:t>devant</a:t>
            </a:r>
            <a:r>
              <a:rPr lang="es-ES" sz="2000" dirty="0" smtClean="0">
                <a:solidFill>
                  <a:schemeClr val="tx1">
                    <a:lumMod val="95000"/>
                    <a:lumOff val="5000"/>
                  </a:schemeClr>
                </a:solidFill>
              </a:rPr>
              <a:t> la </a:t>
            </a:r>
            <a:r>
              <a:rPr lang="es-ES" sz="2000" dirty="0" err="1" smtClean="0">
                <a:solidFill>
                  <a:schemeClr val="tx1">
                    <a:lumMod val="95000"/>
                    <a:lumOff val="5000"/>
                  </a:schemeClr>
                </a:solidFill>
              </a:rPr>
              <a:t>science</a:t>
            </a:r>
            <a:r>
              <a:rPr lang="es-ES" sz="2000" dirty="0" smtClean="0">
                <a:solidFill>
                  <a:schemeClr val="tx1">
                    <a:lumMod val="95000"/>
                    <a:lumOff val="5000"/>
                  </a:schemeClr>
                </a:solidFill>
              </a:rPr>
              <a:t> </a:t>
            </a:r>
            <a:r>
              <a:rPr lang="es-ES" sz="2000" dirty="0" err="1" smtClean="0">
                <a:solidFill>
                  <a:schemeClr val="tx1">
                    <a:lumMod val="95000"/>
                    <a:lumOff val="5000"/>
                  </a:schemeClr>
                </a:solidFill>
              </a:rPr>
              <a:t>moderne</a:t>
            </a:r>
            <a:r>
              <a:rPr lang="es-ES" sz="2000" dirty="0" smtClean="0">
                <a:solidFill>
                  <a:schemeClr val="tx1">
                    <a:lumMod val="95000"/>
                    <a:lumOff val="5000"/>
                  </a:schemeClr>
                </a:solidFill>
              </a:rPr>
              <a:t>. Dr. D. </a:t>
            </a:r>
            <a:r>
              <a:rPr lang="es-ES" sz="2000" dirty="0" err="1" smtClean="0">
                <a:solidFill>
                  <a:schemeClr val="tx1">
                    <a:lumMod val="95000"/>
                    <a:lumOff val="5000"/>
                  </a:schemeClr>
                </a:solidFill>
              </a:rPr>
              <a:t>Schapiro</a:t>
            </a:r>
            <a:r>
              <a:rPr lang="es-ES" sz="2000" dirty="0" smtClean="0">
                <a:solidFill>
                  <a:schemeClr val="tx1">
                    <a:lumMod val="95000"/>
                    <a:lumOff val="5000"/>
                  </a:schemeClr>
                </a:solidFill>
              </a:rPr>
              <a:t>, París). </a:t>
            </a:r>
            <a:endParaRPr lang="es-ES" sz="2000" i="1" dirty="0" smtClean="0">
              <a:solidFill>
                <a:schemeClr val="tx1">
                  <a:lumMod val="95000"/>
                  <a:lumOff val="5000"/>
                </a:schemeClr>
              </a:solidFill>
            </a:endParaRPr>
          </a:p>
          <a:p>
            <a:pPr lvl="1"/>
            <a:r>
              <a:rPr lang="es-ES" i="1" dirty="0" smtClean="0">
                <a:solidFill>
                  <a:schemeClr val="tx1">
                    <a:lumMod val="95000"/>
                    <a:lumOff val="5000"/>
                  </a:schemeClr>
                </a:solidFill>
              </a:rPr>
              <a:t> </a:t>
            </a:r>
            <a:endParaRPr lang="es-ES" i="1"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p>
          <a:p>
            <a:pPr lvl="1"/>
            <a:r>
              <a:rPr lang="es-CO" sz="2400" i="1" dirty="0" smtClean="0">
                <a:solidFill>
                  <a:schemeClr val="accent2">
                    <a:lumMod val="75000"/>
                  </a:schemeClr>
                </a:solidFill>
                <a:effectLst>
                  <a:outerShdw blurRad="38100" dist="38100" dir="2700000" algn="tl">
                    <a:srgbClr val="000000">
                      <a:alpha val="43137"/>
                    </a:srgbClr>
                  </a:outerShdw>
                </a:effectLst>
              </a:rPr>
              <a:t>2 SHMUEL 6:7-17</a:t>
            </a:r>
            <a:endParaRPr lang="es-CO" sz="2400" dirty="0" smtClean="0">
              <a:solidFill>
                <a:schemeClr val="accent2">
                  <a:lumMod val="75000"/>
                </a:schemeClr>
              </a:solidFill>
              <a:effectLst>
                <a:outerShdw blurRad="38100" dist="38100" dir="2700000" algn="tl">
                  <a:srgbClr val="000000">
                    <a:alpha val="43137"/>
                  </a:srgbClr>
                </a:outerShdw>
              </a:effectLst>
            </a:endParaRPr>
          </a:p>
          <a:p>
            <a:pPr lvl="1">
              <a:buFont typeface="Arial" pitchFamily="34" charset="0"/>
              <a:buChar char="•"/>
            </a:pPr>
            <a:r>
              <a:rPr lang="es-CO" sz="2400" b="1" dirty="0" smtClean="0">
                <a:solidFill>
                  <a:schemeClr val="tx1"/>
                </a:solidFill>
              </a:rPr>
              <a:t>  </a:t>
            </a:r>
            <a:r>
              <a:rPr lang="es-CO" sz="2400" dirty="0" smtClean="0">
                <a:solidFill>
                  <a:schemeClr val="tx1"/>
                </a:solidFill>
              </a:rPr>
              <a:t>Una vez que la parashá ha descrito la ceremonia de consagración del Mishkán, la Haftará describe el arribo del Arca a Jerusalén. </a:t>
            </a:r>
          </a:p>
          <a:p>
            <a:pPr lvl="1">
              <a:buFont typeface="Arial" pitchFamily="34" charset="0"/>
              <a:buChar char="•"/>
            </a:pPr>
            <a:r>
              <a:rPr lang="es-CO" sz="2400" dirty="0" smtClean="0">
                <a:solidFill>
                  <a:schemeClr val="tx1"/>
                </a:solidFill>
              </a:rPr>
              <a:t>La muerte de los dos Kohanim, los hijos de Aarón, en la parashá de esta semana, constituye una advertencia constante de que la estricta obediencia, y no los actos arbitrarios hechos con las mejores intenciones, es la única forma de llegar a Hashem. </a:t>
            </a:r>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p>
          <a:p>
            <a:pPr lvl="1"/>
            <a:r>
              <a:rPr lang="es-CO" sz="2400" i="1" dirty="0" smtClean="0">
                <a:solidFill>
                  <a:schemeClr val="accent2">
                    <a:lumMod val="75000"/>
                  </a:schemeClr>
                </a:solidFill>
                <a:effectLst>
                  <a:outerShdw blurRad="38100" dist="38100" dir="2700000" algn="tl">
                    <a:srgbClr val="000000">
                      <a:alpha val="43137"/>
                    </a:srgbClr>
                  </a:outerShdw>
                </a:effectLst>
              </a:rPr>
              <a:t>2 SHMUEL 6:7-17</a:t>
            </a:r>
            <a:endParaRPr lang="es-CO" sz="2400" dirty="0" smtClean="0">
              <a:solidFill>
                <a:schemeClr val="accent2">
                  <a:lumMod val="75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tx1"/>
                </a:solidFill>
              </a:rPr>
              <a:t>En una vena similar, Uza murió por mano de Hashem, cuando trató de proteger el Arca, para que no se cayera. </a:t>
            </a:r>
          </a:p>
          <a:p>
            <a:pPr lvl="1">
              <a:buFont typeface="Arial" pitchFamily="34" charset="0"/>
              <a:buChar char="•"/>
            </a:pPr>
            <a:r>
              <a:rPr lang="es-CO" sz="2400" dirty="0" smtClean="0">
                <a:solidFill>
                  <a:schemeClr val="tx1"/>
                </a:solidFill>
              </a:rPr>
              <a:t>En un momento de imprudencia, se olvidó de que el Propio Hashem transportaba el Arca, y que El no permitiría que se cayera. </a:t>
            </a:r>
          </a:p>
          <a:p>
            <a:pPr lvl="1">
              <a:buFont typeface="Arial" pitchFamily="34" charset="0"/>
              <a:buChar char="•"/>
            </a:pPr>
            <a:r>
              <a:rPr lang="es-CO" sz="2400" dirty="0" smtClean="0">
                <a:solidFill>
                  <a:schemeClr val="tx1"/>
                </a:solidFill>
              </a:rPr>
              <a:t>Si bien tenía buenas intenciones, Uza se olvidó de la reverencia que se debe demostrar ante Aquél Cuya Palabra moraba en el Arca. </a:t>
            </a:r>
            <a:endParaRPr lang="es-CO"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p>
          <a:p>
            <a:pPr lvl="1"/>
            <a:r>
              <a:rPr lang="es-CO" sz="2400" i="1" dirty="0" smtClean="0">
                <a:solidFill>
                  <a:schemeClr val="accent2">
                    <a:lumMod val="75000"/>
                  </a:schemeClr>
                </a:solidFill>
                <a:effectLst>
                  <a:outerShdw blurRad="38100" dist="38100" dir="2700000" algn="tl">
                    <a:srgbClr val="000000">
                      <a:alpha val="43137"/>
                    </a:srgbClr>
                  </a:outerShdw>
                </a:effectLst>
              </a:rPr>
              <a:t>2 SHMUEL 6:7-17</a:t>
            </a:r>
            <a:endParaRPr lang="es-CO" sz="2400" dirty="0" smtClean="0">
              <a:solidFill>
                <a:schemeClr val="accent2">
                  <a:lumMod val="75000"/>
                </a:schemeClr>
              </a:solidFill>
              <a:effectLst>
                <a:outerShdw blurRad="38100" dist="38100" dir="2700000" algn="tl">
                  <a:srgbClr val="000000">
                    <a:alpha val="43137"/>
                  </a:srgbClr>
                </a:outerShdw>
              </a:effectLst>
            </a:endParaRPr>
          </a:p>
          <a:p>
            <a:pPr lvl="1">
              <a:buFont typeface="Arial" pitchFamily="34" charset="0"/>
              <a:buChar char="•"/>
            </a:pPr>
            <a:r>
              <a:rPr lang="es-CO" sz="2400" dirty="0" smtClean="0">
                <a:solidFill>
                  <a:schemeClr val="tx1"/>
                </a:solidFill>
              </a:rPr>
              <a:t>Cuando el Rey David por fin transportó el Arca a Jerusalén, vemos que él sí fue un verdadero siervo de la Torá, y que se veía a sí mismo y a su poder monárquico como una responsabilidad, más que como un privilegio. </a:t>
            </a:r>
          </a:p>
          <a:p>
            <a:pPr lvl="1">
              <a:buFont typeface="Arial" pitchFamily="34" charset="0"/>
              <a:buChar char="•"/>
            </a:pPr>
            <a:r>
              <a:rPr lang="es-CO" sz="2400" dirty="0" smtClean="0">
                <a:solidFill>
                  <a:schemeClr val="tx1"/>
                </a:solidFill>
              </a:rPr>
              <a:t>Precisamente eso fue lo que no le agradó a su mujer, </a:t>
            </a:r>
            <a:r>
              <a:rPr lang="es-CO" sz="2400" dirty="0" err="1" smtClean="0">
                <a:solidFill>
                  <a:schemeClr val="tx1"/>
                </a:solidFill>
              </a:rPr>
              <a:t>Mijal</a:t>
            </a:r>
            <a:r>
              <a:rPr lang="es-CO" sz="2400" dirty="0" smtClean="0">
                <a:solidFill>
                  <a:schemeClr val="tx1"/>
                </a:solidFill>
              </a:rPr>
              <a:t>, quien pensó que David se había comportado por debajo de su dignidad, al bailar como un hombre cualquiera ante el Arca.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fontAlgn="auto" hangingPunct="1">
              <a:lnSpc>
                <a:spcPct val="102000"/>
              </a:lnSpc>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rPr>
              <a:t>פרשת שבוע</a:t>
            </a:r>
            <a:r>
              <a:rPr lang="en-US" sz="4000" smtClean="0">
                <a:latin typeface="Calibri" charset="0"/>
                <a:cs typeface="Arial" charset="0"/>
              </a:rPr>
              <a:t>     </a:t>
            </a:r>
          </a:p>
        </p:txBody>
      </p:sp>
      <p:sp>
        <p:nvSpPr>
          <p:cNvPr id="14340"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1"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2"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14343"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pPr hangingPunct="0">
              <a:lnSpc>
                <a:spcPct val="93000"/>
              </a:lnSpc>
              <a:buClr>
                <a:srgbClr val="000000"/>
              </a:buClr>
              <a:buSzPct val="100000"/>
              <a:buFont typeface="Times New Roman" pitchFamily="18" charset="0"/>
              <a:buNone/>
            </a:pPr>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hangingPunct="0">
              <a:lnSpc>
                <a:spcPct val="93000"/>
              </a:lnSpc>
              <a:buClr>
                <a:srgbClr val="000000"/>
              </a:buClr>
              <a:buSzPct val="100000"/>
              <a:buFont typeface="Times New Roman" pitchFamily="16" charset="0"/>
              <a:buNone/>
              <a:defRPr/>
            </a:pPr>
            <a:r>
              <a:rPr lang="es-CO" sz="2400" b="1" dirty="0">
                <a:solidFill>
                  <a:srgbClr val="FF9933"/>
                </a:solidFill>
                <a:effectLst>
                  <a:outerShdw blurRad="38100" dist="38100" dir="2700000" algn="tl">
                    <a:srgbClr val="000000">
                      <a:alpha val="43137"/>
                    </a:srgbClr>
                  </a:outerShdw>
                </a:effectLst>
                <a:ea typeface="MS Gothic" charset="-128"/>
              </a:rPr>
              <a:t>Comentario de la </a:t>
            </a:r>
            <a:r>
              <a:rPr lang="es-CO" sz="2400" b="1" dirty="0" smtClean="0">
                <a:solidFill>
                  <a:srgbClr val="FF9933"/>
                </a:solidFill>
                <a:effectLst>
                  <a:outerShdw blurRad="38100" dist="38100" dir="2700000" algn="tl">
                    <a:srgbClr val="000000">
                      <a:alpha val="43137"/>
                    </a:srgbClr>
                  </a:outerShdw>
                </a:effectLst>
                <a:ea typeface="MS Gothic" charset="-128"/>
              </a:rPr>
              <a:t>Haftará</a:t>
            </a:r>
          </a:p>
          <a:p>
            <a:pPr lvl="1"/>
            <a:r>
              <a:rPr lang="es-CO" sz="2400" i="1" dirty="0" smtClean="0">
                <a:solidFill>
                  <a:schemeClr val="tx1"/>
                </a:solidFill>
              </a:rPr>
              <a:t>2</a:t>
            </a:r>
            <a:r>
              <a:rPr lang="es-CO" sz="2400" i="1" dirty="0" smtClean="0">
                <a:solidFill>
                  <a:schemeClr val="accent2">
                    <a:lumMod val="75000"/>
                  </a:schemeClr>
                </a:solidFill>
                <a:effectLst>
                  <a:outerShdw blurRad="38100" dist="38100" dir="2700000" algn="tl">
                    <a:srgbClr val="000000">
                      <a:alpha val="43137"/>
                    </a:srgbClr>
                  </a:outerShdw>
                </a:effectLst>
              </a:rPr>
              <a:t> SHMUEL 6:7-17</a:t>
            </a:r>
            <a:endParaRPr lang="es-CO" sz="2400" dirty="0" smtClean="0">
              <a:solidFill>
                <a:schemeClr val="accent2">
                  <a:lumMod val="75000"/>
                </a:schemeClr>
              </a:solidFill>
              <a:effectLst>
                <a:outerShdw blurRad="38100" dist="38100" dir="2700000" algn="tl">
                  <a:srgbClr val="000000">
                    <a:alpha val="43137"/>
                  </a:srgbClr>
                </a:outerShdw>
              </a:effectLst>
            </a:endParaRPr>
          </a:p>
          <a:p>
            <a:pPr lvl="1">
              <a:buFont typeface="Arial" pitchFamily="34" charset="0"/>
              <a:buChar char="•"/>
            </a:pPr>
            <a:endParaRPr lang="es-CO" sz="2400" dirty="0" smtClean="0">
              <a:solidFill>
                <a:schemeClr val="tx1"/>
              </a:solidFill>
            </a:endParaRPr>
          </a:p>
          <a:p>
            <a:pPr lvl="1">
              <a:buFont typeface="Arial" pitchFamily="34" charset="0"/>
              <a:buChar char="•"/>
            </a:pPr>
            <a:r>
              <a:rPr lang="es-CO" sz="2400" dirty="0" smtClean="0">
                <a:solidFill>
                  <a:schemeClr val="tx1"/>
                </a:solidFill>
              </a:rPr>
              <a:t>Sin embargo, ésa era la estampa del verdadero rey judío, según las leyes monárquicas de la Torá. </a:t>
            </a:r>
          </a:p>
          <a:p>
            <a:pPr lvl="1">
              <a:buFont typeface="Arial" pitchFamily="34" charset="0"/>
              <a:buChar char="•"/>
            </a:pPr>
            <a:r>
              <a:rPr lang="es-CO" sz="2400" dirty="0" smtClean="0">
                <a:solidFill>
                  <a:schemeClr val="tx1"/>
                </a:solidFill>
              </a:rPr>
              <a:t>Y en virtud de su lealtad, David recibió su recompensa: el Templo que habría de construir su hijo llevaría su nombre.</a:t>
            </a:r>
          </a:p>
          <a:p>
            <a:pPr lvl="1"/>
            <a:r>
              <a:rPr lang="es-CO" sz="2400" dirty="0" smtClean="0">
                <a:solidFill>
                  <a:schemeClr val="tx1"/>
                </a:solidFill>
              </a:rPr>
              <a:t> </a:t>
            </a:r>
          </a:p>
          <a:p>
            <a:pPr lvl="1"/>
            <a:r>
              <a:rPr lang="es-CO" sz="2400" i="1" dirty="0" smtClean="0">
                <a:solidFill>
                  <a:schemeClr val="tx1"/>
                </a:solidFill>
              </a:rPr>
              <a:t>Rabí S.R.Hirsch</a:t>
            </a:r>
            <a:endParaRPr lang="es-CO" sz="2400" dirty="0" smtClean="0">
              <a:solidFill>
                <a:schemeClr val="tx1"/>
              </a:solidFill>
            </a:endParaRPr>
          </a:p>
          <a:p>
            <a:pPr hangingPunct="0">
              <a:lnSpc>
                <a:spcPct val="93000"/>
              </a:lnSpc>
              <a:buClr>
                <a:srgbClr val="000000"/>
              </a:buClr>
              <a:buSzPct val="100000"/>
              <a:buFont typeface="Times New Roman" pitchFamily="16" charset="0"/>
              <a:buNone/>
              <a:defRPr/>
            </a:pPr>
            <a:endParaRPr lang="es-CO" sz="2400" b="1" dirty="0">
              <a:solidFill>
                <a:srgbClr val="FF9933"/>
              </a:solidFill>
              <a:effectLst>
                <a:outerShdw blurRad="38100" dist="38100" dir="2700000" algn="tl">
                  <a:srgbClr val="000000">
                    <a:alpha val="43137"/>
                  </a:srgbClr>
                </a:outerShdw>
              </a:effectLst>
              <a:ea typeface="MS Gothic"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fontAlgn="auto" hangingPunct="1">
              <a:spcAft>
                <a:spcPts val="0"/>
              </a:spcAft>
              <a:defRPr/>
            </a:pPr>
            <a:endParaRPr lang="en-US" smtClean="0"/>
          </a:p>
        </p:txBody>
      </p:sp>
      <p:pic>
        <p:nvPicPr>
          <p:cNvPr id="33795"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33796"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a:lnSpc>
                <a:spcPct val="92000"/>
              </a:lnSpc>
              <a:spcBef>
                <a:spcPts val="5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a:solidFill>
                  <a:srgbClr val="000000"/>
                </a:solidFill>
                <a:latin typeface="Calibri" charset="0"/>
                <a:ea typeface="MS Gothic" charset="-128"/>
              </a:rPr>
              <a:t>Fuentes: </a:t>
            </a:r>
            <a:r>
              <a:rPr lang="es-CO" sz="2000" dirty="0" err="1">
                <a:solidFill>
                  <a:srgbClr val="000000"/>
                </a:solidFill>
                <a:latin typeface="Calibri" charset="0"/>
                <a:ea typeface="MS Gothic" charset="-128"/>
              </a:rPr>
              <a:t>Toráh</a:t>
            </a:r>
            <a:r>
              <a:rPr lang="es-CO" sz="2000" dirty="0">
                <a:solidFill>
                  <a:srgbClr val="000000"/>
                </a:solidFill>
                <a:latin typeface="Calibri" charset="0"/>
                <a:ea typeface="MS Gothic" charset="-128"/>
              </a:rPr>
              <a:t>, Talmud, </a:t>
            </a:r>
            <a:r>
              <a:rPr lang="es-CO" sz="2000" dirty="0" err="1">
                <a:solidFill>
                  <a:srgbClr val="000000"/>
                </a:solidFill>
                <a:latin typeface="Calibri" charset="0"/>
                <a:ea typeface="MS Gothic" charset="-128"/>
              </a:rPr>
              <a:t>Jewish</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Concepts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Wikipedia</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Online, </a:t>
            </a:r>
            <a:r>
              <a:rPr lang="es-CO" sz="2000" dirty="0" err="1">
                <a:solidFill>
                  <a:srgbClr val="000000"/>
                </a:solidFill>
                <a:latin typeface="Calibri" charset="0"/>
                <a:ea typeface="MS Gothic" charset="-128"/>
              </a:rPr>
              <a:t>Zohar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Rambán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Maimonides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Zev</a:t>
            </a:r>
            <a:r>
              <a:rPr lang="es-CO" sz="2000" dirty="0">
                <a:solidFill>
                  <a:srgbClr val="000000"/>
                </a:solidFill>
                <a:latin typeface="Calibri" charset="0"/>
                <a:ea typeface="MS Gothic" charset="-128"/>
              </a:rPr>
              <a:t> ben </a:t>
            </a:r>
            <a:r>
              <a:rPr lang="es-CO" sz="2000" dirty="0" err="1">
                <a:solidFill>
                  <a:srgbClr val="000000"/>
                </a:solidFill>
                <a:latin typeface="Calibri" charset="0"/>
                <a:ea typeface="MS Gothic" charset="-128"/>
              </a:rPr>
              <a:t>Shimon</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HaLevi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Kabbalah</a:t>
            </a:r>
            <a:r>
              <a:rPr lang="es-CO" sz="2000" dirty="0">
                <a:solidFill>
                  <a:srgbClr val="000000"/>
                </a:solidFill>
                <a:latin typeface="Calibri" charset="0"/>
                <a:ea typeface="MS Gothic" charset="-128"/>
              </a:rPr>
              <a:t> and </a:t>
            </a:r>
            <a:r>
              <a:rPr lang="es-CO" sz="2000" dirty="0" err="1">
                <a:solidFill>
                  <a:srgbClr val="000000"/>
                </a:solidFill>
                <a:latin typeface="Calibri" charset="0"/>
                <a:ea typeface="MS Gothic" charset="-128"/>
              </a:rPr>
              <a:t>Exodus</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Rabbi</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Yissocher</a:t>
            </a:r>
            <a:r>
              <a:rPr lang="es-CO" sz="2000" dirty="0">
                <a:solidFill>
                  <a:srgbClr val="000000"/>
                </a:solidFill>
                <a:latin typeface="Calibri" charset="0"/>
                <a:ea typeface="MS Gothic" charset="-128"/>
              </a:rPr>
              <a:t> </a:t>
            </a:r>
            <a:r>
              <a:rPr lang="es-CO" sz="2000" dirty="0" err="1">
                <a:solidFill>
                  <a:srgbClr val="000000"/>
                </a:solidFill>
                <a:latin typeface="Calibri" charset="0"/>
                <a:ea typeface="MS Gothic" charset="-128"/>
              </a:rPr>
              <a:t>Frand</a:t>
            </a:r>
            <a:endParaRPr lang="es-CO" sz="20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a:solidFill>
                  <a:srgbClr val="000000"/>
                </a:solidFill>
                <a:latin typeface="Calibri" charset="0"/>
                <a:ea typeface="MS Gothic" charset="-128"/>
                <a:hlinkClick r:id="rId5"/>
              </a:rPr>
              <a:t>http://failedmessiah.typepad.com/failed_messiahcom/2005/07/rabbi_aryeh_kap.html</a:t>
            </a: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000000"/>
                </a:solidFill>
                <a:latin typeface="Calibri" charset="0"/>
                <a:ea typeface="MS Gothic" charset="-128"/>
              </a:rPr>
              <a:t>Derechos Reservados Shalom </a:t>
            </a:r>
            <a:r>
              <a:rPr lang="es-CO" sz="1600" dirty="0" err="1">
                <a:solidFill>
                  <a:srgbClr val="000000"/>
                </a:solidFill>
                <a:latin typeface="Calibri" charset="0"/>
                <a:ea typeface="MS Gothic" charset="-128"/>
              </a:rPr>
              <a:t>Haverim</a:t>
            </a:r>
            <a:r>
              <a:rPr lang="es-CO" sz="1600" dirty="0">
                <a:solidFill>
                  <a:srgbClr val="000000"/>
                </a:solidFill>
                <a:latin typeface="Calibri" charset="0"/>
                <a:ea typeface="MS Gothic" charset="-128"/>
              </a:rPr>
              <a:t> </a:t>
            </a:r>
            <a:r>
              <a:rPr lang="es-CO" sz="1600" dirty="0" err="1">
                <a:solidFill>
                  <a:srgbClr val="000000"/>
                </a:solidFill>
                <a:latin typeface="Calibri" charset="0"/>
                <a:ea typeface="MS Gothic" charset="-128"/>
              </a:rPr>
              <a:t>Org</a:t>
            </a: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a:solidFill>
                  <a:srgbClr val="CCCCFF"/>
                </a:solidFill>
                <a:latin typeface="Calibri" charset="0"/>
                <a:ea typeface="MS Gothic" charset="-128"/>
                <a:hlinkClick r:id="rId6"/>
              </a:rPr>
              <a:t>http://www.shalomhaverim.org</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a:solidFill>
                <a:srgbClr val="000000"/>
              </a:solidFill>
              <a:latin typeface="Calibri" charset="0"/>
              <a:ea typeface="MS Gothic" charset="-128"/>
            </a:endParaRP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Director: -</a:t>
            </a:r>
          </a:p>
          <a:p>
            <a:pPr algn="ctr">
              <a:lnSpc>
                <a:spcPct val="92000"/>
              </a:lnSpc>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a:solidFill>
                  <a:srgbClr val="000000"/>
                </a:solidFill>
                <a:latin typeface="Calibri" charset="0"/>
                <a:ea typeface="MS Gothic" charset="-128"/>
              </a:rPr>
              <a:t>ELIYAHU BAYONA BEN YOSEF</a:t>
            </a:r>
          </a:p>
          <a:p>
            <a:pPr algn="ctr">
              <a:lnSpc>
                <a:spcPct val="92000"/>
              </a:lnSpc>
              <a:spcBef>
                <a:spcPts val="400"/>
              </a:spcBef>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ea typeface="MS Gothic" charset="-128"/>
              </a:rPr>
              <a:t>24 </a:t>
            </a:r>
            <a:r>
              <a:rPr lang="es-CO" dirty="0" smtClean="0">
                <a:solidFill>
                  <a:srgbClr val="000000"/>
                </a:solidFill>
                <a:latin typeface="Calibri" charset="0"/>
                <a:ea typeface="MS Gothic" charset="-128"/>
              </a:rPr>
              <a:t>de Nisán </a:t>
            </a:r>
            <a:r>
              <a:rPr lang="es-CO" dirty="0" smtClean="0">
                <a:solidFill>
                  <a:srgbClr val="000000"/>
                </a:solidFill>
                <a:latin typeface="Calibri" charset="0"/>
                <a:ea typeface="MS Gothic" charset="-128"/>
              </a:rPr>
              <a:t>Abril 20 de </a:t>
            </a:r>
            <a:r>
              <a:rPr lang="es-CO" dirty="0" smtClean="0">
                <a:solidFill>
                  <a:srgbClr val="000000"/>
                </a:solidFill>
                <a:latin typeface="Calibri" charset="0"/>
                <a:ea typeface="MS Gothic" charset="-128"/>
              </a:rPr>
              <a:t>2017 - Monsey </a:t>
            </a:r>
            <a:r>
              <a:rPr lang="es-CO" dirty="0">
                <a:solidFill>
                  <a:srgbClr val="000000"/>
                </a:solidFill>
                <a:latin typeface="Calibri" charset="0"/>
                <a:ea typeface="MS Gothic" charset="-128"/>
              </a:rPr>
              <a:t>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35454</TotalTime>
  <Words>2323</Words>
  <Application>Microsoft Office PowerPoint</Application>
  <PresentationFormat>On-screen Show (4:3)</PresentationFormat>
  <Paragraphs>304</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234</cp:revision>
  <cp:lastPrinted>1601-01-01T00:00:00Z</cp:lastPrinted>
  <dcterms:created xsi:type="dcterms:W3CDTF">1601-01-01T00:00:00Z</dcterms:created>
  <dcterms:modified xsi:type="dcterms:W3CDTF">2017-04-21T00:03:57Z</dcterms:modified>
</cp:coreProperties>
</file>