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951" r:id="rId3"/>
    <p:sldId id="954" r:id="rId4"/>
    <p:sldId id="955" r:id="rId5"/>
    <p:sldId id="956" r:id="rId6"/>
    <p:sldId id="957" r:id="rId7"/>
    <p:sldId id="958" r:id="rId8"/>
    <p:sldId id="959" r:id="rId9"/>
    <p:sldId id="960" r:id="rId10"/>
    <p:sldId id="961" r:id="rId11"/>
    <p:sldId id="962" r:id="rId12"/>
    <p:sldId id="963" r:id="rId13"/>
    <p:sldId id="964" r:id="rId14"/>
    <p:sldId id="965" r:id="rId15"/>
    <p:sldId id="966" r:id="rId16"/>
    <p:sldId id="967" r:id="rId17"/>
    <p:sldId id="968" r:id="rId18"/>
    <p:sldId id="970" r:id="rId19"/>
    <p:sldId id="971" r:id="rId20"/>
    <p:sldId id="972" r:id="rId21"/>
    <p:sldId id="973" r:id="rId22"/>
    <p:sldId id="974" r:id="rId23"/>
    <p:sldId id="976" r:id="rId24"/>
    <p:sldId id="977" r:id="rId25"/>
    <p:sldId id="978" r:id="rId26"/>
    <p:sldId id="979" r:id="rId27"/>
    <p:sldId id="980" r:id="rId28"/>
    <p:sldId id="982" r:id="rId29"/>
    <p:sldId id="986" r:id="rId30"/>
    <p:sldId id="987" r:id="rId31"/>
    <p:sldId id="988" r:id="rId32"/>
    <p:sldId id="989" r:id="rId33"/>
    <p:sldId id="991" r:id="rId34"/>
    <p:sldId id="995" r:id="rId35"/>
    <p:sldId id="996" r:id="rId36"/>
    <p:sldId id="997" r:id="rId37"/>
    <p:sldId id="998" r:id="rId38"/>
    <p:sldId id="999" r:id="rId39"/>
    <p:sldId id="1000" r:id="rId40"/>
    <p:sldId id="1001" r:id="rId41"/>
    <p:sldId id="1002" r:id="rId42"/>
    <p:sldId id="1003" r:id="rId43"/>
    <p:sldId id="1004" r:id="rId44"/>
    <p:sldId id="1005" r:id="rId45"/>
    <p:sldId id="1006" r:id="rId46"/>
    <p:sldId id="292"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0" autoAdjust="0"/>
    <p:restoredTop sz="94660"/>
  </p:normalViewPr>
  <p:slideViewPr>
    <p:cSldViewPr>
      <p:cViewPr>
        <p:scale>
          <a:sx n="75" d="100"/>
          <a:sy n="75" d="100"/>
        </p:scale>
        <p:origin x="-57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FD9CFA8D-18E3-414E-8B42-34BD680190E3}" type="datetime1">
              <a:rPr/>
              <a:pPr>
                <a:defRPr/>
              </a:pPr>
              <a:t>4/19/2016</a:t>
            </a:fld>
            <a:endParaRPr/>
          </a:p>
        </p:txBody>
      </p:sp>
      <p:sp>
        <p:nvSpPr>
          <p:cNvPr id="491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2CA622CF-9065-4603-84AB-D73931313BD2}"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99DC466-2B07-4A80-8EBD-4C6B4CE3DDF9}"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543472E-C431-457C-8015-EC955C9635F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a:ln/>
        </p:spPr>
      </p:sp>
      <p:sp>
        <p:nvSpPr>
          <p:cNvPr id="522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AC80360-AEFF-47DA-978D-963DE4895157}"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0FBC4EB-D017-42B7-8735-A48083E55D35}"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BB150FC-4FC4-4743-B18B-0DA02FC11BE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88A24E1-87D0-4316-B2D7-F15C0D104D3E}"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99E687C-14C8-4D85-9811-216D79D6EBF5}"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FE697D-7868-42BA-84D1-E6C75AECCE69}"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A539DD-6ABE-4593-9758-339D014EB073}"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A1FD0FC-DEF4-4FF9-80DD-3E3B172DECA5}"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0B6F805-AAB1-4D30-BD0A-9E9834F81806}"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2E8C95-2BDA-4B3E-A551-B982C8BCF50E}"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a:ln/>
        </p:spPr>
      </p:sp>
      <p:sp>
        <p:nvSpPr>
          <p:cNvPr id="634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61D03A-F2AB-4F46-8C4F-FA4075E34345}"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a:ln/>
        </p:spPr>
      </p:sp>
      <p:sp>
        <p:nvSpPr>
          <p:cNvPr id="645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731C7AD-A6F1-42A5-9DE4-2F0483E74B41}"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a:ln/>
        </p:spPr>
      </p:sp>
      <p:sp>
        <p:nvSpPr>
          <p:cNvPr id="655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5343920-8D77-4C9E-A599-BDF02A74A2EA}"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a:ln/>
        </p:spPr>
      </p:sp>
      <p:sp>
        <p:nvSpPr>
          <p:cNvPr id="665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797248E-BD5F-48C3-BDA4-165DDC9AD95A}"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a:ln/>
        </p:spPr>
      </p:sp>
      <p:sp>
        <p:nvSpPr>
          <p:cNvPr id="675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939AF6-538F-4EB3-8CA9-AFD33C841B12}"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a:ln/>
        </p:spPr>
      </p:sp>
      <p:sp>
        <p:nvSpPr>
          <p:cNvPr id="686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77A9395-6E35-4D67-B324-229DE5825624}"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BC5F041-88E5-4D65-898A-87E672F1D8FB}"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90DEBBF-6059-4348-8E8D-759FB3728CBF}"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a:ln/>
        </p:spPr>
      </p:sp>
      <p:sp>
        <p:nvSpPr>
          <p:cNvPr id="727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CB6B0D2-ECDB-4096-A129-1FD02EE1306B}"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a:ln/>
        </p:spPr>
      </p:sp>
      <p:sp>
        <p:nvSpPr>
          <p:cNvPr id="737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8046F5C-C5BD-4893-A2FD-D954F85340DB}"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a:ln/>
        </p:spPr>
      </p:sp>
      <p:sp>
        <p:nvSpPr>
          <p:cNvPr id="788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981BFC-6B95-4755-8705-D11D5F69C7D1}"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C477AD3-CB9F-4B05-A08F-6FC14BBEFBB3}"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a:ln/>
        </p:spPr>
      </p:sp>
      <p:sp>
        <p:nvSpPr>
          <p:cNvPr id="839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208B2D-0FAA-4874-90A9-A20E56CB4BF0}"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a:ln/>
        </p:spPr>
      </p:sp>
      <p:sp>
        <p:nvSpPr>
          <p:cNvPr id="849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D8914F-96A9-440C-A4E4-B8483B588DEC}"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a:ln/>
        </p:spPr>
      </p:sp>
      <p:sp>
        <p:nvSpPr>
          <p:cNvPr id="870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146922C-0F25-4CC6-92EA-CD4C596329D3}"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a:ln/>
        </p:spPr>
      </p:sp>
      <p:sp>
        <p:nvSpPr>
          <p:cNvPr id="880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0401F1E-0CEE-476A-952A-6D44C6370413}"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a:ln/>
        </p:spPr>
      </p:sp>
      <p:sp>
        <p:nvSpPr>
          <p:cNvPr id="890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3A4673-E75A-4DEF-939C-1DC1DA34E0B0}"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a:ln/>
        </p:spPr>
      </p:sp>
      <p:sp>
        <p:nvSpPr>
          <p:cNvPr id="901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EEE802-E659-4B58-B286-D842CF1E117F}"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a:ln/>
        </p:spPr>
      </p:sp>
      <p:sp>
        <p:nvSpPr>
          <p:cNvPr id="911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123BFA-931D-4E26-926C-F4480F8BE588}"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45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98DC5BF9-9478-498F-BA05-7A7E0465F1D5}"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F7A3882-B9FC-488D-A8E7-3B766DDF805D}"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291D3A3-D83B-4AC5-92CD-B7965AB1E0EF}"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A77477B-6B5B-4F97-9177-0F19CF59EA4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0B0B9DB8-BE38-45FA-85C5-318AE76815C8}"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8725C650-8E4B-445E-ACCA-06B897C62C3F}"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1B67CA2E-17D4-4C7C-9DDB-2F08C9B1EAAF}"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A6158B7-E361-491E-8F7F-64B154FEE25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0EE88DF6-36B3-4F69-B98E-5A481A2648F1}" type="datetime1">
              <a:rPr/>
              <a:pPr>
                <a:defRPr/>
              </a:pPr>
              <a:t>4/19/2016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2345C29A-47C8-4898-8E41-D6D2AA043F67}"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F79C1EF-0EF2-4477-A78D-03B2C91E713D}" type="datetime1">
              <a:rPr/>
              <a:pPr>
                <a:defRPr/>
              </a:pPr>
              <a:t>4/19/2016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BDC98044-EEAA-4922-8A42-DF3630157BD2}"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3BEDE4BE-4A9C-4A19-9E3E-1006943FD839}" type="datetime1">
              <a:rPr/>
              <a:pPr>
                <a:defRPr/>
              </a:pPr>
              <a:t>4/19/2016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7B974DAE-5066-408B-B9B3-224AC25F5095}"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999EE4BA-37E8-4304-8B54-7440D8AA3B80}"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E27B384-B73B-4374-8CD1-5AFA8B794ADE}"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1D6B36-76C4-48EF-9D66-4563DC5740DE}"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D0262D4-36D7-4936-84DC-ADFC1918F849}"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0823A941-4DE1-4E96-80E6-682A03DBCDDA}"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5A389DA-BE6D-4BD2-98E2-A76C97182E48}"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F557449-14E2-4835-A3DB-FFFB2BFD91C9}"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E1F45645-5D20-450B-A4BC-99F2054D88F9}"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5653B48-2CBE-4DEB-AF23-F2EA1A8E3924}" type="datetime1">
              <a:rPr/>
              <a:pPr>
                <a:defRPr/>
              </a:pPr>
              <a:t>4/19/2016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F013F49-0E55-4E6C-80A3-9C0C19080497}"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400" dirty="0" err="1" smtClean="0"/>
              <a:t>Pesaj</a:t>
            </a:r>
            <a:r>
              <a:rPr lang="es-CO" sz="4400" dirty="0" smtClean="0"/>
              <a:t> – Visión Cabalista</a:t>
            </a:r>
            <a:endParaRPr lang="es-CO" sz="4400" dirty="0" smtClean="0"/>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n-US" sz="2400" dirty="0" smtClean="0"/>
              <a:t>• El Seder de </a:t>
            </a:r>
            <a:r>
              <a:rPr lang="en-US" sz="2400" dirty="0" err="1" smtClean="0"/>
              <a:t>Pesaj</a:t>
            </a:r>
            <a:r>
              <a:rPr lang="en-US" sz="2400" dirty="0" smtClean="0"/>
              <a:t> [</a:t>
            </a:r>
            <a:r>
              <a:rPr lang="he-IL" sz="2400" dirty="0" smtClean="0"/>
              <a:t>דרֶּס- ֵ</a:t>
            </a:r>
            <a:r>
              <a:rPr lang="en-US" sz="2400" dirty="0" err="1" smtClean="0"/>
              <a:t>seder</a:t>
            </a:r>
            <a:r>
              <a:rPr lang="en-US" sz="2400" dirty="0" smtClean="0"/>
              <a:t>], </a:t>
            </a:r>
            <a:r>
              <a:rPr lang="en-US" sz="2400" dirty="0" err="1" smtClean="0"/>
              <a:t>que</a:t>
            </a:r>
            <a:r>
              <a:rPr lang="en-US" sz="2400" dirty="0" smtClean="0"/>
              <a:t> </a:t>
            </a:r>
            <a:r>
              <a:rPr lang="en-US" sz="2400" dirty="0" err="1" smtClean="0"/>
              <a:t>significa</a:t>
            </a:r>
            <a:r>
              <a:rPr lang="en-US" sz="2400" dirty="0" smtClean="0"/>
              <a:t> "</a:t>
            </a:r>
            <a:r>
              <a:rPr lang="en-US" sz="2400" dirty="0" err="1" smtClean="0"/>
              <a:t>orden</a:t>
            </a:r>
            <a:r>
              <a:rPr lang="en-US" sz="2400" dirty="0" smtClean="0"/>
              <a:t>, </a:t>
            </a:r>
            <a:r>
              <a:rPr lang="en-US" sz="2400" dirty="0" err="1" smtClean="0"/>
              <a:t>arreglo</a:t>
            </a:r>
            <a:r>
              <a:rPr lang="en-US" sz="2400" dirty="0" smtClean="0"/>
              <a:t>", y en </a:t>
            </a:r>
            <a:r>
              <a:rPr lang="en-US" sz="2400" dirty="0" err="1" smtClean="0"/>
              <a:t>yidish</a:t>
            </a:r>
            <a:r>
              <a:rPr lang="en-US" sz="2400" dirty="0" smtClean="0"/>
              <a:t>: "</a:t>
            </a:r>
            <a:r>
              <a:rPr lang="en-US" sz="2400" dirty="0" err="1" smtClean="0"/>
              <a:t>seyder</a:t>
            </a:r>
            <a:r>
              <a:rPr lang="en-US" sz="2400" dirty="0" smtClean="0"/>
              <a:t>") es la fiesta ritual </a:t>
            </a:r>
            <a:r>
              <a:rPr lang="en-US" sz="2400" dirty="0" err="1" smtClean="0"/>
              <a:t>judía</a:t>
            </a:r>
            <a:r>
              <a:rPr lang="en-US" sz="2400" dirty="0" smtClean="0"/>
              <a:t> </a:t>
            </a:r>
            <a:r>
              <a:rPr lang="en-US" sz="2400" dirty="0" err="1" smtClean="0"/>
              <a:t>que</a:t>
            </a:r>
            <a:r>
              <a:rPr lang="en-US" sz="2400" dirty="0" smtClean="0"/>
              <a:t> </a:t>
            </a:r>
            <a:r>
              <a:rPr lang="en-US" sz="2400" dirty="0" err="1" smtClean="0"/>
              <a:t>marca</a:t>
            </a:r>
            <a:r>
              <a:rPr lang="en-US" sz="2400" dirty="0" smtClean="0"/>
              <a:t> el </a:t>
            </a:r>
            <a:r>
              <a:rPr lang="en-US" sz="2400" dirty="0" err="1" smtClean="0"/>
              <a:t>inicio</a:t>
            </a:r>
            <a:r>
              <a:rPr lang="en-US" sz="2400" dirty="0" smtClean="0"/>
              <a:t> de la fiesta de la Pascua. Se </a:t>
            </a:r>
            <a:r>
              <a:rPr lang="en-US" sz="2400" dirty="0" err="1" smtClean="0"/>
              <a:t>lleva</a:t>
            </a:r>
            <a:r>
              <a:rPr lang="en-US" sz="2400" dirty="0" smtClean="0"/>
              <a:t> a </a:t>
            </a:r>
            <a:r>
              <a:rPr lang="en-US" sz="2400" dirty="0" err="1" smtClean="0"/>
              <a:t>cabo</a:t>
            </a:r>
            <a:r>
              <a:rPr lang="en-US" sz="2400" dirty="0" smtClean="0"/>
              <a:t> en la </a:t>
            </a:r>
            <a:r>
              <a:rPr lang="en-US" sz="2400" dirty="0" err="1" smtClean="0"/>
              <a:t>noche</a:t>
            </a:r>
            <a:r>
              <a:rPr lang="en-US" sz="2400" dirty="0" smtClean="0"/>
              <a:t> del </a:t>
            </a:r>
            <a:r>
              <a:rPr lang="en-US" sz="2400" dirty="0" err="1" smtClean="0"/>
              <a:t>día</a:t>
            </a:r>
            <a:r>
              <a:rPr lang="en-US" sz="2400" dirty="0" smtClean="0"/>
              <a:t> 14 de </a:t>
            </a:r>
            <a:r>
              <a:rPr lang="en-US" sz="2400" dirty="0" err="1" smtClean="0"/>
              <a:t>Nisán</a:t>
            </a:r>
            <a:r>
              <a:rPr lang="en-US" sz="2400" dirty="0" smtClean="0"/>
              <a:t> del </a:t>
            </a:r>
            <a:r>
              <a:rPr lang="en-US" sz="2400" dirty="0" err="1" smtClean="0"/>
              <a:t>calendario</a:t>
            </a:r>
            <a:r>
              <a:rPr lang="en-US" sz="2400" dirty="0" smtClean="0"/>
              <a:t> </a:t>
            </a:r>
            <a:r>
              <a:rPr lang="en-US" sz="2400" dirty="0" err="1" smtClean="0"/>
              <a:t>hebreo</a:t>
            </a:r>
            <a:r>
              <a:rPr lang="en-US" sz="2400" dirty="0" smtClean="0"/>
              <a:t> en el </a:t>
            </a:r>
            <a:r>
              <a:rPr lang="en-US" sz="2400" dirty="0" err="1" smtClean="0"/>
              <a:t>mundo</a:t>
            </a:r>
            <a:r>
              <a:rPr lang="en-US" sz="2400" dirty="0" smtClean="0"/>
              <a:t>, y el 15 </a:t>
            </a:r>
            <a:r>
              <a:rPr lang="en-US" sz="2400" dirty="0" err="1" smtClean="0"/>
              <a:t>por</a:t>
            </a:r>
            <a:r>
              <a:rPr lang="en-US" sz="2400" dirty="0" smtClean="0"/>
              <a:t> </a:t>
            </a:r>
            <a:r>
              <a:rPr lang="en-US" sz="2400" dirty="0" err="1" smtClean="0"/>
              <a:t>Judios</a:t>
            </a:r>
            <a:r>
              <a:rPr lang="en-US" sz="2400" dirty="0" smtClean="0"/>
              <a:t> </a:t>
            </a:r>
            <a:r>
              <a:rPr lang="en-US" sz="2400" dirty="0" err="1" smtClean="0"/>
              <a:t>que</a:t>
            </a:r>
            <a:r>
              <a:rPr lang="en-US" sz="2400" dirty="0" smtClean="0"/>
              <a:t> </a:t>
            </a:r>
            <a:r>
              <a:rPr lang="en-US" sz="2400" dirty="0" err="1" smtClean="0"/>
              <a:t>viven</a:t>
            </a:r>
            <a:r>
              <a:rPr lang="en-US" sz="2400" dirty="0" smtClean="0"/>
              <a:t> </a:t>
            </a:r>
            <a:r>
              <a:rPr lang="en-US" sz="2400" dirty="0" err="1" smtClean="0"/>
              <a:t>fuera</a:t>
            </a:r>
            <a:r>
              <a:rPr lang="en-US" sz="2400" dirty="0" smtClean="0"/>
              <a:t> de Israel. • Se le </a:t>
            </a:r>
            <a:r>
              <a:rPr lang="en-US" sz="2400" dirty="0" err="1" smtClean="0"/>
              <a:t>conoce</a:t>
            </a:r>
            <a:r>
              <a:rPr lang="en-US" sz="2400" dirty="0" smtClean="0"/>
              <a:t> </a:t>
            </a:r>
            <a:r>
              <a:rPr lang="en-US" sz="2400" dirty="0" err="1" smtClean="0"/>
              <a:t>también</a:t>
            </a:r>
            <a:r>
              <a:rPr lang="en-US" sz="2400" dirty="0" smtClean="0"/>
              <a:t> </a:t>
            </a:r>
            <a:r>
              <a:rPr lang="en-US" sz="2400" dirty="0" err="1" smtClean="0"/>
              <a:t>como</a:t>
            </a:r>
            <a:r>
              <a:rPr lang="en-US" sz="2400" dirty="0" smtClean="0"/>
              <a:t> Hag </a:t>
            </a:r>
            <a:r>
              <a:rPr lang="en-US" sz="2400" dirty="0" err="1" smtClean="0"/>
              <a:t>Hamatzot</a:t>
            </a:r>
            <a:r>
              <a:rPr lang="en-US" sz="2400" dirty="0" smtClean="0"/>
              <a:t> </a:t>
            </a:r>
            <a:r>
              <a:rPr lang="he-IL" sz="2400" dirty="0" smtClean="0"/>
              <a:t>המצות חג </a:t>
            </a:r>
            <a:r>
              <a:rPr lang="en-US" sz="2400" dirty="0" smtClean="0"/>
              <a:t>o Festival de los </a:t>
            </a:r>
            <a:r>
              <a:rPr lang="en-US" sz="2400" dirty="0" err="1" smtClean="0"/>
              <a:t>Matzot</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100" name="Content Placeholder 2"/>
          <p:cNvSpPr txBox="1">
            <a:spLocks noGrp="1"/>
          </p:cNvSpPr>
          <p:nvPr>
            <p:ph idx="1"/>
          </p:nvPr>
        </p:nvSpPr>
        <p:spPr>
          <a:xfrm>
            <a:off x="685800" y="5029200"/>
            <a:ext cx="7467600" cy="1295400"/>
          </a:xfrm>
        </p:spPr>
        <p:txBody>
          <a:bodyPr/>
          <a:lstStyle/>
          <a:p>
            <a:r>
              <a:rPr sz="2400" b="1" dirty="0" err="1" smtClean="0">
                <a:latin typeface="Calibri" pitchFamily="34" charset="0"/>
              </a:rPr>
              <a:t>Bedikat</a:t>
            </a:r>
            <a:r>
              <a:rPr sz="2400" b="1" dirty="0" smtClean="0">
                <a:latin typeface="Calibri" pitchFamily="34" charset="0"/>
              </a:rPr>
              <a:t> Jametz - </a:t>
            </a:r>
            <a:r>
              <a:rPr sz="2400" b="1" dirty="0" err="1" smtClean="0">
                <a:latin typeface="Calibri" pitchFamily="34" charset="0"/>
              </a:rPr>
              <a:t>Búsqueda</a:t>
            </a:r>
            <a:r>
              <a:rPr sz="2400" b="1" dirty="0" smtClean="0">
                <a:latin typeface="Calibri" pitchFamily="34" charset="0"/>
              </a:rPr>
              <a:t> del Jametz</a:t>
            </a:r>
            <a:endParaRPr sz="2400" dirty="0" smtClean="0">
              <a:latin typeface="Calibri" pitchFamily="34" charset="0"/>
            </a:endParaRPr>
          </a:p>
          <a:p>
            <a:r>
              <a:rPr lang="es-CO" sz="2400" dirty="0" smtClean="0">
                <a:latin typeface="Calibri" pitchFamily="34" charset="0"/>
              </a:rPr>
              <a:t>La búsqueda del Jametz se hace la noche antes del Día de la Fiesta de </a:t>
            </a:r>
            <a:r>
              <a:rPr lang="es-CO" sz="2400" dirty="0" err="1" smtClean="0">
                <a:latin typeface="Calibri" pitchFamily="34" charset="0"/>
              </a:rPr>
              <a:t>Pesaj</a:t>
            </a:r>
            <a:r>
              <a:rPr lang="es-CO" sz="2400" dirty="0" smtClean="0">
                <a:latin typeface="Calibri" pitchFamily="34" charset="0"/>
              </a:rPr>
              <a:t>. Primero se hace la Brajá -</a:t>
            </a:r>
            <a:r>
              <a:rPr lang="es-CO" sz="2400" b="1" dirty="0" smtClean="0">
                <a:latin typeface="Calibri" pitchFamily="34" charset="0"/>
              </a:rPr>
              <a:t>Al </a:t>
            </a:r>
            <a:r>
              <a:rPr lang="es-CO" sz="2400" b="1" dirty="0" err="1" smtClean="0">
                <a:latin typeface="Calibri" pitchFamily="34" charset="0"/>
              </a:rPr>
              <a:t>biyur</a:t>
            </a:r>
            <a:r>
              <a:rPr lang="es-CO" sz="2400" b="1" dirty="0" smtClean="0">
                <a:latin typeface="Calibri" pitchFamily="34" charset="0"/>
              </a:rPr>
              <a:t> Jametz-</a:t>
            </a:r>
            <a:r>
              <a:rPr lang="es-CO" sz="2400" dirty="0" smtClean="0">
                <a:latin typeface="Calibri" pitchFamily="34" charset="0"/>
              </a:rPr>
              <a:t>. </a:t>
            </a:r>
            <a:endParaRPr sz="2400" dirty="0" smtClean="0">
              <a:latin typeface="Calibri" pitchFamily="34" charset="0"/>
            </a:endParaRPr>
          </a:p>
        </p:txBody>
      </p:sp>
      <p:pic>
        <p:nvPicPr>
          <p:cNvPr id="4101" name="Picture 2"/>
          <p:cNvPicPr>
            <a:picLocks noChangeAspect="1" noChangeArrowheads="1"/>
          </p:cNvPicPr>
          <p:nvPr/>
        </p:nvPicPr>
        <p:blipFill>
          <a:blip r:embed="rId4" cstate="print"/>
          <a:srcRect/>
          <a:stretch>
            <a:fillRect/>
          </a:stretch>
        </p:blipFill>
        <p:spPr bwMode="auto">
          <a:xfrm>
            <a:off x="2057400" y="1371600"/>
            <a:ext cx="5257800" cy="350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5124" name="Content Placeholder 2"/>
          <p:cNvSpPr txBox="1">
            <a:spLocks noGrp="1"/>
          </p:cNvSpPr>
          <p:nvPr>
            <p:ph idx="1"/>
          </p:nvPr>
        </p:nvSpPr>
        <p:spPr>
          <a:xfrm>
            <a:off x="685800" y="1371600"/>
            <a:ext cx="7696200" cy="4953000"/>
          </a:xfrm>
        </p:spPr>
        <p:txBody>
          <a:bodyPr/>
          <a:lstStyle/>
          <a:p>
            <a:r>
              <a:rPr lang="he-IL" sz="2400" b="1" smtClean="0">
                <a:latin typeface="Calibri" pitchFamily="34" charset="0"/>
              </a:rPr>
              <a:t>על ביעור חמץ </a:t>
            </a:r>
            <a:r>
              <a:rPr sz="2400" b="1" smtClean="0">
                <a:latin typeface="Calibri" pitchFamily="34" charset="0"/>
              </a:rPr>
              <a:t>– Al Biyur Jametz</a:t>
            </a:r>
            <a:endParaRPr sz="2400" smtClean="0">
              <a:latin typeface="Calibri" pitchFamily="34" charset="0"/>
            </a:endParaRPr>
          </a:p>
          <a:p>
            <a:r>
              <a:rPr sz="2400" b="1" i="1" smtClean="0">
                <a:latin typeface="Calibri" pitchFamily="34" charset="0"/>
              </a:rPr>
              <a:t>Baruj atá Adonay, Elohenu Melej haolam, asher kideshanu bemitzvotav, vetzivanu al biyur jametz</a:t>
            </a:r>
            <a:endParaRPr sz="2400" smtClean="0">
              <a:latin typeface="Calibri" pitchFamily="34" charset="0"/>
            </a:endParaRPr>
          </a:p>
          <a:p>
            <a:r>
              <a:rPr lang="es-CO" sz="2400" i="1" smtClean="0">
                <a:latin typeface="Calibri" pitchFamily="34" charset="0"/>
              </a:rPr>
              <a:t>Bendito seas Tú, Adonay, nuestro Dios, Rey del universo, que nos has santificado con Tus mandamientos y nos has ordenado lo concerniente a la remoción del Jametz</a:t>
            </a:r>
            <a:endParaRPr sz="2400" smtClean="0">
              <a:latin typeface="Calibri" pitchFamily="34" charset="0"/>
            </a:endParaRPr>
          </a:p>
          <a:p>
            <a:r>
              <a:rPr lang="es-CO" sz="2400" i="1" smtClean="0">
                <a:latin typeface="Calibri" pitchFamily="34" charset="0"/>
              </a:rPr>
              <a:t> </a:t>
            </a:r>
            <a:endParaRPr sz="2400" smtClean="0">
              <a:latin typeface="Calibri" pitchFamily="34" charset="0"/>
            </a:endParaRPr>
          </a:p>
          <a:p>
            <a:r>
              <a:rPr lang="es-CO" sz="2400" smtClean="0">
                <a:latin typeface="Calibri" pitchFamily="34" charset="0"/>
              </a:rPr>
              <a:t>Se acostumbra usar una vela y recorrer las habitaciones de la casa, especialmente los rincones para averiguar si quedaron residuos de Jametz</a:t>
            </a: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6148" name="Content Placeholder 2"/>
          <p:cNvSpPr txBox="1">
            <a:spLocks noGrp="1"/>
          </p:cNvSpPr>
          <p:nvPr>
            <p:ph idx="1"/>
          </p:nvPr>
        </p:nvSpPr>
        <p:spPr>
          <a:xfrm>
            <a:off x="685800" y="1371600"/>
            <a:ext cx="7696200" cy="4953000"/>
          </a:xfrm>
        </p:spPr>
        <p:txBody>
          <a:bodyPr/>
          <a:lstStyle/>
          <a:p>
            <a:r>
              <a:rPr lang="es-CO" sz="2400" dirty="0" smtClean="0">
                <a:latin typeface="Calibri" pitchFamily="34" charset="0"/>
              </a:rPr>
              <a:t>Después de buscar por residuos de Jametz (pedazos de pan o galletas) y después de revisar declaramos que ya no hay en nuestro poder ningún Jametz (</a:t>
            </a:r>
            <a:r>
              <a:rPr lang="es-CO" sz="2400" dirty="0" err="1" smtClean="0">
                <a:latin typeface="Calibri" pitchFamily="34" charset="0"/>
              </a:rPr>
              <a:t>bitul</a:t>
            </a:r>
            <a:r>
              <a:rPr lang="es-CO" sz="2400" dirty="0" smtClean="0">
                <a:latin typeface="Calibri" pitchFamily="34" charset="0"/>
              </a:rPr>
              <a:t>). </a:t>
            </a:r>
          </a:p>
          <a:p>
            <a:r>
              <a:rPr lang="es-CO" sz="2400" dirty="0" smtClean="0">
                <a:latin typeface="Calibri" pitchFamily="34" charset="0"/>
              </a:rPr>
              <a:t>Declaración de </a:t>
            </a:r>
            <a:r>
              <a:rPr lang="es-CO" sz="2400" b="1" dirty="0" err="1" smtClean="0">
                <a:latin typeface="Calibri" pitchFamily="34" charset="0"/>
              </a:rPr>
              <a:t>Bitul</a:t>
            </a:r>
            <a:r>
              <a:rPr lang="es-CO" sz="2400" b="1" dirty="0" smtClean="0">
                <a:latin typeface="Calibri" pitchFamily="34" charset="0"/>
              </a:rPr>
              <a:t> Jametz</a:t>
            </a:r>
            <a:endParaRPr sz="2400" dirty="0" smtClean="0">
              <a:latin typeface="Calibri" pitchFamily="34" charset="0"/>
            </a:endParaRPr>
          </a:p>
          <a:p>
            <a:r>
              <a:rPr lang="es-CO" sz="2400" b="1" i="1" dirty="0" err="1" smtClean="0">
                <a:latin typeface="Calibri" pitchFamily="34" charset="0"/>
              </a:rPr>
              <a:t>Kol</a:t>
            </a:r>
            <a:r>
              <a:rPr lang="es-CO" sz="2400" b="1" i="1" dirty="0" smtClean="0">
                <a:latin typeface="Calibri" pitchFamily="34" charset="0"/>
              </a:rPr>
              <a:t> </a:t>
            </a:r>
            <a:r>
              <a:rPr lang="es-CO" sz="2400" b="1" i="1" dirty="0" err="1" smtClean="0">
                <a:latin typeface="Calibri" pitchFamily="34" charset="0"/>
              </a:rPr>
              <a:t>hamirá</a:t>
            </a:r>
            <a:r>
              <a:rPr lang="es-CO" sz="2400" b="1" i="1" dirty="0" smtClean="0">
                <a:latin typeface="Calibri" pitchFamily="34" charset="0"/>
              </a:rPr>
              <a:t> </a:t>
            </a:r>
            <a:r>
              <a:rPr lang="es-CO" sz="2400" b="1" i="1" dirty="0" err="1" smtClean="0">
                <a:latin typeface="Calibri" pitchFamily="34" charset="0"/>
              </a:rPr>
              <a:t>vahameiya</a:t>
            </a:r>
            <a:r>
              <a:rPr lang="es-CO" sz="2400" b="1" i="1" dirty="0" smtClean="0">
                <a:latin typeface="Calibri" pitchFamily="34" charset="0"/>
              </a:rPr>
              <a:t>  </a:t>
            </a:r>
            <a:r>
              <a:rPr lang="es-CO" sz="2400" b="1" i="1" dirty="0" err="1" smtClean="0">
                <a:latin typeface="Calibri" pitchFamily="34" charset="0"/>
              </a:rPr>
              <a:t>deika</a:t>
            </a:r>
            <a:r>
              <a:rPr lang="es-CO" sz="2400" b="1" i="1" dirty="0" smtClean="0">
                <a:latin typeface="Calibri" pitchFamily="34" charset="0"/>
              </a:rPr>
              <a:t> </a:t>
            </a:r>
            <a:r>
              <a:rPr lang="es-CO" sz="2400" b="1" i="1" dirty="0" err="1" smtClean="0">
                <a:latin typeface="Calibri" pitchFamily="34" charset="0"/>
              </a:rPr>
              <a:t>virshuti</a:t>
            </a:r>
            <a:r>
              <a:rPr lang="es-CO" sz="2400" b="1" i="1" dirty="0" smtClean="0">
                <a:latin typeface="Calibri" pitchFamily="34" charset="0"/>
              </a:rPr>
              <a:t> </a:t>
            </a:r>
            <a:r>
              <a:rPr lang="es-CO" sz="2400" b="1" i="1" dirty="0" err="1" smtClean="0">
                <a:latin typeface="Calibri" pitchFamily="34" charset="0"/>
              </a:rPr>
              <a:t>deláh</a:t>
            </a:r>
            <a:r>
              <a:rPr lang="es-CO" sz="2400" b="1" i="1" dirty="0" smtClean="0">
                <a:latin typeface="Calibri" pitchFamily="34" charset="0"/>
              </a:rPr>
              <a:t> </a:t>
            </a:r>
            <a:r>
              <a:rPr lang="es-CO" sz="2400" b="1" i="1" dirty="0" err="1" smtClean="0">
                <a:latin typeface="Calibri" pitchFamily="34" charset="0"/>
              </a:rPr>
              <a:t>amite</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viar-teh</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yedá-ehná</a:t>
            </a:r>
            <a:r>
              <a:rPr lang="es-CO" sz="2400" b="1" i="1" dirty="0" smtClean="0">
                <a:latin typeface="Calibri" pitchFamily="34" charset="0"/>
              </a:rPr>
              <a:t> </a:t>
            </a:r>
            <a:r>
              <a:rPr lang="es-CO" sz="2400" b="1" i="1" dirty="0" err="1" smtClean="0">
                <a:latin typeface="Calibri" pitchFamily="34" charset="0"/>
              </a:rPr>
              <a:t>leh</a:t>
            </a:r>
            <a:r>
              <a:rPr lang="es-CO" sz="2400" b="1" i="1" dirty="0" smtClean="0">
                <a:latin typeface="Calibri" pitchFamily="34" charset="0"/>
              </a:rPr>
              <a:t> </a:t>
            </a:r>
            <a:r>
              <a:rPr lang="es-CO" sz="2400" b="1" i="1" dirty="0" err="1" smtClean="0">
                <a:latin typeface="Calibri" pitchFamily="34" charset="0"/>
              </a:rPr>
              <a:t>libatel</a:t>
            </a:r>
            <a:r>
              <a:rPr lang="es-CO" sz="2400" b="1" i="1" dirty="0" smtClean="0">
                <a:latin typeface="Calibri" pitchFamily="34" charset="0"/>
              </a:rPr>
              <a:t> </a:t>
            </a:r>
            <a:r>
              <a:rPr lang="es-CO" sz="2400" b="1" i="1" dirty="0" err="1" smtClean="0">
                <a:latin typeface="Calibri" pitchFamily="34" charset="0"/>
              </a:rPr>
              <a:t>velehevei</a:t>
            </a:r>
            <a:r>
              <a:rPr lang="es-CO" sz="2400" b="1" i="1" dirty="0" smtClean="0">
                <a:latin typeface="Calibri" pitchFamily="34" charset="0"/>
              </a:rPr>
              <a:t> </a:t>
            </a:r>
            <a:r>
              <a:rPr lang="es-CO" sz="2400" b="1" i="1" dirty="0" err="1" smtClean="0">
                <a:latin typeface="Calibri" pitchFamily="34" charset="0"/>
              </a:rPr>
              <a:t>hefker</a:t>
            </a:r>
            <a:r>
              <a:rPr lang="es-CO" sz="2400" b="1" i="1" dirty="0" smtClean="0">
                <a:latin typeface="Calibri" pitchFamily="34" charset="0"/>
              </a:rPr>
              <a:t> </a:t>
            </a:r>
            <a:r>
              <a:rPr lang="es-CO" sz="2400" b="1" i="1" dirty="0" err="1" smtClean="0">
                <a:latin typeface="Calibri" pitchFamily="34" charset="0"/>
              </a:rPr>
              <a:t>ke'afrá</a:t>
            </a:r>
            <a:r>
              <a:rPr lang="es-CO" sz="2400" b="1" i="1" dirty="0" smtClean="0">
                <a:latin typeface="Calibri" pitchFamily="34" charset="0"/>
              </a:rPr>
              <a:t> </a:t>
            </a:r>
            <a:r>
              <a:rPr lang="es-CO" sz="2400" b="1" i="1" dirty="0" err="1" smtClean="0">
                <a:latin typeface="Calibri" pitchFamily="34" charset="0"/>
              </a:rPr>
              <a:t>de'ará</a:t>
            </a:r>
            <a:endParaRPr sz="2400" dirty="0" smtClean="0">
              <a:latin typeface="Calibri" pitchFamily="34" charset="0"/>
            </a:endParaRPr>
          </a:p>
          <a:p>
            <a:r>
              <a:rPr lang="es-CO" sz="2400" i="1" dirty="0" smtClean="0">
                <a:latin typeface="Calibri" pitchFamily="34" charset="0"/>
              </a:rPr>
              <a:t>-Todo jametz, la levadura y el pan con levadura, que está en mi posesión, que ni he visto ni eliminado, y sobre la que no tengo conocimiento, se considerará anulado y sin dueño como el polvo de la tierra.-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7172" name="Content Placeholder 2"/>
          <p:cNvSpPr txBox="1">
            <a:spLocks noGrp="1"/>
          </p:cNvSpPr>
          <p:nvPr>
            <p:ph idx="1"/>
          </p:nvPr>
        </p:nvSpPr>
        <p:spPr>
          <a:xfrm>
            <a:off x="685800" y="1371600"/>
            <a:ext cx="7696200" cy="4953000"/>
          </a:xfrm>
        </p:spPr>
        <p:txBody>
          <a:bodyPr/>
          <a:lstStyle/>
          <a:p>
            <a:r>
              <a:rPr lang="es-CO" sz="2400" b="1" dirty="0" smtClean="0">
                <a:latin typeface="Calibri" pitchFamily="34" charset="0"/>
              </a:rPr>
              <a:t>Destrucción del Jametz</a:t>
            </a:r>
            <a:endParaRPr sz="2400" dirty="0" smtClean="0">
              <a:latin typeface="Calibri" pitchFamily="34" charset="0"/>
            </a:endParaRPr>
          </a:p>
          <a:p>
            <a:r>
              <a:rPr lang="es-CO" sz="2400" dirty="0" smtClean="0">
                <a:latin typeface="Calibri" pitchFamily="34" charset="0"/>
              </a:rPr>
              <a:t>Destruir el Jametz (quemarlo al fuego) el Lunes (Abril 11 2017) por la mañana. Se declara:</a:t>
            </a:r>
            <a:endParaRPr sz="2400" dirty="0" smtClean="0">
              <a:latin typeface="Calibri" pitchFamily="34" charset="0"/>
            </a:endParaRPr>
          </a:p>
          <a:p>
            <a:r>
              <a:rPr lang="es-CO" sz="2400" dirty="0" smtClean="0">
                <a:latin typeface="Calibri" pitchFamily="34" charset="0"/>
              </a:rPr>
              <a:t> </a:t>
            </a:r>
            <a:endParaRPr sz="2400" dirty="0" smtClean="0">
              <a:latin typeface="Calibri" pitchFamily="34" charset="0"/>
            </a:endParaRPr>
          </a:p>
          <a:p>
            <a:r>
              <a:rPr lang="es-CO" sz="2400" b="1" i="1" dirty="0" err="1" smtClean="0">
                <a:latin typeface="Calibri" pitchFamily="34" charset="0"/>
              </a:rPr>
              <a:t>Kol</a:t>
            </a:r>
            <a:r>
              <a:rPr lang="es-CO" sz="2400" b="1" i="1" dirty="0" smtClean="0">
                <a:latin typeface="Calibri" pitchFamily="34" charset="0"/>
              </a:rPr>
              <a:t> </a:t>
            </a:r>
            <a:r>
              <a:rPr lang="es-CO" sz="2400" b="1" i="1" dirty="0" err="1" smtClean="0">
                <a:latin typeface="Calibri" pitchFamily="34" charset="0"/>
              </a:rPr>
              <a:t>hamirá</a:t>
            </a:r>
            <a:r>
              <a:rPr lang="es-CO" sz="2400" b="1" i="1" dirty="0" smtClean="0">
                <a:latin typeface="Calibri" pitchFamily="34" charset="0"/>
              </a:rPr>
              <a:t> </a:t>
            </a:r>
            <a:r>
              <a:rPr lang="es-CO" sz="2400" b="1" i="1" dirty="0" err="1" smtClean="0">
                <a:latin typeface="Calibri" pitchFamily="34" charset="0"/>
              </a:rPr>
              <a:t>vahameiya</a:t>
            </a:r>
            <a:r>
              <a:rPr lang="es-CO" sz="2400" b="1" i="1" dirty="0" smtClean="0">
                <a:latin typeface="Calibri" pitchFamily="34" charset="0"/>
              </a:rPr>
              <a:t>  </a:t>
            </a:r>
            <a:r>
              <a:rPr lang="es-CO" sz="2400" b="1" i="1" dirty="0" err="1" smtClean="0">
                <a:latin typeface="Calibri" pitchFamily="34" charset="0"/>
              </a:rPr>
              <a:t>deiká</a:t>
            </a:r>
            <a:r>
              <a:rPr lang="es-CO" sz="2400" b="1" i="1" dirty="0" smtClean="0">
                <a:latin typeface="Calibri" pitchFamily="34" charset="0"/>
              </a:rPr>
              <a:t> </a:t>
            </a:r>
            <a:r>
              <a:rPr lang="es-CO" sz="2400" b="1" i="1" dirty="0" err="1" smtClean="0">
                <a:latin typeface="Calibri" pitchFamily="34" charset="0"/>
              </a:rPr>
              <a:t>virshuti</a:t>
            </a:r>
            <a:r>
              <a:rPr lang="es-CO" sz="2400" b="1" i="1" dirty="0" smtClean="0">
                <a:latin typeface="Calibri" pitchFamily="34" charset="0"/>
              </a:rPr>
              <a:t> da-</a:t>
            </a:r>
            <a:r>
              <a:rPr lang="es-CO" sz="2400" b="1" i="1" dirty="0" err="1" smtClean="0">
                <a:latin typeface="Calibri" pitchFamily="34" charset="0"/>
              </a:rPr>
              <a:t>aziteh</a:t>
            </a:r>
            <a:r>
              <a:rPr lang="es-CO" sz="2400" b="1" i="1" dirty="0" smtClean="0">
                <a:latin typeface="Calibri" pitchFamily="34" charset="0"/>
              </a:rPr>
              <a:t> </a:t>
            </a:r>
            <a:r>
              <a:rPr lang="es-CO" sz="2400" b="1" i="1" dirty="0" err="1" smtClean="0">
                <a:latin typeface="Calibri" pitchFamily="34" charset="0"/>
              </a:rPr>
              <a:t>udela</a:t>
            </a:r>
            <a:r>
              <a:rPr lang="es-CO" sz="2400" b="1" i="1" dirty="0" smtClean="0">
                <a:latin typeface="Calibri" pitchFamily="34" charset="0"/>
              </a:rPr>
              <a:t> </a:t>
            </a:r>
            <a:r>
              <a:rPr lang="es-CO" sz="2400" b="1" i="1" dirty="0" err="1" smtClean="0">
                <a:latin typeface="Calibri" pitchFamily="34" charset="0"/>
              </a:rPr>
              <a:t>hazite</a:t>
            </a:r>
            <a:r>
              <a:rPr lang="es-CO" sz="2400" b="1" i="1" dirty="0" smtClean="0">
                <a:latin typeface="Calibri" pitchFamily="34" charset="0"/>
              </a:rPr>
              <a:t> </a:t>
            </a:r>
            <a:r>
              <a:rPr lang="es-CO" sz="2400" b="1" i="1" dirty="0" err="1" smtClean="0">
                <a:latin typeface="Calibri" pitchFamily="34" charset="0"/>
              </a:rPr>
              <a:t>dahamitéh</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hamite</a:t>
            </a:r>
            <a:r>
              <a:rPr lang="es-CO" sz="2400" b="1" i="1" dirty="0" smtClean="0">
                <a:latin typeface="Calibri" pitchFamily="34" charset="0"/>
              </a:rPr>
              <a:t> </a:t>
            </a:r>
            <a:r>
              <a:rPr lang="es-CO" sz="2400" b="1" i="1" dirty="0" err="1" smtClean="0">
                <a:latin typeface="Calibri" pitchFamily="34" charset="0"/>
              </a:rPr>
              <a:t>deviarté</a:t>
            </a:r>
            <a:r>
              <a:rPr lang="es-CO" sz="2400" b="1" i="1" dirty="0" smtClean="0">
                <a:latin typeface="Calibri" pitchFamily="34" charset="0"/>
              </a:rPr>
              <a:t> </a:t>
            </a:r>
            <a:r>
              <a:rPr lang="es-CO" sz="2400" b="1" i="1" dirty="0" err="1" smtClean="0">
                <a:latin typeface="Calibri" pitchFamily="34" charset="0"/>
              </a:rPr>
              <a:t>udela</a:t>
            </a:r>
            <a:r>
              <a:rPr lang="es-CO" sz="2400" b="1" i="1" dirty="0" smtClean="0">
                <a:latin typeface="Calibri" pitchFamily="34" charset="0"/>
              </a:rPr>
              <a:t> </a:t>
            </a:r>
            <a:r>
              <a:rPr lang="es-CO" sz="2400" b="1" i="1" dirty="0" err="1" smtClean="0">
                <a:latin typeface="Calibri" pitchFamily="34" charset="0"/>
              </a:rPr>
              <a:t>viarté</a:t>
            </a:r>
            <a:r>
              <a:rPr lang="es-CO" sz="2400" b="1" i="1" dirty="0" smtClean="0">
                <a:latin typeface="Calibri" pitchFamily="34" charset="0"/>
              </a:rPr>
              <a:t> </a:t>
            </a:r>
            <a:r>
              <a:rPr lang="es-CO" sz="2400" b="1" i="1" dirty="0" err="1" smtClean="0">
                <a:latin typeface="Calibri" pitchFamily="34" charset="0"/>
              </a:rPr>
              <a:t>libatel</a:t>
            </a:r>
            <a:r>
              <a:rPr lang="es-CO" sz="2400" b="1" i="1" dirty="0" smtClean="0">
                <a:latin typeface="Calibri" pitchFamily="34" charset="0"/>
              </a:rPr>
              <a:t> </a:t>
            </a:r>
            <a:r>
              <a:rPr lang="es-CO" sz="2400" b="1" i="1" dirty="0" err="1" smtClean="0">
                <a:latin typeface="Calibri" pitchFamily="34" charset="0"/>
              </a:rPr>
              <a:t>velehevei</a:t>
            </a:r>
            <a:r>
              <a:rPr lang="es-CO" sz="2400" b="1" i="1" dirty="0" smtClean="0">
                <a:latin typeface="Calibri" pitchFamily="34" charset="0"/>
              </a:rPr>
              <a:t> </a:t>
            </a:r>
            <a:r>
              <a:rPr lang="es-CO" sz="2400" b="1" i="1" dirty="0" err="1" smtClean="0">
                <a:latin typeface="Calibri" pitchFamily="34" charset="0"/>
              </a:rPr>
              <a:t>hefker</a:t>
            </a:r>
            <a:r>
              <a:rPr lang="es-CO" sz="2400" b="1" i="1" dirty="0" smtClean="0">
                <a:latin typeface="Calibri" pitchFamily="34" charset="0"/>
              </a:rPr>
              <a:t> </a:t>
            </a:r>
            <a:r>
              <a:rPr lang="es-CO" sz="2400" b="1" i="1" dirty="0" err="1" smtClean="0">
                <a:latin typeface="Calibri" pitchFamily="34" charset="0"/>
              </a:rPr>
              <a:t>keafrá</a:t>
            </a:r>
            <a:r>
              <a:rPr lang="es-CO" sz="2400" b="1" i="1" dirty="0" smtClean="0">
                <a:latin typeface="Calibri" pitchFamily="34" charset="0"/>
              </a:rPr>
              <a:t> </a:t>
            </a:r>
            <a:r>
              <a:rPr lang="es-CO" sz="2400" b="1" i="1" dirty="0" err="1" smtClean="0">
                <a:latin typeface="Calibri" pitchFamily="34" charset="0"/>
              </a:rPr>
              <a:t>de'ará</a:t>
            </a:r>
            <a:endParaRPr sz="2400" dirty="0" smtClean="0">
              <a:latin typeface="Calibri" pitchFamily="34" charset="0"/>
            </a:endParaRPr>
          </a:p>
          <a:p>
            <a:r>
              <a:rPr lang="es-CO" sz="2400" i="1" dirty="0" smtClean="0">
                <a:latin typeface="Calibri" pitchFamily="34" charset="0"/>
              </a:rPr>
              <a:t>-Todo jametz,  levadura y  pan con levadura, que está en mi poder, que lo haya visto o no, que lo haya quitado o no, será anulado y considerado sin dueño como el polvo de la tierra.-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8196" name="Content Placeholder 2"/>
          <p:cNvSpPr txBox="1">
            <a:spLocks noGrp="1"/>
          </p:cNvSpPr>
          <p:nvPr>
            <p:ph idx="1"/>
          </p:nvPr>
        </p:nvSpPr>
        <p:spPr>
          <a:xfrm>
            <a:off x="685800" y="1371600"/>
            <a:ext cx="7696200" cy="4953000"/>
          </a:xfrm>
        </p:spPr>
        <p:txBody>
          <a:bodyPr/>
          <a:lstStyle/>
          <a:p>
            <a:endParaRPr sz="2400" smtClean="0">
              <a:latin typeface="Calibri" pitchFamily="34" charset="0"/>
            </a:endParaRPr>
          </a:p>
        </p:txBody>
      </p:sp>
      <p:pic>
        <p:nvPicPr>
          <p:cNvPr id="8197" name="Picture 2" descr="http://upload.wikimedia.org/wikipedia/commons/thumb/7/74/BiurChametz2010.jpg/250px-BiurChametz2010.jpg"/>
          <p:cNvPicPr>
            <a:picLocks noChangeAspect="1" noChangeArrowheads="1"/>
          </p:cNvPicPr>
          <p:nvPr/>
        </p:nvPicPr>
        <p:blipFill>
          <a:blip r:embed="rId4" cstate="print"/>
          <a:srcRect/>
          <a:stretch>
            <a:fillRect/>
          </a:stretch>
        </p:blipFill>
        <p:spPr bwMode="auto">
          <a:xfrm>
            <a:off x="6153150" y="2895600"/>
            <a:ext cx="2381250" cy="1790700"/>
          </a:xfrm>
          <a:prstGeom prst="rect">
            <a:avLst/>
          </a:prstGeom>
          <a:noFill/>
          <a:ln w="9525">
            <a:noFill/>
            <a:miter lim="800000"/>
            <a:headEnd/>
            <a:tailEnd/>
          </a:ln>
        </p:spPr>
      </p:pic>
      <p:pic>
        <p:nvPicPr>
          <p:cNvPr id="8198" name="Picture 4" descr="https://torahjournal.files.wordpress.com/2011/04/pesach-013.jpg"/>
          <p:cNvPicPr>
            <a:picLocks noChangeAspect="1" noChangeArrowheads="1"/>
          </p:cNvPicPr>
          <p:nvPr/>
        </p:nvPicPr>
        <p:blipFill>
          <a:blip r:embed="rId5" cstate="print"/>
          <a:srcRect/>
          <a:stretch>
            <a:fillRect/>
          </a:stretch>
        </p:blipFill>
        <p:spPr bwMode="auto">
          <a:xfrm>
            <a:off x="381000" y="1447800"/>
            <a:ext cx="5791200" cy="434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9220" name="Content Placeholder 2"/>
          <p:cNvSpPr txBox="1">
            <a:spLocks noGrp="1"/>
          </p:cNvSpPr>
          <p:nvPr>
            <p:ph idx="1"/>
          </p:nvPr>
        </p:nvSpPr>
        <p:spPr>
          <a:xfrm>
            <a:off x="685800" y="1371600"/>
            <a:ext cx="4876800" cy="4953000"/>
          </a:xfrm>
        </p:spPr>
        <p:txBody>
          <a:bodyPr/>
          <a:lstStyle/>
          <a:p>
            <a:pPr algn="ctr">
              <a:buFont typeface="Arial" charset="0"/>
              <a:buNone/>
            </a:pPr>
            <a:r>
              <a:rPr lang="es-CO" sz="2400" b="1" smtClean="0">
                <a:latin typeface="Calibri" pitchFamily="34" charset="0"/>
              </a:rPr>
              <a:t>SEDER DE PESAJ </a:t>
            </a:r>
            <a:endParaRPr sz="2400" smtClean="0">
              <a:latin typeface="Calibri" pitchFamily="34" charset="0"/>
            </a:endParaRPr>
          </a:p>
          <a:p>
            <a:r>
              <a:rPr lang="es-CO" sz="2400" smtClean="0">
                <a:latin typeface="Calibri" pitchFamily="34" charset="0"/>
              </a:rPr>
              <a:t> Bendición para  las  velas  (Sólo la primera noche)</a:t>
            </a:r>
            <a:endParaRPr sz="2400" smtClean="0">
              <a:latin typeface="Calibri" pitchFamily="34" charset="0"/>
            </a:endParaRPr>
          </a:p>
          <a:p>
            <a:r>
              <a:rPr sz="2400" b="1" i="1" smtClean="0">
                <a:latin typeface="Calibri" pitchFamily="34" charset="0"/>
              </a:rPr>
              <a:t>Baruj atá Adonay, elohenu Melej haolam,asher kideshanu bemitzvotav, vetzivanu lehadlik ner shel  Shabat veYom Tov</a:t>
            </a:r>
            <a:endParaRPr sz="2400" smtClean="0">
              <a:latin typeface="Calibri" pitchFamily="34" charset="0"/>
            </a:endParaRPr>
          </a:p>
          <a:p>
            <a:r>
              <a:rPr lang="es-CO" sz="2400" i="1" smtClean="0">
                <a:latin typeface="Calibri" pitchFamily="34" charset="0"/>
              </a:rPr>
              <a:t>Bendito seas Tú, Adonay, nuestro Dios, Rey del universo, que nos has santificado con Tus mandamientos y nos has ordenado encender la candela del Shabat y Yom Tov.</a:t>
            </a:r>
            <a:endParaRPr sz="2400" smtClean="0">
              <a:latin typeface="Calibri" pitchFamily="34" charset="0"/>
            </a:endParaRPr>
          </a:p>
          <a:p>
            <a:endParaRPr sz="2400" smtClean="0">
              <a:latin typeface="Calibri" pitchFamily="34" charset="0"/>
            </a:endParaRPr>
          </a:p>
        </p:txBody>
      </p:sp>
      <p:pic>
        <p:nvPicPr>
          <p:cNvPr id="9221" name="Picture 2"/>
          <p:cNvPicPr preferRelativeResize="0">
            <a:picLocks noChangeArrowheads="1"/>
          </p:cNvPicPr>
          <p:nvPr/>
        </p:nvPicPr>
        <p:blipFill>
          <a:blip r:embed="rId4" cstate="print"/>
          <a:srcRect/>
          <a:stretch>
            <a:fillRect/>
          </a:stretch>
        </p:blipFill>
        <p:spPr bwMode="auto">
          <a:xfrm>
            <a:off x="5943600" y="2209800"/>
            <a:ext cx="2514600" cy="3581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0244" name="Content Placeholder 2"/>
          <p:cNvSpPr txBox="1">
            <a:spLocks noGrp="1"/>
          </p:cNvSpPr>
          <p:nvPr>
            <p:ph idx="1"/>
          </p:nvPr>
        </p:nvSpPr>
        <p:spPr>
          <a:xfrm>
            <a:off x="685800" y="1371600"/>
            <a:ext cx="4876800" cy="4953000"/>
          </a:xfrm>
        </p:spPr>
        <p:txBody>
          <a:bodyPr/>
          <a:lstStyle/>
          <a:p>
            <a:r>
              <a:rPr lang="es-CO" sz="2400" b="1" smtClean="0">
                <a:latin typeface="Calibri" pitchFamily="34" charset="0"/>
              </a:rPr>
              <a:t>La Bandeja  del Séder –KEARÁ- </a:t>
            </a:r>
            <a:endParaRPr sz="2400" smtClean="0">
              <a:latin typeface="Calibri" pitchFamily="34" charset="0"/>
            </a:endParaRPr>
          </a:p>
          <a:p>
            <a:endParaRPr sz="2400" smtClean="0">
              <a:latin typeface="Calibri" pitchFamily="34" charset="0"/>
            </a:endParaRPr>
          </a:p>
        </p:txBody>
      </p:sp>
      <p:pic>
        <p:nvPicPr>
          <p:cNvPr id="10245" name="Picture 3"/>
          <p:cNvPicPr>
            <a:picLocks noChangeAspect="1" noChangeArrowheads="1"/>
          </p:cNvPicPr>
          <p:nvPr/>
        </p:nvPicPr>
        <p:blipFill>
          <a:blip r:embed="rId4" cstate="print"/>
          <a:srcRect/>
          <a:stretch>
            <a:fillRect/>
          </a:stretch>
        </p:blipFill>
        <p:spPr bwMode="auto">
          <a:xfrm>
            <a:off x="1600200" y="1905000"/>
            <a:ext cx="5868988" cy="4648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1268" name="Picture 2"/>
          <p:cNvPicPr preferRelativeResize="0">
            <a:picLocks noChangeArrowheads="1"/>
          </p:cNvPicPr>
          <p:nvPr/>
        </p:nvPicPr>
        <p:blipFill>
          <a:blip r:embed="rId4" cstate="print"/>
          <a:srcRect/>
          <a:stretch>
            <a:fillRect/>
          </a:stretch>
        </p:blipFill>
        <p:spPr bwMode="auto">
          <a:xfrm>
            <a:off x="838200" y="4905375"/>
            <a:ext cx="1781175" cy="1114425"/>
          </a:xfrm>
          <a:prstGeom prst="rect">
            <a:avLst/>
          </a:prstGeom>
          <a:solidFill>
            <a:srgbClr val="FFFFFF"/>
          </a:solidFill>
          <a:ln w="9525">
            <a:noFill/>
            <a:miter lim="800000"/>
            <a:headEnd/>
            <a:tailEnd/>
          </a:ln>
        </p:spPr>
      </p:pic>
      <p:pic>
        <p:nvPicPr>
          <p:cNvPr id="11269" name="Picture 3"/>
          <p:cNvPicPr preferRelativeResize="0">
            <a:picLocks noChangeArrowheads="1"/>
          </p:cNvPicPr>
          <p:nvPr/>
        </p:nvPicPr>
        <p:blipFill>
          <a:blip r:embed="rId5" cstate="print"/>
          <a:srcRect/>
          <a:stretch>
            <a:fillRect/>
          </a:stretch>
        </p:blipFill>
        <p:spPr bwMode="auto">
          <a:xfrm>
            <a:off x="6629400" y="4876800"/>
            <a:ext cx="1758950" cy="1219200"/>
          </a:xfrm>
          <a:prstGeom prst="rect">
            <a:avLst/>
          </a:prstGeom>
          <a:solidFill>
            <a:srgbClr val="FFFFFF"/>
          </a:solidFill>
          <a:ln w="9525">
            <a:noFill/>
            <a:miter lim="800000"/>
            <a:headEnd/>
            <a:tailEnd/>
          </a:ln>
        </p:spPr>
      </p:pic>
      <p:pic>
        <p:nvPicPr>
          <p:cNvPr id="11270" name="Picture 4"/>
          <p:cNvPicPr preferRelativeResize="0">
            <a:picLocks noChangeArrowheads="1"/>
          </p:cNvPicPr>
          <p:nvPr/>
        </p:nvPicPr>
        <p:blipFill>
          <a:blip r:embed="rId6" cstate="print"/>
          <a:srcRect/>
          <a:stretch>
            <a:fillRect/>
          </a:stretch>
        </p:blipFill>
        <p:spPr bwMode="auto">
          <a:xfrm>
            <a:off x="3581400" y="4191000"/>
            <a:ext cx="2198688" cy="2203450"/>
          </a:xfrm>
          <a:prstGeom prst="rect">
            <a:avLst/>
          </a:prstGeom>
          <a:solidFill>
            <a:srgbClr val="FFFFFF"/>
          </a:solidFill>
          <a:ln w="9525">
            <a:noFill/>
            <a:miter lim="800000"/>
            <a:headEnd/>
            <a:tailEnd/>
          </a:ln>
        </p:spPr>
      </p:pic>
      <p:sp>
        <p:nvSpPr>
          <p:cNvPr id="11271" name="Content Placeholder 2"/>
          <p:cNvSpPr txBox="1">
            <a:spLocks noGrp="1"/>
          </p:cNvSpPr>
          <p:nvPr>
            <p:ph idx="1"/>
          </p:nvPr>
        </p:nvSpPr>
        <p:spPr>
          <a:xfrm>
            <a:off x="685800" y="1447800"/>
            <a:ext cx="7772400" cy="4953000"/>
          </a:xfrm>
        </p:spPr>
        <p:txBody>
          <a:bodyPr/>
          <a:lstStyle/>
          <a:p>
            <a:r>
              <a:rPr lang="es-CO" sz="2400" b="1" smtClean="0">
                <a:latin typeface="Calibri" pitchFamily="34" charset="0"/>
              </a:rPr>
              <a:t>La Bandeja  del Séder –KEARÁ- </a:t>
            </a:r>
            <a:endParaRPr sz="2400" smtClean="0">
              <a:latin typeface="Calibri" pitchFamily="34" charset="0"/>
            </a:endParaRPr>
          </a:p>
          <a:p>
            <a:r>
              <a:rPr lang="es-ES" sz="2400" smtClean="0">
                <a:latin typeface="Calibri" pitchFamily="34" charset="0"/>
              </a:rPr>
              <a:t>La Keará es una bandeja grande redonda, por lo general, que trae los símbolos del Seder. Esta se coloca en el centro de la mesa.</a:t>
            </a:r>
          </a:p>
          <a:p>
            <a:r>
              <a:rPr lang="es-ES" sz="2400" smtClean="0">
                <a:latin typeface="Calibri" pitchFamily="34" charset="0"/>
              </a:rPr>
              <a:t>•Se colocan además 3 Matzot, uno encima del otro.</a:t>
            </a:r>
          </a:p>
          <a:p>
            <a:r>
              <a:rPr lang="es-ES" sz="2400" smtClean="0">
                <a:latin typeface="Calibri" pitchFamily="34" charset="0"/>
              </a:rPr>
              <a:t>•La Keará contiene "Un huevo asado, un hueso, Rábano, Jaroset, perejil y otra hierva amaga como Lechuga Romana (esto en el rito Sefardita)</a:t>
            </a: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2292" name="Content Placeholder 2"/>
          <p:cNvSpPr txBox="1">
            <a:spLocks noGrp="1"/>
          </p:cNvSpPr>
          <p:nvPr>
            <p:ph idx="1"/>
          </p:nvPr>
        </p:nvSpPr>
        <p:spPr>
          <a:xfrm>
            <a:off x="685800" y="1371600"/>
            <a:ext cx="7620000" cy="4953000"/>
          </a:xfrm>
        </p:spPr>
        <p:txBody>
          <a:bodyPr/>
          <a:lstStyle/>
          <a:p>
            <a:r>
              <a:rPr lang="es-CO" sz="2400" b="1" u="sng" smtClean="0">
                <a:latin typeface="Calibri" pitchFamily="34" charset="0"/>
              </a:rPr>
              <a:t>ORDEN PARA EL SEDER</a:t>
            </a:r>
            <a:endParaRPr sz="2400" smtClean="0">
              <a:latin typeface="Calibri" pitchFamily="34" charset="0"/>
            </a:endParaRPr>
          </a:p>
          <a:p>
            <a:r>
              <a:rPr lang="es-CO" sz="2400" b="1" smtClean="0">
                <a:latin typeface="Calibri" pitchFamily="34" charset="0"/>
              </a:rPr>
              <a:t> </a:t>
            </a:r>
            <a:r>
              <a:rPr lang="es-CO" sz="2400" smtClean="0">
                <a:latin typeface="Calibri" pitchFamily="34" charset="0"/>
              </a:rPr>
              <a:t>1.    </a:t>
            </a:r>
            <a:r>
              <a:rPr lang="es-CO" sz="2400" b="1" u="sng" smtClean="0">
                <a:latin typeface="Calibri" pitchFamily="34" charset="0"/>
              </a:rPr>
              <a:t>Kádesh  </a:t>
            </a:r>
            <a:r>
              <a:rPr lang="es-CO" sz="2400" smtClean="0">
                <a:latin typeface="Calibri" pitchFamily="34" charset="0"/>
              </a:rPr>
              <a:t>se hace la  bendición sobre el vino</a:t>
            </a:r>
            <a:endParaRPr sz="2400" smtClean="0">
              <a:latin typeface="Calibri" pitchFamily="34" charset="0"/>
            </a:endParaRPr>
          </a:p>
          <a:p>
            <a:r>
              <a:rPr lang="es-CO" sz="2400" smtClean="0">
                <a:latin typeface="Calibri" pitchFamily="34" charset="0"/>
              </a:rPr>
              <a:t>2.    </a:t>
            </a:r>
            <a:r>
              <a:rPr lang="es-CO" sz="2400" b="1" u="sng" smtClean="0">
                <a:latin typeface="Calibri" pitchFamily="34" charset="0"/>
              </a:rPr>
              <a:t>Urjatz </a:t>
            </a:r>
            <a:r>
              <a:rPr lang="es-CO" sz="2400" smtClean="0">
                <a:latin typeface="Calibri" pitchFamily="34" charset="0"/>
              </a:rPr>
              <a:t> se lavan las manos pero NO se hace bendición</a:t>
            </a:r>
            <a:endParaRPr sz="2400" smtClean="0">
              <a:latin typeface="Calibri" pitchFamily="34" charset="0"/>
            </a:endParaRPr>
          </a:p>
          <a:p>
            <a:r>
              <a:rPr lang="es-CO" sz="2400" smtClean="0">
                <a:latin typeface="Calibri" pitchFamily="34" charset="0"/>
              </a:rPr>
              <a:t>3.    </a:t>
            </a:r>
            <a:r>
              <a:rPr lang="es-CO" sz="2400" b="1" u="sng" smtClean="0">
                <a:latin typeface="Calibri" pitchFamily="34" charset="0"/>
              </a:rPr>
              <a:t>Karpas   </a:t>
            </a:r>
            <a:r>
              <a:rPr lang="es-CO" sz="2400" smtClean="0">
                <a:latin typeface="Calibri" pitchFamily="34" charset="0"/>
              </a:rPr>
              <a:t>se come un pedazo de vegetal mojado en agua salada</a:t>
            </a:r>
            <a:endParaRPr sz="2400" smtClean="0">
              <a:latin typeface="Calibri" pitchFamily="34" charset="0"/>
            </a:endParaRPr>
          </a:p>
          <a:p>
            <a:r>
              <a:rPr lang="es-CO" sz="2400" smtClean="0">
                <a:latin typeface="Calibri" pitchFamily="34" charset="0"/>
              </a:rPr>
              <a:t>4.    </a:t>
            </a:r>
            <a:r>
              <a:rPr lang="es-CO" sz="2400" b="1" u="sng" smtClean="0">
                <a:latin typeface="Calibri" pitchFamily="34" charset="0"/>
              </a:rPr>
              <a:t>Yájatz</a:t>
            </a:r>
            <a:r>
              <a:rPr lang="es-CO" sz="2400" smtClean="0">
                <a:latin typeface="Calibri" pitchFamily="34" charset="0"/>
              </a:rPr>
              <a:t> se divide la Matzá que quedo en medio en la mitad</a:t>
            </a:r>
            <a:endParaRPr sz="2400" smtClean="0">
              <a:latin typeface="Calibri" pitchFamily="34" charset="0"/>
            </a:endParaRPr>
          </a:p>
          <a:p>
            <a:r>
              <a:rPr lang="es-CO" sz="2400" smtClean="0">
                <a:latin typeface="Calibri" pitchFamily="34" charset="0"/>
              </a:rPr>
              <a:t>5.    </a:t>
            </a:r>
            <a:r>
              <a:rPr lang="es-CO" sz="2400" b="1" u="sng" smtClean="0">
                <a:latin typeface="Calibri" pitchFamily="34" charset="0"/>
              </a:rPr>
              <a:t>Magid  </a:t>
            </a:r>
            <a:r>
              <a:rPr lang="es-CO" sz="2400" smtClean="0">
                <a:latin typeface="Calibri" pitchFamily="34" charset="0"/>
              </a:rPr>
              <a:t>se cuenta la historia de Pésaj</a:t>
            </a:r>
            <a:endParaRPr sz="2400" smtClean="0">
              <a:latin typeface="Calibri" pitchFamily="34" charset="0"/>
            </a:endParaRPr>
          </a:p>
          <a:p>
            <a:r>
              <a:rPr lang="es-CO" sz="2400" smtClean="0">
                <a:latin typeface="Calibri" pitchFamily="34" charset="0"/>
              </a:rPr>
              <a:t>6.    </a:t>
            </a:r>
            <a:r>
              <a:rPr lang="es-CO" sz="2400" b="1" u="sng" smtClean="0">
                <a:latin typeface="Calibri" pitchFamily="34" charset="0"/>
              </a:rPr>
              <a:t>Rojtzá </a:t>
            </a:r>
            <a:r>
              <a:rPr lang="es-CO" sz="2400" smtClean="0">
                <a:latin typeface="Calibri" pitchFamily="34" charset="0"/>
              </a:rPr>
              <a:t>se lavan las manos y se dice la brajá</a:t>
            </a:r>
            <a:endParaRPr sz="2400" smtClean="0">
              <a:latin typeface="Calibri" pitchFamily="34" charset="0"/>
            </a:endParaRPr>
          </a:p>
          <a:p>
            <a:r>
              <a:rPr lang="es-CO" sz="2400" smtClean="0">
                <a:latin typeface="Calibri" pitchFamily="34" charset="0"/>
              </a:rPr>
              <a:t>7.    </a:t>
            </a:r>
            <a:r>
              <a:rPr lang="es-CO" sz="2400" b="1" u="sng" smtClean="0">
                <a:latin typeface="Calibri" pitchFamily="34" charset="0"/>
              </a:rPr>
              <a:t>Motzí </a:t>
            </a:r>
            <a:r>
              <a:rPr lang="es-CO" sz="2400" smtClean="0">
                <a:latin typeface="Calibri" pitchFamily="34" charset="0"/>
              </a:rPr>
              <a:t>se dice la bendición sobre la Matzá</a:t>
            </a: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3316" name="Content Placeholder 2"/>
          <p:cNvSpPr txBox="1">
            <a:spLocks noGrp="1"/>
          </p:cNvSpPr>
          <p:nvPr>
            <p:ph idx="1"/>
          </p:nvPr>
        </p:nvSpPr>
        <p:spPr>
          <a:xfrm>
            <a:off x="685800" y="1371600"/>
            <a:ext cx="7620000" cy="4953000"/>
          </a:xfrm>
        </p:spPr>
        <p:txBody>
          <a:bodyPr/>
          <a:lstStyle/>
          <a:p>
            <a:r>
              <a:rPr lang="es-CO" sz="2400" smtClean="0">
                <a:latin typeface="Calibri" pitchFamily="34" charset="0"/>
              </a:rPr>
              <a:t>7.    </a:t>
            </a:r>
            <a:r>
              <a:rPr lang="es-CO" sz="2400" b="1" u="sng" smtClean="0">
                <a:latin typeface="Calibri" pitchFamily="34" charset="0"/>
              </a:rPr>
              <a:t>Motzí </a:t>
            </a:r>
            <a:r>
              <a:rPr lang="es-CO" sz="2400" smtClean="0">
                <a:latin typeface="Calibri" pitchFamily="34" charset="0"/>
              </a:rPr>
              <a:t>se dice la bendición sobre la Matzá</a:t>
            </a:r>
            <a:endParaRPr sz="2400" smtClean="0">
              <a:latin typeface="Calibri" pitchFamily="34" charset="0"/>
            </a:endParaRPr>
          </a:p>
          <a:p>
            <a:r>
              <a:rPr lang="es-CO" sz="2400" smtClean="0">
                <a:latin typeface="Calibri" pitchFamily="34" charset="0"/>
              </a:rPr>
              <a:t>8.    </a:t>
            </a:r>
            <a:r>
              <a:rPr lang="es-CO" sz="2400" b="1" u="sng" smtClean="0">
                <a:latin typeface="Calibri" pitchFamily="34" charset="0"/>
              </a:rPr>
              <a:t>Matzá </a:t>
            </a:r>
            <a:r>
              <a:rPr lang="es-CO" sz="2400" smtClean="0">
                <a:latin typeface="Calibri" pitchFamily="34" charset="0"/>
              </a:rPr>
              <a:t>se dice la otra bendición sobre la Matzá</a:t>
            </a:r>
            <a:endParaRPr sz="2400" smtClean="0">
              <a:latin typeface="Calibri" pitchFamily="34" charset="0"/>
            </a:endParaRPr>
          </a:p>
          <a:p>
            <a:r>
              <a:rPr lang="es-CO" sz="2400" smtClean="0">
                <a:latin typeface="Calibri" pitchFamily="34" charset="0"/>
              </a:rPr>
              <a:t>9.    </a:t>
            </a:r>
            <a:r>
              <a:rPr lang="es-CO" sz="2400" b="1" u="sng" smtClean="0">
                <a:latin typeface="Calibri" pitchFamily="34" charset="0"/>
              </a:rPr>
              <a:t>Maror</a:t>
            </a:r>
            <a:r>
              <a:rPr lang="es-CO" sz="2400" smtClean="0">
                <a:latin typeface="Calibri" pitchFamily="34" charset="0"/>
              </a:rPr>
              <a:t> se comen hierbas amargas</a:t>
            </a:r>
            <a:endParaRPr sz="2400" smtClean="0">
              <a:latin typeface="Calibri" pitchFamily="34" charset="0"/>
            </a:endParaRPr>
          </a:p>
          <a:p>
            <a:r>
              <a:rPr lang="es-CO" sz="2400" smtClean="0">
                <a:latin typeface="Calibri" pitchFamily="34" charset="0"/>
              </a:rPr>
              <a:t>10.  </a:t>
            </a:r>
            <a:r>
              <a:rPr lang="es-CO" sz="2400" b="1" u="sng" smtClean="0">
                <a:latin typeface="Calibri" pitchFamily="34" charset="0"/>
              </a:rPr>
              <a:t>Korej </a:t>
            </a:r>
            <a:r>
              <a:rPr lang="es-CO" sz="2400" smtClean="0">
                <a:latin typeface="Calibri" pitchFamily="34" charset="0"/>
              </a:rPr>
              <a:t>se comen hierbas amargas con el Matzá</a:t>
            </a:r>
            <a:endParaRPr sz="2400" smtClean="0">
              <a:latin typeface="Calibri" pitchFamily="34" charset="0"/>
            </a:endParaRPr>
          </a:p>
          <a:p>
            <a:r>
              <a:rPr lang="es-CO" sz="2400" smtClean="0">
                <a:latin typeface="Calibri" pitchFamily="34" charset="0"/>
              </a:rPr>
              <a:t>11.  </a:t>
            </a:r>
            <a:r>
              <a:rPr lang="es-CO" sz="2400" b="1" u="sng" smtClean="0">
                <a:latin typeface="Calibri" pitchFamily="34" charset="0"/>
              </a:rPr>
              <a:t>Shulján orej </a:t>
            </a:r>
            <a:r>
              <a:rPr lang="es-CO" sz="2400" smtClean="0">
                <a:latin typeface="Calibri" pitchFamily="34" charset="0"/>
              </a:rPr>
              <a:t>se come la cena festiva</a:t>
            </a:r>
            <a:endParaRPr sz="2400" smtClean="0">
              <a:latin typeface="Calibri" pitchFamily="34" charset="0"/>
            </a:endParaRPr>
          </a:p>
          <a:p>
            <a:r>
              <a:rPr lang="es-CO" sz="2400" smtClean="0">
                <a:latin typeface="Calibri" pitchFamily="34" charset="0"/>
              </a:rPr>
              <a:t>12.  </a:t>
            </a:r>
            <a:r>
              <a:rPr lang="es-CO" sz="2400" b="1" u="sng" smtClean="0">
                <a:latin typeface="Calibri" pitchFamily="34" charset="0"/>
              </a:rPr>
              <a:t>Tzafún </a:t>
            </a:r>
            <a:r>
              <a:rPr lang="es-CO" sz="2400" smtClean="0">
                <a:latin typeface="Calibri" pitchFamily="34" charset="0"/>
              </a:rPr>
              <a:t>se come el afikomán</a:t>
            </a:r>
            <a:endParaRPr sz="2400" smtClean="0">
              <a:latin typeface="Calibri" pitchFamily="34" charset="0"/>
            </a:endParaRPr>
          </a:p>
          <a:p>
            <a:r>
              <a:rPr lang="es-CO" sz="2400" smtClean="0">
                <a:latin typeface="Calibri" pitchFamily="34" charset="0"/>
              </a:rPr>
              <a:t>13.  </a:t>
            </a:r>
            <a:r>
              <a:rPr lang="es-CO" sz="2400" b="1" u="sng" smtClean="0">
                <a:latin typeface="Calibri" pitchFamily="34" charset="0"/>
              </a:rPr>
              <a:t>Barej </a:t>
            </a:r>
            <a:r>
              <a:rPr lang="es-CO" sz="2400" smtClean="0">
                <a:latin typeface="Calibri" pitchFamily="34" charset="0"/>
              </a:rPr>
              <a:t>se dice la bendición después de comer</a:t>
            </a:r>
            <a:endParaRPr sz="2400" smtClean="0">
              <a:latin typeface="Calibri" pitchFamily="34" charset="0"/>
            </a:endParaRPr>
          </a:p>
          <a:p>
            <a:r>
              <a:rPr lang="es-CO" sz="2400" smtClean="0">
                <a:latin typeface="Calibri" pitchFamily="34" charset="0"/>
              </a:rPr>
              <a:t>14.  </a:t>
            </a:r>
            <a:r>
              <a:rPr lang="es-CO" sz="2400" b="1" u="sng" smtClean="0">
                <a:latin typeface="Calibri" pitchFamily="34" charset="0"/>
              </a:rPr>
              <a:t>Halel </a:t>
            </a:r>
            <a:r>
              <a:rPr lang="es-CO" sz="2400" smtClean="0">
                <a:latin typeface="Calibri" pitchFamily="34" charset="0"/>
              </a:rPr>
              <a:t>se canta a Hashem</a:t>
            </a:r>
            <a:endParaRPr sz="2400" smtClean="0">
              <a:latin typeface="Calibri" pitchFamily="34" charset="0"/>
            </a:endParaRPr>
          </a:p>
          <a:p>
            <a:r>
              <a:rPr lang="es-CO" sz="2400" smtClean="0">
                <a:latin typeface="Calibri" pitchFamily="34" charset="0"/>
              </a:rPr>
              <a:t>15.  </a:t>
            </a:r>
            <a:r>
              <a:rPr lang="es-CO" sz="2400" b="1" u="sng" smtClean="0">
                <a:latin typeface="Calibri" pitchFamily="34" charset="0"/>
              </a:rPr>
              <a:t>Nirtzá </a:t>
            </a:r>
            <a:r>
              <a:rPr lang="es-CO" sz="2400" smtClean="0">
                <a:latin typeface="Calibri" pitchFamily="34" charset="0"/>
              </a:rPr>
              <a:t>se concluye el Séder</a:t>
            </a:r>
            <a:endParaRPr sz="2400" smtClean="0">
              <a:latin typeface="Calibri" pitchFamily="34" charset="0"/>
            </a:endParaRPr>
          </a:p>
          <a:p>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4340" name="Picture 2"/>
          <p:cNvPicPr>
            <a:picLocks noChangeAspect="1" noChangeArrowheads="1"/>
          </p:cNvPicPr>
          <p:nvPr/>
        </p:nvPicPr>
        <p:blipFill>
          <a:blip r:embed="rId4" cstate="print"/>
          <a:srcRect/>
          <a:stretch>
            <a:fillRect/>
          </a:stretch>
        </p:blipFill>
        <p:spPr bwMode="auto">
          <a:xfrm>
            <a:off x="3886200" y="1828800"/>
            <a:ext cx="1628775" cy="2705100"/>
          </a:xfrm>
          <a:prstGeom prst="rect">
            <a:avLst/>
          </a:prstGeom>
          <a:noFill/>
          <a:ln w="9525">
            <a:noFill/>
            <a:miter lim="800000"/>
            <a:headEnd/>
            <a:tailEnd/>
          </a:ln>
        </p:spPr>
      </p:pic>
      <p:sp>
        <p:nvSpPr>
          <p:cNvPr id="14341" name="Content Placeholder 2"/>
          <p:cNvSpPr txBox="1">
            <a:spLocks noGrp="1"/>
          </p:cNvSpPr>
          <p:nvPr>
            <p:ph idx="1"/>
          </p:nvPr>
        </p:nvSpPr>
        <p:spPr>
          <a:xfrm>
            <a:off x="685800" y="1371600"/>
            <a:ext cx="7620000" cy="4953000"/>
          </a:xfrm>
        </p:spPr>
        <p:txBody>
          <a:bodyPr/>
          <a:lstStyle/>
          <a:p>
            <a:pPr algn="ctr"/>
            <a:r>
              <a:rPr lang="es-CO" sz="2400" b="1" u="sng" smtClean="0">
                <a:latin typeface="Calibri" pitchFamily="34" charset="0"/>
              </a:rPr>
              <a:t>KADESH</a:t>
            </a:r>
          </a:p>
          <a:p>
            <a:endParaRPr sz="2400" smtClean="0">
              <a:latin typeface="Calibri" pitchFamily="34" charset="0"/>
            </a:endParaRPr>
          </a:p>
          <a:p>
            <a:endParaRPr sz="2400" smtClean="0">
              <a:latin typeface="Calibri" pitchFamily="34" charset="0"/>
            </a:endParaRPr>
          </a:p>
          <a:p>
            <a:endParaRPr sz="2400" smtClean="0">
              <a:latin typeface="Calibri" pitchFamily="34" charset="0"/>
            </a:endParaRPr>
          </a:p>
          <a:p>
            <a:endParaRPr sz="2400" smtClean="0">
              <a:latin typeface="Calibri" pitchFamily="34" charset="0"/>
            </a:endParaRPr>
          </a:p>
          <a:p>
            <a:r>
              <a:rPr lang="es-CO" sz="2400" u="sng" smtClean="0">
                <a:latin typeface="Calibri" pitchFamily="34" charset="0"/>
              </a:rPr>
              <a:t>S</a:t>
            </a:r>
            <a:r>
              <a:rPr lang="es-CO" sz="2400" smtClean="0">
                <a:latin typeface="Calibri" pitchFamily="34" charset="0"/>
              </a:rPr>
              <a:t>e sirve la primera copa de vino que es la que servirá para recitar el Kidush. </a:t>
            </a:r>
            <a:r>
              <a:rPr sz="2400" smtClean="0">
                <a:latin typeface="Calibri" pitchFamily="34" charset="0"/>
              </a:rPr>
              <a:t>Todos deben contestar -Amen-</a:t>
            </a:r>
          </a:p>
          <a:p>
            <a:r>
              <a:rPr lang="es-CO" sz="2400" b="1" i="1" smtClean="0">
                <a:latin typeface="Calibri" pitchFamily="34" charset="0"/>
              </a:rPr>
              <a:t>Baruj Atá Adonay, Elohenu Melej haolam, boré perí hagafén</a:t>
            </a:r>
            <a:endParaRPr sz="2400" smtClean="0">
              <a:latin typeface="Calibri" pitchFamily="34" charset="0"/>
            </a:endParaRPr>
          </a:p>
          <a:p>
            <a:r>
              <a:rPr lang="es-CO" sz="2400" i="1" smtClean="0">
                <a:latin typeface="Calibri" pitchFamily="34" charset="0"/>
              </a:rPr>
              <a:t>Bendito seas Tú, Adonay, nuestro Dios, Rey del universo, que creaste el fruto de la vid. </a:t>
            </a:r>
            <a:endParaRPr sz="2400" smtClean="0">
              <a:latin typeface="Calibri" pitchFamily="34" charset="0"/>
            </a:endParaRPr>
          </a:p>
          <a:p>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5364" name="Picture 2"/>
          <p:cNvPicPr>
            <a:picLocks noChangeAspect="1" noChangeArrowheads="1"/>
          </p:cNvPicPr>
          <p:nvPr/>
        </p:nvPicPr>
        <p:blipFill>
          <a:blip r:embed="rId4" cstate="print"/>
          <a:srcRect/>
          <a:stretch>
            <a:fillRect/>
          </a:stretch>
        </p:blipFill>
        <p:spPr bwMode="auto">
          <a:xfrm>
            <a:off x="3886200" y="1828800"/>
            <a:ext cx="1628775" cy="2705100"/>
          </a:xfrm>
          <a:prstGeom prst="rect">
            <a:avLst/>
          </a:prstGeom>
          <a:noFill/>
          <a:ln w="9525">
            <a:noFill/>
            <a:miter lim="800000"/>
            <a:headEnd/>
            <a:tailEnd/>
          </a:ln>
        </p:spPr>
      </p:pic>
      <p:sp>
        <p:nvSpPr>
          <p:cNvPr id="15365" name="Content Placeholder 2"/>
          <p:cNvSpPr txBox="1">
            <a:spLocks noGrp="1"/>
          </p:cNvSpPr>
          <p:nvPr>
            <p:ph idx="1"/>
          </p:nvPr>
        </p:nvSpPr>
        <p:spPr>
          <a:xfrm>
            <a:off x="685800" y="1371600"/>
            <a:ext cx="7620000" cy="4953000"/>
          </a:xfrm>
        </p:spPr>
        <p:txBody>
          <a:bodyPr/>
          <a:lstStyle/>
          <a:p>
            <a:r>
              <a:rPr lang="es-CO" sz="2400" i="1" smtClean="0">
                <a:latin typeface="Calibri" pitchFamily="34" charset="0"/>
              </a:rPr>
              <a:t>Bendito eres Tu Adonai, Dios nuestro, Rey del universo, que nos eligió  de entre todos los pueblos y nos elevó de entre todas las lenguas y nos santificó con Sus preceptos, y nos diste Adonai, Dios nuestro, con amor,  fiestas para la alegría, festividades y tiempos de felicidad,  este día de la fiesta de las matzot, tiempo de nuestra libertad, (</a:t>
            </a:r>
            <a:r>
              <a:rPr lang="es-CO" sz="1800" b="1" i="1" smtClean="0">
                <a:latin typeface="Calibri" pitchFamily="34" charset="0"/>
              </a:rPr>
              <a:t>En Shabat:</a:t>
            </a:r>
            <a:r>
              <a:rPr lang="es-CO" sz="2400" i="1" smtClean="0">
                <a:latin typeface="Calibri" pitchFamily="34" charset="0"/>
              </a:rPr>
              <a:t> con amor) sagrada convocación, recuerdo de la salida de Egipto. Porque a nosotros nos elegiste y a nosotros nos santificaste de entre todos los pueblos,  y fiestas de Tu santidad  con alegría y felicidad nos has hecho heredar. Bendito eres Tu Adonai, que santifica  a Israel y a las fiestas. </a:t>
            </a:r>
            <a:endParaRPr sz="2400" smtClean="0">
              <a:latin typeface="Calibri" pitchFamily="34" charset="0"/>
            </a:endParaRPr>
          </a:p>
          <a:p>
            <a:r>
              <a:rPr lang="es-CO" sz="2400" smtClean="0">
                <a:latin typeface="Calibri" pitchFamily="34" charset="0"/>
              </a:rPr>
              <a:t>(Todos responden: </a:t>
            </a:r>
            <a:r>
              <a:rPr lang="es-CO" sz="2400" b="1" smtClean="0">
                <a:latin typeface="Calibri" pitchFamily="34" charset="0"/>
              </a:rPr>
              <a:t>Amen</a:t>
            </a:r>
            <a:r>
              <a:rPr lang="es-CO" sz="2400" smtClean="0">
                <a:latin typeface="Calibri" pitchFamily="34" charset="0"/>
              </a:rPr>
              <a:t>). </a:t>
            </a: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6388" name="Content Placeholder 2"/>
          <p:cNvSpPr txBox="1">
            <a:spLocks noGrp="1"/>
          </p:cNvSpPr>
          <p:nvPr>
            <p:ph idx="1"/>
          </p:nvPr>
        </p:nvSpPr>
        <p:spPr>
          <a:xfrm>
            <a:off x="685800" y="1371600"/>
            <a:ext cx="3505200" cy="4953000"/>
          </a:xfrm>
        </p:spPr>
        <p:txBody>
          <a:bodyPr/>
          <a:lstStyle/>
          <a:p>
            <a:r>
              <a:rPr lang="es-CO" sz="2400" smtClean="0">
                <a:latin typeface="Calibri" pitchFamily="34" charset="0"/>
              </a:rPr>
              <a:t>Se procede a tomar el vino reclinados sobre el lado izquierdo (Primera Copa)</a:t>
            </a:r>
            <a:endParaRPr sz="2400" smtClean="0">
              <a:latin typeface="Calibri" pitchFamily="34" charset="0"/>
            </a:endParaRPr>
          </a:p>
          <a:p>
            <a:r>
              <a:rPr lang="es-CO" sz="2400" smtClean="0">
                <a:latin typeface="Calibri" pitchFamily="34" charset="0"/>
              </a:rPr>
              <a:t> </a:t>
            </a:r>
            <a:endParaRPr sz="2400" smtClean="0">
              <a:latin typeface="Calibri" pitchFamily="34" charset="0"/>
            </a:endParaRPr>
          </a:p>
          <a:p>
            <a:r>
              <a:rPr lang="es-CO" sz="2400" b="1" u="sng" smtClean="0">
                <a:latin typeface="Calibri" pitchFamily="34" charset="0"/>
              </a:rPr>
              <a:t>Urjatz</a:t>
            </a:r>
            <a:endParaRPr sz="2400" smtClean="0">
              <a:latin typeface="Calibri" pitchFamily="34" charset="0"/>
            </a:endParaRPr>
          </a:p>
          <a:p>
            <a:r>
              <a:rPr lang="es-CO" sz="2400" smtClean="0">
                <a:latin typeface="Calibri" pitchFamily="34" charset="0"/>
              </a:rPr>
              <a:t> Se lavan las manos de acuerdo al rito pero NO se dice la brajá (bendición)</a:t>
            </a:r>
            <a:endParaRPr sz="2400" smtClean="0">
              <a:latin typeface="Calibri" pitchFamily="34" charset="0"/>
            </a:endParaRPr>
          </a:p>
        </p:txBody>
      </p:sp>
      <p:pic>
        <p:nvPicPr>
          <p:cNvPr id="16389" name="Picture 2"/>
          <p:cNvPicPr>
            <a:picLocks noChangeAspect="1" noChangeArrowheads="1"/>
          </p:cNvPicPr>
          <p:nvPr/>
        </p:nvPicPr>
        <p:blipFill>
          <a:blip r:embed="rId4" cstate="print"/>
          <a:srcRect/>
          <a:stretch>
            <a:fillRect/>
          </a:stretch>
        </p:blipFill>
        <p:spPr bwMode="auto">
          <a:xfrm>
            <a:off x="5334000" y="3886200"/>
            <a:ext cx="1828800" cy="1901825"/>
          </a:xfrm>
          <a:prstGeom prst="rect">
            <a:avLst/>
          </a:prstGeom>
          <a:noFill/>
          <a:ln w="9525">
            <a:noFill/>
            <a:miter lim="800000"/>
            <a:headEnd/>
            <a:tailEnd/>
          </a:ln>
        </p:spPr>
      </p:pic>
      <p:pic>
        <p:nvPicPr>
          <p:cNvPr id="16390" name="Picture 4" descr="Image result for drinking cup of kiddush on seder"/>
          <p:cNvPicPr>
            <a:picLocks noChangeAspect="1" noChangeArrowheads="1"/>
          </p:cNvPicPr>
          <p:nvPr/>
        </p:nvPicPr>
        <p:blipFill>
          <a:blip r:embed="rId5" cstate="print"/>
          <a:srcRect/>
          <a:stretch>
            <a:fillRect/>
          </a:stretch>
        </p:blipFill>
        <p:spPr bwMode="auto">
          <a:xfrm>
            <a:off x="4953000" y="1295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7412" name="Content Placeholder 2"/>
          <p:cNvSpPr txBox="1">
            <a:spLocks noGrp="1"/>
          </p:cNvSpPr>
          <p:nvPr>
            <p:ph idx="1"/>
          </p:nvPr>
        </p:nvSpPr>
        <p:spPr>
          <a:xfrm>
            <a:off x="685800" y="1371600"/>
            <a:ext cx="3962400" cy="4953000"/>
          </a:xfrm>
        </p:spPr>
        <p:txBody>
          <a:bodyPr/>
          <a:lstStyle/>
          <a:p>
            <a:r>
              <a:rPr lang="es-CO" sz="2400" b="1" u="sng" smtClean="0">
                <a:latin typeface="Calibri" pitchFamily="34" charset="0"/>
              </a:rPr>
              <a:t>Karpas</a:t>
            </a:r>
            <a:endParaRPr sz="2400" smtClean="0">
              <a:latin typeface="Calibri" pitchFamily="34" charset="0"/>
            </a:endParaRPr>
          </a:p>
          <a:p>
            <a:r>
              <a:rPr lang="es-CO" sz="2400" smtClean="0">
                <a:latin typeface="Calibri" pitchFamily="34" charset="0"/>
              </a:rPr>
              <a:t>Se mete un vegetal en agua salada y se dice:</a:t>
            </a:r>
          </a:p>
          <a:p>
            <a:r>
              <a:rPr lang="es-CO" sz="2400" b="1" i="1" smtClean="0">
                <a:latin typeface="Calibri" pitchFamily="34" charset="0"/>
              </a:rPr>
              <a:t>Baruj atá Adonai  Elohenu melek haolam borei peri ha adamá</a:t>
            </a:r>
            <a:endParaRPr sz="2400" smtClean="0">
              <a:latin typeface="Calibri" pitchFamily="34" charset="0"/>
            </a:endParaRPr>
          </a:p>
          <a:p>
            <a:r>
              <a:rPr lang="es-CO" sz="2400" i="1" smtClean="0">
                <a:latin typeface="Calibri" pitchFamily="34" charset="0"/>
              </a:rPr>
              <a:t>Bendito seas Tú, Adonay, nuestro Dios, Rey del universo, que Creaste el fruto de la tierra.</a:t>
            </a:r>
            <a:endParaRPr sz="2400" smtClean="0">
              <a:latin typeface="Calibri" pitchFamily="34" charset="0"/>
            </a:endParaRPr>
          </a:p>
          <a:p>
            <a:r>
              <a:rPr lang="es-CO" sz="2400" smtClean="0">
                <a:latin typeface="Calibri" pitchFamily="34" charset="0"/>
              </a:rPr>
              <a:t>Se come un pedacito del vegetal que se bendijo</a:t>
            </a:r>
            <a:endParaRPr sz="2400" smtClean="0">
              <a:latin typeface="Calibri" pitchFamily="34" charset="0"/>
            </a:endParaRPr>
          </a:p>
          <a:p>
            <a:endParaRPr sz="2400" smtClean="0">
              <a:latin typeface="Calibri" pitchFamily="34" charset="0"/>
            </a:endParaRPr>
          </a:p>
        </p:txBody>
      </p:sp>
      <p:pic>
        <p:nvPicPr>
          <p:cNvPr id="17413" name="Picture 3"/>
          <p:cNvPicPr>
            <a:picLocks noChangeAspect="1" noChangeArrowheads="1"/>
          </p:cNvPicPr>
          <p:nvPr/>
        </p:nvPicPr>
        <p:blipFill>
          <a:blip r:embed="rId4" cstate="print"/>
          <a:srcRect/>
          <a:stretch>
            <a:fillRect/>
          </a:stretch>
        </p:blipFill>
        <p:spPr bwMode="auto">
          <a:xfrm>
            <a:off x="4745038" y="2514600"/>
            <a:ext cx="3751262" cy="236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8436" name="Content Placeholder 2"/>
          <p:cNvSpPr txBox="1">
            <a:spLocks noGrp="1"/>
          </p:cNvSpPr>
          <p:nvPr>
            <p:ph idx="1"/>
          </p:nvPr>
        </p:nvSpPr>
        <p:spPr>
          <a:xfrm>
            <a:off x="685800" y="1371600"/>
            <a:ext cx="4876800" cy="4953000"/>
          </a:xfrm>
        </p:spPr>
        <p:txBody>
          <a:bodyPr/>
          <a:lstStyle/>
          <a:p>
            <a:r>
              <a:rPr lang="es-CO" sz="2400" b="1" u="sng" smtClean="0">
                <a:latin typeface="Calibri" pitchFamily="34" charset="0"/>
              </a:rPr>
              <a:t>Yájatz</a:t>
            </a:r>
            <a:endParaRPr sz="2400" smtClean="0">
              <a:latin typeface="Calibri" pitchFamily="34" charset="0"/>
            </a:endParaRPr>
          </a:p>
          <a:p>
            <a:r>
              <a:rPr lang="es-CO" sz="2400" smtClean="0">
                <a:latin typeface="Calibri" pitchFamily="34" charset="0"/>
              </a:rPr>
              <a:t> Tomamos Ia Matzá del medio y se parte en dos delante de todos los integrantes. Luego el pedazo  más  pequeño se coloca en medio de las dos matzot enteras y el pedazo mas grande se guarda como el  Afikomán.</a:t>
            </a:r>
            <a:endParaRPr sz="2400" smtClean="0">
              <a:latin typeface="Calibri" pitchFamily="34" charset="0"/>
            </a:endParaRPr>
          </a:p>
          <a:p>
            <a:r>
              <a:rPr sz="2400" smtClean="0">
                <a:latin typeface="Calibri" pitchFamily="34" charset="0"/>
              </a:rPr>
              <a:t> </a:t>
            </a:r>
          </a:p>
          <a:p>
            <a:r>
              <a:rPr lang="es-CO" sz="2400" smtClean="0">
                <a:latin typeface="Calibri" pitchFamily="34" charset="0"/>
              </a:rPr>
              <a:t>Así entonces comenzamos a relatar la historia de Pesaj </a:t>
            </a:r>
            <a:endParaRPr sz="2400" smtClean="0">
              <a:latin typeface="Calibri" pitchFamily="34" charset="0"/>
            </a:endParaRPr>
          </a:p>
          <a:p>
            <a:endParaRPr sz="2400" smtClean="0">
              <a:latin typeface="Calibri" pitchFamily="34" charset="0"/>
            </a:endParaRPr>
          </a:p>
        </p:txBody>
      </p:sp>
      <p:pic>
        <p:nvPicPr>
          <p:cNvPr id="18437" name="Picture 2"/>
          <p:cNvPicPr>
            <a:picLocks noChangeAspect="1" noChangeArrowheads="1"/>
          </p:cNvPicPr>
          <p:nvPr/>
        </p:nvPicPr>
        <p:blipFill>
          <a:blip r:embed="rId4" cstate="print"/>
          <a:srcRect/>
          <a:stretch>
            <a:fillRect/>
          </a:stretch>
        </p:blipFill>
        <p:spPr bwMode="auto">
          <a:xfrm>
            <a:off x="5867400" y="2590800"/>
            <a:ext cx="2514600" cy="1743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9460" name="Picture 2"/>
          <p:cNvPicPr preferRelativeResize="0">
            <a:picLocks noChangeArrowheads="1"/>
          </p:cNvPicPr>
          <p:nvPr/>
        </p:nvPicPr>
        <p:blipFill>
          <a:blip r:embed="rId4" cstate="print"/>
          <a:srcRect/>
          <a:stretch>
            <a:fillRect/>
          </a:stretch>
        </p:blipFill>
        <p:spPr bwMode="auto">
          <a:xfrm>
            <a:off x="2514600" y="1143000"/>
            <a:ext cx="4343400" cy="2238375"/>
          </a:xfrm>
          <a:prstGeom prst="rect">
            <a:avLst/>
          </a:prstGeom>
          <a:solidFill>
            <a:srgbClr val="FFFFFF"/>
          </a:solidFill>
          <a:ln w="9525">
            <a:noFill/>
            <a:miter lim="800000"/>
            <a:headEnd/>
            <a:tailEnd/>
          </a:ln>
        </p:spPr>
      </p:pic>
      <p:sp>
        <p:nvSpPr>
          <p:cNvPr id="19461" name="Content Placeholder 2"/>
          <p:cNvSpPr txBox="1">
            <a:spLocks noGrp="1"/>
          </p:cNvSpPr>
          <p:nvPr>
            <p:ph idx="1"/>
          </p:nvPr>
        </p:nvSpPr>
        <p:spPr>
          <a:xfrm>
            <a:off x="838200" y="1676400"/>
            <a:ext cx="7620000" cy="4267200"/>
          </a:xfrm>
        </p:spPr>
        <p:txBody>
          <a:bodyPr/>
          <a:lstStyle/>
          <a:p>
            <a:r>
              <a:rPr lang="es-CO" sz="2400" b="1" u="sng" smtClean="0">
                <a:latin typeface="Calibri" pitchFamily="34" charset="0"/>
              </a:rPr>
              <a:t>Magid</a:t>
            </a:r>
            <a:endParaRPr sz="2400" smtClean="0">
              <a:latin typeface="Calibri" pitchFamily="34" charset="0"/>
            </a:endParaRPr>
          </a:p>
          <a:p>
            <a:r>
              <a:rPr lang="es-CO" sz="2400" b="1" smtClean="0">
                <a:latin typeface="Calibri" pitchFamily="34" charset="0"/>
              </a:rPr>
              <a:t>Se levanta la bandeja con las matzot descubiertas y se recita:</a:t>
            </a:r>
            <a:endParaRPr sz="2400" smtClean="0">
              <a:latin typeface="Calibri" pitchFamily="34" charset="0"/>
            </a:endParaRPr>
          </a:p>
          <a:p>
            <a:r>
              <a:rPr lang="es-CO" sz="2400" i="1" smtClean="0">
                <a:latin typeface="Calibri" pitchFamily="34" charset="0"/>
              </a:rPr>
              <a:t>“Este es el pan de los pobres que comieron nuestros antepasados en la tierra de Egipto todo aquel que tenga hambre que venga y coma. Todo el que lo necesite que venga y haga el pesaj. Este año aquí el año venidero en la tierra de Israel. Este año somos esclavos (en el galut) en el próximo año seamos libres.</a:t>
            </a:r>
            <a:endParaRPr sz="2400" smtClean="0">
              <a:latin typeface="Calibri" pitchFamily="34" charset="0"/>
            </a:endParaRPr>
          </a:p>
          <a:p>
            <a:r>
              <a:rPr sz="2400" b="1" u="sng" smtClean="0">
                <a:latin typeface="Calibri" pitchFamily="34" charset="0"/>
              </a:rPr>
              <a:t>Se cubren las matzot</a:t>
            </a:r>
            <a:endParaRPr sz="2400" smtClean="0">
              <a:latin typeface="Calibri" pitchFamily="34" charset="0"/>
            </a:endParaRPr>
          </a:p>
          <a:p>
            <a:pPr>
              <a:buFont typeface="Arial" charset="0"/>
              <a:buNone/>
            </a:pPr>
            <a:endParaRP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0484" name="Content Placeholder 2"/>
          <p:cNvSpPr txBox="1">
            <a:spLocks noGrp="1"/>
          </p:cNvSpPr>
          <p:nvPr>
            <p:ph idx="1"/>
          </p:nvPr>
        </p:nvSpPr>
        <p:spPr>
          <a:xfrm>
            <a:off x="838200" y="1676400"/>
            <a:ext cx="3657600" cy="4267200"/>
          </a:xfrm>
        </p:spPr>
        <p:txBody>
          <a:bodyPr/>
          <a:lstStyle/>
          <a:p>
            <a:r>
              <a:rPr sz="2400" smtClean="0">
                <a:latin typeface="Calibri" pitchFamily="34" charset="0"/>
              </a:rPr>
              <a:t>Se cubren las matzot</a:t>
            </a:r>
          </a:p>
          <a:p>
            <a:endParaRPr sz="2400" b="1" u="sng" smtClean="0">
              <a:latin typeface="Calibri" pitchFamily="34" charset="0"/>
            </a:endParaRPr>
          </a:p>
          <a:p>
            <a:endParaRPr sz="2400" b="1" u="sng" smtClean="0">
              <a:latin typeface="Calibri" pitchFamily="34" charset="0"/>
            </a:endParaRPr>
          </a:p>
          <a:p>
            <a:endParaRPr sz="2400" b="1" u="sng" smtClean="0">
              <a:latin typeface="Calibri" pitchFamily="34" charset="0"/>
            </a:endParaRPr>
          </a:p>
          <a:p>
            <a:endParaRPr sz="2400" b="1" u="sng" smtClean="0">
              <a:latin typeface="Calibri" pitchFamily="34" charset="0"/>
            </a:endParaRPr>
          </a:p>
          <a:p>
            <a:r>
              <a:rPr lang="es-CO" sz="2400" smtClean="0">
                <a:latin typeface="Calibri" pitchFamily="34" charset="0"/>
              </a:rPr>
              <a:t>Se vuelve a llenar la copa con el vino y el hijo pregunta: </a:t>
            </a:r>
            <a:r>
              <a:rPr lang="es-CO" sz="2400" b="1" smtClean="0">
                <a:latin typeface="Calibri" pitchFamily="34" charset="0"/>
              </a:rPr>
              <a:t>-Ma Nishtaná-</a:t>
            </a:r>
            <a:endParaRPr sz="2400" smtClean="0">
              <a:latin typeface="Calibri" pitchFamily="34" charset="0"/>
            </a:endParaRPr>
          </a:p>
          <a:p>
            <a:endParaRPr sz="2400" smtClean="0">
              <a:latin typeface="Calibri" pitchFamily="34" charset="0"/>
            </a:endParaRPr>
          </a:p>
          <a:p>
            <a:pPr>
              <a:buFont typeface="Arial" charset="0"/>
              <a:buNone/>
            </a:pPr>
            <a:endParaRPr sz="2400" smtClean="0">
              <a:latin typeface="Calibri" pitchFamily="34" charset="0"/>
            </a:endParaRPr>
          </a:p>
        </p:txBody>
      </p:sp>
      <p:pic>
        <p:nvPicPr>
          <p:cNvPr id="20485" name="Picture 2"/>
          <p:cNvPicPr preferRelativeResize="0">
            <a:picLocks noChangeArrowheads="1"/>
          </p:cNvPicPr>
          <p:nvPr/>
        </p:nvPicPr>
        <p:blipFill>
          <a:blip r:embed="rId4" cstate="print"/>
          <a:srcRect/>
          <a:stretch>
            <a:fillRect/>
          </a:stretch>
        </p:blipFill>
        <p:spPr bwMode="auto">
          <a:xfrm>
            <a:off x="4800600" y="1752600"/>
            <a:ext cx="2438400" cy="1981200"/>
          </a:xfrm>
          <a:prstGeom prst="rect">
            <a:avLst/>
          </a:prstGeom>
          <a:solidFill>
            <a:srgbClr val="FFFFFF"/>
          </a:solidFill>
          <a:ln w="9525">
            <a:noFill/>
            <a:miter lim="800000"/>
            <a:headEnd/>
            <a:tailEnd/>
          </a:ln>
        </p:spPr>
      </p:pic>
      <p:pic>
        <p:nvPicPr>
          <p:cNvPr id="20486" name="Picture 3"/>
          <p:cNvPicPr preferRelativeResize="0">
            <a:picLocks noChangeArrowheads="1"/>
          </p:cNvPicPr>
          <p:nvPr/>
        </p:nvPicPr>
        <p:blipFill>
          <a:blip r:embed="rId5" cstate="print"/>
          <a:srcRect/>
          <a:stretch>
            <a:fillRect/>
          </a:stretch>
        </p:blipFill>
        <p:spPr bwMode="auto">
          <a:xfrm>
            <a:off x="5410200" y="40386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1508" name="Content Placeholder 2"/>
          <p:cNvSpPr txBox="1">
            <a:spLocks noGrp="1"/>
          </p:cNvSpPr>
          <p:nvPr>
            <p:ph idx="1"/>
          </p:nvPr>
        </p:nvSpPr>
        <p:spPr>
          <a:xfrm>
            <a:off x="838200" y="1676400"/>
            <a:ext cx="6096000" cy="4267200"/>
          </a:xfrm>
        </p:spPr>
        <p:txBody>
          <a:bodyPr/>
          <a:lstStyle/>
          <a:p>
            <a:r>
              <a:rPr lang="es-CO" sz="2400" i="1" smtClean="0">
                <a:latin typeface="Calibri" pitchFamily="34" charset="0"/>
              </a:rPr>
              <a:t>¡Qué diferencia tan grande hay entre esta noche y todas las otras noches! En todas las noches comemos tanto Jametz como Matzá pero esta noche solo Matzá! Todas las noches comemos todo tipo de verduras pero esta noche Maror (hierbas amargas}! ¡Todas las noches nosotros no sumergimos ningún alimento en agua pero esta noche lo hacemos dos veces! Todos las noches comemos tanto sentados como reclinados pero esta noche todos reclinados</a:t>
            </a:r>
            <a:endParaRPr sz="2400" smtClean="0">
              <a:latin typeface="Calibri" pitchFamily="34" charset="0"/>
            </a:endParaRPr>
          </a:p>
          <a:p>
            <a:endParaRPr sz="2400" smtClean="0">
              <a:latin typeface="Calibri" pitchFamily="34" charset="0"/>
            </a:endParaRPr>
          </a:p>
          <a:p>
            <a:pPr>
              <a:buFont typeface="Arial" charset="0"/>
              <a:buNone/>
            </a:pPr>
            <a:endParaRPr sz="2400" smtClean="0">
              <a:latin typeface="Calibri" pitchFamily="34" charset="0"/>
            </a:endParaRPr>
          </a:p>
        </p:txBody>
      </p:sp>
      <p:pic>
        <p:nvPicPr>
          <p:cNvPr id="21509" name="Picture 3"/>
          <p:cNvPicPr preferRelativeResize="0">
            <a:picLocks noChangeArrowheads="1"/>
          </p:cNvPicPr>
          <p:nvPr/>
        </p:nvPicPr>
        <p:blipFill>
          <a:blip r:embed="rId4"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2532" name="Content Placeholder 2"/>
          <p:cNvSpPr txBox="1">
            <a:spLocks noGrp="1"/>
          </p:cNvSpPr>
          <p:nvPr>
            <p:ph idx="1"/>
          </p:nvPr>
        </p:nvSpPr>
        <p:spPr>
          <a:xfrm>
            <a:off x="838200" y="1447800"/>
            <a:ext cx="6400800" cy="4648200"/>
          </a:xfrm>
        </p:spPr>
        <p:txBody>
          <a:bodyPr/>
          <a:lstStyle/>
          <a:p>
            <a:r>
              <a:rPr sz="2400" b="1" u="sng" smtClean="0">
                <a:latin typeface="Calibri" pitchFamily="34" charset="0"/>
              </a:rPr>
              <a:t>Se descubren las Matzot</a:t>
            </a:r>
            <a:endParaRPr sz="2400" smtClean="0">
              <a:latin typeface="Calibri" pitchFamily="34" charset="0"/>
            </a:endParaRPr>
          </a:p>
          <a:p>
            <a:r>
              <a:rPr lang="es-CO" sz="2200" i="1" smtClean="0">
                <a:latin typeface="Calibri" pitchFamily="34" charset="0"/>
              </a:rPr>
              <a:t>Nosotros fuimos esclavos del Faraón en Egipto, y nos sacó Adonai, nuestro Dios, de allí con mano fuerte y brazo extendido. Y si el Santo, bendito es  El, no hubiera sacado a nuestros antepasados de Egipto, nosotros, nuestros hijos y los hijos de nuestros hijos, todavía  estaríamos esclavizados al  Faraón en Egipto. Y aunque todos nosotros fuéramos sabios, inteligentes, eruditos y conocedores de la Tora, tenemos la obligación de relatar sobre la salida de Egipto. Y todo el que se extiende en el relato de la salida de Egipto es alabado-</a:t>
            </a:r>
            <a:endParaRPr sz="2200" smtClean="0">
              <a:latin typeface="Calibri" pitchFamily="34" charset="0"/>
            </a:endParaRPr>
          </a:p>
        </p:txBody>
      </p:sp>
      <p:pic>
        <p:nvPicPr>
          <p:cNvPr id="22533"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23556"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
        <p:nvSpPr>
          <p:cNvPr id="23557" name="Content Placeholder 2"/>
          <p:cNvSpPr txBox="1">
            <a:spLocks noGrp="1"/>
          </p:cNvSpPr>
          <p:nvPr>
            <p:ph idx="1"/>
          </p:nvPr>
        </p:nvSpPr>
        <p:spPr>
          <a:xfrm>
            <a:off x="838200" y="1447800"/>
            <a:ext cx="7543800" cy="4648200"/>
          </a:xfrm>
        </p:spPr>
        <p:txBody>
          <a:bodyPr/>
          <a:lstStyle/>
          <a:p>
            <a:r>
              <a:rPr lang="es-CO" sz="1900" b="1" dirty="0" smtClean="0">
                <a:latin typeface="Calibri" pitchFamily="34" charset="0"/>
              </a:rPr>
              <a:t>Se prosigue con relatos Talmúdicos….</a:t>
            </a:r>
          </a:p>
          <a:p>
            <a:r>
              <a:rPr lang="es-CO" sz="1900" i="1" dirty="0" smtClean="0">
                <a:latin typeface="Calibri" pitchFamily="34" charset="0"/>
              </a:rPr>
              <a:t>Ocurrió que Rabí </a:t>
            </a:r>
            <a:r>
              <a:rPr lang="es-CO" sz="1900" i="1" dirty="0" err="1" smtClean="0">
                <a:latin typeface="Calibri" pitchFamily="34" charset="0"/>
              </a:rPr>
              <a:t>Eliézer</a:t>
            </a:r>
            <a:r>
              <a:rPr lang="es-CO" sz="1900" i="1" dirty="0" smtClean="0">
                <a:latin typeface="Calibri" pitchFamily="34" charset="0"/>
              </a:rPr>
              <a:t>, Rabí Yehoshúa, Rabí Elazar Ben </a:t>
            </a:r>
            <a:r>
              <a:rPr lang="es-CO" sz="1900" i="1" dirty="0" err="1" smtClean="0">
                <a:latin typeface="Calibri" pitchFamily="34" charset="0"/>
              </a:rPr>
              <a:t>Azariá</a:t>
            </a:r>
            <a:r>
              <a:rPr lang="es-CO" sz="1900" i="1" dirty="0" smtClean="0">
                <a:latin typeface="Calibri" pitchFamily="34" charset="0"/>
              </a:rPr>
              <a:t>, Rabí </a:t>
            </a:r>
            <a:r>
              <a:rPr lang="es-CO" sz="1900" i="1" dirty="0" err="1" smtClean="0">
                <a:latin typeface="Calibri" pitchFamily="34" charset="0"/>
              </a:rPr>
              <a:t>Akivá</a:t>
            </a:r>
            <a:r>
              <a:rPr lang="es-CO" sz="1900" i="1" dirty="0" smtClean="0">
                <a:latin typeface="Calibri" pitchFamily="34" charset="0"/>
              </a:rPr>
              <a:t> y Rabí </a:t>
            </a:r>
            <a:r>
              <a:rPr lang="es-CO" sz="1900" i="1" dirty="0" err="1" smtClean="0">
                <a:latin typeface="Calibri" pitchFamily="34" charset="0"/>
              </a:rPr>
              <a:t>Tarfón</a:t>
            </a:r>
            <a:r>
              <a:rPr lang="es-CO" sz="1900" i="1" dirty="0" smtClean="0">
                <a:latin typeface="Calibri" pitchFamily="34" charset="0"/>
              </a:rPr>
              <a:t>….</a:t>
            </a:r>
            <a:endParaRPr sz="1900" dirty="0" smtClean="0">
              <a:latin typeface="Calibri" pitchFamily="34" charset="0"/>
            </a:endParaRPr>
          </a:p>
          <a:p>
            <a:r>
              <a:rPr lang="es-CO" sz="1900" i="1" dirty="0" smtClean="0">
                <a:latin typeface="Calibri" pitchFamily="34" charset="0"/>
              </a:rPr>
              <a:t>Dijo Rabí Eleazar Ben Azaria: He aquí que aparento ser un hombre  de setenta años pero nunca tuve el mérito ….</a:t>
            </a:r>
          </a:p>
          <a:p>
            <a:r>
              <a:rPr lang="es-CO" sz="1800" b="1" i="1" dirty="0" smtClean="0">
                <a:latin typeface="Calibri" pitchFamily="34" charset="0"/>
              </a:rPr>
              <a:t>Baruj </a:t>
            </a:r>
            <a:r>
              <a:rPr lang="es-CO" sz="1800" b="1" i="1" dirty="0" err="1" smtClean="0">
                <a:latin typeface="Calibri" pitchFamily="34" charset="0"/>
              </a:rPr>
              <a:t>hamakom</a:t>
            </a:r>
            <a:r>
              <a:rPr lang="es-CO" sz="1800" b="1" i="1" dirty="0" smtClean="0">
                <a:latin typeface="Calibri" pitchFamily="34" charset="0"/>
              </a:rPr>
              <a:t> </a:t>
            </a:r>
            <a:r>
              <a:rPr lang="es-CO" sz="1800" b="1" i="1" dirty="0" err="1" smtClean="0">
                <a:latin typeface="Calibri" pitchFamily="34" charset="0"/>
              </a:rPr>
              <a:t>baruj</a:t>
            </a:r>
            <a:r>
              <a:rPr lang="es-CO" sz="1800" b="1" i="1" dirty="0" smtClean="0">
                <a:latin typeface="Calibri" pitchFamily="34" charset="0"/>
              </a:rPr>
              <a:t> hu; </a:t>
            </a:r>
            <a:r>
              <a:rPr lang="es-CO" sz="1800" b="1" i="1" dirty="0" err="1" smtClean="0">
                <a:latin typeface="Calibri" pitchFamily="34" charset="0"/>
              </a:rPr>
              <a:t>baruj</a:t>
            </a:r>
            <a:r>
              <a:rPr lang="es-CO" sz="1800" b="1" i="1" dirty="0" smtClean="0">
                <a:latin typeface="Calibri" pitchFamily="34" charset="0"/>
              </a:rPr>
              <a:t> </a:t>
            </a:r>
            <a:r>
              <a:rPr lang="es-CO" sz="1800" b="1" i="1" dirty="0" err="1" smtClean="0">
                <a:latin typeface="Calibri" pitchFamily="34" charset="0"/>
              </a:rPr>
              <a:t>shenatan</a:t>
            </a:r>
            <a:r>
              <a:rPr lang="es-CO" sz="1800" b="1" i="1" dirty="0" smtClean="0">
                <a:latin typeface="Calibri" pitchFamily="34" charset="0"/>
              </a:rPr>
              <a:t> Torá </a:t>
            </a:r>
            <a:r>
              <a:rPr lang="es-CO" sz="1800" b="1" i="1" dirty="0" err="1" smtClean="0">
                <a:latin typeface="Calibri" pitchFamily="34" charset="0"/>
              </a:rPr>
              <a:t>lemmó</a:t>
            </a:r>
            <a:r>
              <a:rPr lang="es-CO" sz="1800" b="1" i="1" dirty="0" smtClean="0">
                <a:latin typeface="Calibri" pitchFamily="34" charset="0"/>
              </a:rPr>
              <a:t> Israel </a:t>
            </a:r>
            <a:r>
              <a:rPr lang="es-CO" sz="1800" b="1" i="1" dirty="0" err="1" smtClean="0">
                <a:latin typeface="Calibri" pitchFamily="34" charset="0"/>
              </a:rPr>
              <a:t>baruj</a:t>
            </a:r>
            <a:r>
              <a:rPr lang="es-CO" sz="1800" b="1" i="1" dirty="0" smtClean="0">
                <a:latin typeface="Calibri" pitchFamily="34" charset="0"/>
              </a:rPr>
              <a:t> hu.</a:t>
            </a:r>
            <a:endParaRPr sz="1800" dirty="0" smtClean="0">
              <a:latin typeface="Calibri" pitchFamily="34" charset="0"/>
            </a:endParaRPr>
          </a:p>
          <a:p>
            <a:r>
              <a:rPr lang="es-CO" sz="1800" i="1" dirty="0" smtClean="0">
                <a:latin typeface="Calibri" pitchFamily="34" charset="0"/>
              </a:rPr>
              <a:t>Bendito es Dios, Bendito es El. Bendito es Quien entregó la Toráh a Su Pueblo Israel. Bendito es El. </a:t>
            </a:r>
            <a:endParaRPr sz="1800" dirty="0" smtClean="0">
              <a:latin typeface="Calibri" pitchFamily="34" charset="0"/>
            </a:endParaRPr>
          </a:p>
          <a:p>
            <a:r>
              <a:rPr lang="es-CO" sz="1800" i="1" dirty="0" smtClean="0">
                <a:latin typeface="Calibri" pitchFamily="34" charset="0"/>
              </a:rPr>
              <a:t>Con respecto a cuatro hijos habló  la Torá: uno sabio, uno malvado, uno simple y uno que no sabe preguntar.</a:t>
            </a:r>
          </a:p>
          <a:p>
            <a:r>
              <a:rPr lang="es-CO" sz="1800" i="1" dirty="0" smtClean="0">
                <a:latin typeface="Calibri" pitchFamily="34" charset="0"/>
              </a:rPr>
              <a:t> - El sabio qué es lo que dice? ¿Qué son estos testimonios y leyes y reglas que les ordenó  Adonai, nuestro Dios, a ustedes? </a:t>
            </a:r>
            <a:r>
              <a:rPr sz="1800" i="1" dirty="0" smtClean="0">
                <a:latin typeface="Calibri" pitchFamily="34" charset="0"/>
              </a:rPr>
              <a:t>(Devarim 6:20). </a:t>
            </a:r>
            <a:r>
              <a:rPr lang="es-CO" sz="1800" i="1" dirty="0" smtClean="0">
                <a:latin typeface="Calibri" pitchFamily="34" charset="0"/>
              </a:rPr>
              <a:t>Entonces tu  también le dirás las leyes de </a:t>
            </a:r>
            <a:r>
              <a:rPr lang="es-CO" sz="1800" i="1" dirty="0" err="1" smtClean="0">
                <a:latin typeface="Calibri" pitchFamily="34" charset="0"/>
              </a:rPr>
              <a:t>Pesaj</a:t>
            </a:r>
            <a:r>
              <a:rPr lang="es-CO" sz="1800" i="1" dirty="0" smtClean="0">
                <a:latin typeface="Calibri" pitchFamily="34" charset="0"/>
              </a:rPr>
              <a:t>: no se debe comer después del sacrificio de </a:t>
            </a:r>
            <a:r>
              <a:rPr lang="es-CO" sz="1800" i="1" dirty="0" err="1" smtClean="0">
                <a:latin typeface="Calibri" pitchFamily="34" charset="0"/>
              </a:rPr>
              <a:t>Pesaj</a:t>
            </a:r>
            <a:r>
              <a:rPr lang="es-CO" sz="1800" i="1" dirty="0" smtClean="0">
                <a:latin typeface="Calibri" pitchFamily="34" charset="0"/>
              </a:rPr>
              <a:t> ningún alimento.</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457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4580" name="Content Placeholder 2"/>
          <p:cNvSpPr txBox="1">
            <a:spLocks noGrp="1"/>
          </p:cNvSpPr>
          <p:nvPr>
            <p:ph idx="1"/>
          </p:nvPr>
        </p:nvSpPr>
        <p:spPr>
          <a:xfrm>
            <a:off x="838200" y="1447800"/>
            <a:ext cx="6400800" cy="4648200"/>
          </a:xfrm>
        </p:spPr>
        <p:txBody>
          <a:bodyPr/>
          <a:lstStyle/>
          <a:p>
            <a:r>
              <a:rPr lang="es-CO" sz="2000" i="1" smtClean="0">
                <a:latin typeface="Calibri" pitchFamily="34" charset="0"/>
              </a:rPr>
              <a:t>- El malvado qué es lo que dice?: ¿Qué es todo este ritual para ustedes? Para ustedes  y no para él. Y por cuanto que se excluyó  de la comunidad negó lo principal. Entonces tu también muévele los dientes y dile:  Por esto, es que Dios hizo por mí, cuando salí de Egipto  (Shemot 13:8). Por mí  y no por él. Si hubiera estado allí no hubiese sido redimido.</a:t>
            </a:r>
            <a:endParaRPr sz="2000" smtClean="0">
              <a:latin typeface="Calibri" pitchFamily="34" charset="0"/>
            </a:endParaRPr>
          </a:p>
          <a:p>
            <a:r>
              <a:rPr lang="es-CO" sz="2000" i="1" smtClean="0">
                <a:latin typeface="Calibri" pitchFamily="34" charset="0"/>
              </a:rPr>
              <a:t>- El simple qué es lo que dice?: Qué es esto? </a:t>
            </a:r>
            <a:r>
              <a:rPr sz="2000" i="1" smtClean="0">
                <a:latin typeface="Calibri" pitchFamily="34" charset="0"/>
              </a:rPr>
              <a:t>(Shemot 13:14). </a:t>
            </a:r>
            <a:r>
              <a:rPr lang="es-CO" sz="2000" i="1" smtClean="0">
                <a:latin typeface="Calibri" pitchFamily="34" charset="0"/>
              </a:rPr>
              <a:t>Y tú le dirás: Con mano fuerte nos sacó Dios de Egipto, de una casa de esclavitud (Shemot 13:14).</a:t>
            </a:r>
            <a:endParaRPr sz="2000" smtClean="0">
              <a:latin typeface="Calibri" pitchFamily="34" charset="0"/>
            </a:endParaRPr>
          </a:p>
          <a:p>
            <a:r>
              <a:rPr lang="es-CO" sz="2000" i="1" smtClean="0">
                <a:latin typeface="Calibri" pitchFamily="34" charset="0"/>
              </a:rPr>
              <a:t>- Y al que no sabe preguntar, tú lo motivarás. Como está escrito: Y le relatarás a tu hijo en ese día diciendo: Esa causa de lo que hizo conmigo el Eterno, cuando Salí  de Egipto. (Shemot 13:8).</a:t>
            </a:r>
            <a:endParaRPr sz="2000" smtClean="0">
              <a:latin typeface="Calibri" pitchFamily="34" charset="0"/>
            </a:endParaRPr>
          </a:p>
        </p:txBody>
      </p:sp>
      <p:pic>
        <p:nvPicPr>
          <p:cNvPr id="24581"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560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5604" name="Content Placeholder 2"/>
          <p:cNvSpPr txBox="1">
            <a:spLocks noGrp="1"/>
          </p:cNvSpPr>
          <p:nvPr>
            <p:ph idx="1"/>
          </p:nvPr>
        </p:nvSpPr>
        <p:spPr>
          <a:xfrm>
            <a:off x="838200" y="1447800"/>
            <a:ext cx="6400800" cy="4648200"/>
          </a:xfrm>
        </p:spPr>
        <p:txBody>
          <a:bodyPr/>
          <a:lstStyle/>
          <a:p>
            <a:r>
              <a:rPr lang="es-CO" sz="2000" i="1" smtClean="0">
                <a:latin typeface="Calibri" pitchFamily="34" charset="0"/>
              </a:rPr>
              <a:t>-¿Puede ser [que se lo pueda relatar al hijo] desde Rosh Jodesh (del mes de Nisán)? Dice: En ese día.  (Shemot 13:8). ¿Si tiene que ser en ese día, puede ser antes de la puesta del sol? Dice: Por esto (Shemot 13:8), solo lo podrás relatar cuando la Matzá y el Maror estén delante tuyo [y las puedas señalar, es decir, en la noche del Séder].</a:t>
            </a:r>
            <a:endParaRPr sz="2000" smtClean="0">
              <a:latin typeface="Calibri" pitchFamily="34" charset="0"/>
            </a:endParaRPr>
          </a:p>
          <a:p>
            <a:r>
              <a:rPr lang="es-CO" sz="2000" i="1" smtClean="0">
                <a:latin typeface="Calibri" pitchFamily="34" charset="0"/>
              </a:rPr>
              <a:t>- Nuestros antepasados eran idólatras al comienzo pero ahora Dios nos ha acercado a Su servicio, como está escrito: Y dijo Yehoshúa a todo el pueblo: Así dijo Adonai, el Dios de Israel: del otro lado del río (Éufrates) moraban vuestros antepasados desde siempre, Téraj, el padre de Abraham y el padre de Najor, y servían a otros dioses. </a:t>
            </a:r>
          </a:p>
        </p:txBody>
      </p:sp>
      <p:pic>
        <p:nvPicPr>
          <p:cNvPr id="25605"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662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6628" name="Content Placeholder 2"/>
          <p:cNvSpPr txBox="1">
            <a:spLocks noGrp="1"/>
          </p:cNvSpPr>
          <p:nvPr>
            <p:ph idx="1"/>
          </p:nvPr>
        </p:nvSpPr>
        <p:spPr>
          <a:xfrm>
            <a:off x="838200" y="1447800"/>
            <a:ext cx="6400800" cy="4724400"/>
          </a:xfrm>
        </p:spPr>
        <p:txBody>
          <a:bodyPr/>
          <a:lstStyle/>
          <a:p>
            <a:r>
              <a:rPr lang="es-CO" sz="2000" i="1" smtClean="0">
                <a:latin typeface="Calibri" pitchFamily="34" charset="0"/>
              </a:rPr>
              <a:t>Mas lo llevé a vuestro patriarca, a Abraham al otro lado del rio, y Io conduje a él por toda la tierra de Canaán, e incrementé su descendencia, y le di a Itzjak. Y a Itzjak le di a Yacov y a Esav, y le di a Esav el monte de Seir para heredarlo, mientras que Yacov y sus hijos descendieron a Egipto. (Yehoshúa -Josué- 24:2-4).</a:t>
            </a:r>
          </a:p>
          <a:p>
            <a:r>
              <a:rPr lang="es-CO" sz="2000" i="1" smtClean="0">
                <a:latin typeface="Calibri" pitchFamily="34" charset="0"/>
              </a:rPr>
              <a:t> - Bendito es Quien cumple Su promesa con Israel, bendito es Él. Pues el Santo, bendito es Él, calculó el final de nuestra esclavitud, para hacer lo que le había dicho a Abraham Avinu en el Berit ben jabetarim (Pacto entre las partes), como está escrito: Y le dijo a Abraham:  Saber, habrás de saber que extranjera será tu descendencia en una tierra ajena y los esclavizarán y los oprimirán cuatrocientos años. Y también al pueblo que servirán, juzgo Yo, y luego saldrán con gran riqueza.</a:t>
            </a:r>
            <a:r>
              <a:rPr lang="es-CO" sz="1400" i="1" smtClean="0">
                <a:latin typeface="Calibri" pitchFamily="34" charset="0"/>
              </a:rPr>
              <a:t> (Génesis- 15: 13-14).</a:t>
            </a:r>
            <a:endParaRPr sz="2000" smtClean="0">
              <a:latin typeface="Calibri" pitchFamily="34" charset="0"/>
            </a:endParaRPr>
          </a:p>
        </p:txBody>
      </p:sp>
      <p:pic>
        <p:nvPicPr>
          <p:cNvPr id="26629" name="Picture 2"/>
          <p:cNvPicPr preferRelativeResize="0">
            <a:picLocks noChangeArrowheads="1"/>
          </p:cNvPicPr>
          <p:nvPr/>
        </p:nvPicPr>
        <p:blipFill>
          <a:blip r:embed="rId4" cstate="print"/>
          <a:srcRect/>
          <a:stretch>
            <a:fillRect/>
          </a:stretch>
        </p:blipFill>
        <p:spPr bwMode="auto">
          <a:xfrm>
            <a:off x="7467600" y="31242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CO" sz="2000" b="1" smtClean="0">
                <a:latin typeface="Calibri" pitchFamily="34" charset="0"/>
              </a:rPr>
              <a:t>Se cubren las matzot, se levanta la copa y se dice:</a:t>
            </a:r>
          </a:p>
          <a:p>
            <a:r>
              <a:rPr lang="es-CO" sz="2000" i="1" smtClean="0">
                <a:latin typeface="Calibri" pitchFamily="34" charset="0"/>
              </a:rPr>
              <a:t>- Y la promesa (del pacto entre las partes) fue la que mantuvo a nuestros antepasados y a nosotros, pues no sólo uno fue quién se levantó contra nosotros para exterminamos, sino que con cada generación se levantan contra nosotros para aniquilarnos, más el Santo - bendito es Él, nos salva de sus manos.</a:t>
            </a:r>
            <a:endParaRPr sz="2000" smtClean="0">
              <a:latin typeface="Calibri" pitchFamily="34" charset="0"/>
            </a:endParaRPr>
          </a:p>
          <a:p>
            <a:r>
              <a:rPr lang="es-CO" sz="2000" i="1" smtClean="0">
                <a:latin typeface="Calibri" pitchFamily="34" charset="0"/>
              </a:rPr>
              <a:t> </a:t>
            </a:r>
            <a:endParaRPr sz="2000" smtClean="0">
              <a:latin typeface="Calibri" pitchFamily="34" charset="0"/>
            </a:endParaRPr>
          </a:p>
          <a:p>
            <a:r>
              <a:rPr lang="es-CO" sz="2000" b="1" smtClean="0">
                <a:latin typeface="Calibri" pitchFamily="34" charset="0"/>
              </a:rPr>
              <a:t> Se coloca la copa sobre la mesa, se descubren las matzot y se dice:</a:t>
            </a:r>
            <a:endParaRPr sz="2000" smtClean="0">
              <a:latin typeface="Calibri" pitchFamily="34" charset="0"/>
            </a:endParaRPr>
          </a:p>
          <a:p>
            <a:endParaRPr sz="200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pic>
        <p:nvPicPr>
          <p:cNvPr id="27655" name="Picture 2"/>
          <p:cNvPicPr preferRelativeResize="0">
            <a:picLocks noChangeArrowheads="1"/>
          </p:cNvPicPr>
          <p:nvPr/>
        </p:nvPicPr>
        <p:blipFill>
          <a:blip r:embed="rId6" cstate="print"/>
          <a:srcRect/>
          <a:stretch>
            <a:fillRect/>
          </a:stretch>
        </p:blipFill>
        <p:spPr bwMode="auto">
          <a:xfrm>
            <a:off x="7543800" y="48768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6705600" cy="4724400"/>
          </a:xfrm>
        </p:spPr>
        <p:txBody>
          <a:bodyPr/>
          <a:lstStyle/>
          <a:p>
            <a:r>
              <a:rPr lang="es-CO" sz="2000" b="1" dirty="0" smtClean="0">
                <a:latin typeface="Calibri" pitchFamily="34" charset="0"/>
              </a:rPr>
              <a:t>Se prosigue con citas de la Toráh…..</a:t>
            </a:r>
          </a:p>
          <a:p>
            <a:r>
              <a:rPr lang="es-CO" sz="2000" i="1" dirty="0" smtClean="0">
                <a:latin typeface="Calibri" pitchFamily="34" charset="0"/>
              </a:rPr>
              <a:t>- Ven y aprende qué es lo que quiso Labán, el Arameo, hacer con Yacov nuestro patriarca. …(Devarim 26:5).</a:t>
            </a:r>
            <a:endParaRPr sz="2000" dirty="0" smtClean="0">
              <a:latin typeface="Calibri" pitchFamily="34" charset="0"/>
            </a:endParaRPr>
          </a:p>
          <a:p>
            <a:r>
              <a:rPr lang="es-CO" sz="2000" i="1" dirty="0" smtClean="0">
                <a:latin typeface="Calibri" pitchFamily="34" charset="0"/>
              </a:rPr>
              <a:t>- Y descendió a Egipto” obligado por la orden Divina. Y residió allí -enseña que no descendió Yacov …( Bereshit 47:4). </a:t>
            </a:r>
            <a:endParaRPr sz="2000" dirty="0" smtClean="0">
              <a:latin typeface="Calibri" pitchFamily="34" charset="0"/>
            </a:endParaRPr>
          </a:p>
          <a:p>
            <a:r>
              <a:rPr lang="es-CO" sz="2000" i="1" dirty="0" smtClean="0">
                <a:latin typeface="Calibri" pitchFamily="34" charset="0"/>
              </a:rPr>
              <a:t>- Con poca gente- — como está escrito: Con setenta personas descendieron tus antepasados a Egipto,….</a:t>
            </a:r>
          </a:p>
          <a:p>
            <a:r>
              <a:rPr lang="es-CO" sz="2000" i="1" dirty="0" smtClean="0">
                <a:latin typeface="Calibri" pitchFamily="34" charset="0"/>
              </a:rPr>
              <a:t>- Con poca gente”- cómo está escrito: “Con setenta… (Devarim 10:22). </a:t>
            </a:r>
          </a:p>
          <a:p>
            <a:r>
              <a:rPr lang="es-CO" sz="2000" i="1" dirty="0" smtClean="0">
                <a:latin typeface="Calibri" pitchFamily="34" charset="0"/>
              </a:rPr>
              <a:t>- Y allí se convirtió en un pueblo-,  -enseña que Israel sobresalía allí. -Grande, fuerte. -como está escrito:…</a:t>
            </a:r>
            <a:endParaRPr sz="2000" dirty="0" smtClean="0">
              <a:latin typeface="Calibri" pitchFamily="34" charset="0"/>
            </a:endParaRPr>
          </a:p>
        </p:txBody>
      </p:sp>
      <p:pic>
        <p:nvPicPr>
          <p:cNvPr id="28677"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838200" y="1447800"/>
            <a:ext cx="6858000" cy="4800600"/>
          </a:xfrm>
        </p:spPr>
        <p:txBody>
          <a:bodyPr/>
          <a:lstStyle/>
          <a:p>
            <a:r>
              <a:rPr lang="es-CO" sz="2000" i="1" smtClean="0">
                <a:latin typeface="Calibri" pitchFamily="34" charset="0"/>
              </a:rPr>
              <a:t>- Y numeroso -como está escrito, -Te he convertido en miríadas como la hierba…. (Yejezkel -Ezequiel- 16:7). </a:t>
            </a:r>
            <a:endParaRPr sz="2000" smtClean="0">
              <a:latin typeface="Calibri" pitchFamily="34" charset="0"/>
            </a:endParaRPr>
          </a:p>
          <a:p>
            <a:r>
              <a:rPr lang="es-CO" sz="2000" i="1" smtClean="0">
                <a:latin typeface="Calibri" pitchFamily="34" charset="0"/>
              </a:rPr>
              <a:t>- Y pasé sobre ti y te observé revolcada en tu sangre y te dije: “con tu sangre vive” (Yejezkel 16:6). </a:t>
            </a:r>
          </a:p>
          <a:p>
            <a:r>
              <a:rPr lang="es-CO" sz="2000" i="1" smtClean="0">
                <a:latin typeface="Calibri" pitchFamily="34" charset="0"/>
              </a:rPr>
              <a:t>-Y nos maltrataron a nosotros los egipcios y nos oprimieron, e impusieron sobre nosotros trabajos forzados. (Devarim 26:6). </a:t>
            </a:r>
            <a:endParaRPr sz="2000" smtClean="0">
              <a:latin typeface="Calibri" pitchFamily="34" charset="0"/>
            </a:endParaRPr>
          </a:p>
          <a:p>
            <a:r>
              <a:rPr lang="es-CO" sz="2000" i="1" smtClean="0">
                <a:latin typeface="Calibri" pitchFamily="34" charset="0"/>
              </a:rPr>
              <a:t>- Y nos maltrataron a nosotros los egipcios. -como está escrito: Vamos!  Seamos …(Shemot 1:10). </a:t>
            </a:r>
          </a:p>
          <a:p>
            <a:r>
              <a:rPr lang="es-CO" sz="2000" i="1" smtClean="0">
                <a:latin typeface="Calibri" pitchFamily="34" charset="0"/>
              </a:rPr>
              <a:t>- Y nos oprimieron, -como está escrito:… (Shemot 1:11). </a:t>
            </a:r>
          </a:p>
          <a:p>
            <a:r>
              <a:rPr lang="es-CO" sz="2000" i="1" smtClean="0">
                <a:latin typeface="Calibri" pitchFamily="34" charset="0"/>
              </a:rPr>
              <a:t>- E impusieron sobre nosotros trabajos forzados….</a:t>
            </a:r>
            <a:endParaRPr sz="2000" smtClean="0">
              <a:latin typeface="Calibri" pitchFamily="34" charset="0"/>
            </a:endParaRPr>
          </a:p>
          <a:p>
            <a:r>
              <a:rPr lang="es-CO" sz="2000" i="1" smtClean="0">
                <a:latin typeface="Calibri" pitchFamily="34" charset="0"/>
              </a:rPr>
              <a:t>- Y clamamos a Adonai, el Dios de nuestros...(Devarim 26:7). Escuchó Dios nuestra voz. -como está escrito.. (Shemot 2:24). </a:t>
            </a:r>
            <a:endParaRPr sz="2000" smtClean="0">
              <a:latin typeface="Calibri" pitchFamily="34" charset="0"/>
            </a:endParaRPr>
          </a:p>
          <a:p>
            <a:r>
              <a:rPr sz="2000" smtClean="0">
                <a:latin typeface="Calibri" pitchFamily="34" charset="0"/>
              </a:rPr>
              <a:t>Y sigue la exposición….</a:t>
            </a:r>
          </a:p>
        </p:txBody>
      </p:sp>
      <p:pic>
        <p:nvPicPr>
          <p:cNvPr id="29701" name="Picture 2"/>
          <p:cNvPicPr preferRelativeResize="0">
            <a:picLocks noChangeArrowheads="1"/>
          </p:cNvPicPr>
          <p:nvPr/>
        </p:nvPicPr>
        <p:blipFill>
          <a:blip r:embed="rId4" cstate="print"/>
          <a:srcRect/>
          <a:stretch>
            <a:fillRect/>
          </a:stretch>
        </p:blipFill>
        <p:spPr bwMode="auto">
          <a:xfrm>
            <a:off x="7620000" y="15240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30724" name="Picture 2"/>
          <p:cNvPicPr preferRelativeResize="0">
            <a:picLocks noChangeArrowheads="1"/>
          </p:cNvPicPr>
          <p:nvPr/>
        </p:nvPicPr>
        <p:blipFill>
          <a:blip r:embed="rId4" cstate="print"/>
          <a:srcRect/>
          <a:stretch>
            <a:fillRect/>
          </a:stretch>
        </p:blipFill>
        <p:spPr bwMode="auto">
          <a:xfrm>
            <a:off x="6248400" y="4114800"/>
            <a:ext cx="1412875" cy="2109788"/>
          </a:xfrm>
          <a:prstGeom prst="rect">
            <a:avLst/>
          </a:prstGeom>
          <a:solidFill>
            <a:srgbClr val="FFFFFF"/>
          </a:solidFill>
          <a:ln w="9525">
            <a:noFill/>
            <a:miter lim="800000"/>
            <a:headEnd/>
            <a:tailEnd/>
          </a:ln>
        </p:spPr>
      </p:pic>
      <p:sp>
        <p:nvSpPr>
          <p:cNvPr id="30725" name="Content Placeholder 2"/>
          <p:cNvSpPr txBox="1">
            <a:spLocks noGrp="1"/>
          </p:cNvSpPr>
          <p:nvPr>
            <p:ph idx="1"/>
          </p:nvPr>
        </p:nvSpPr>
        <p:spPr>
          <a:xfrm>
            <a:off x="838200" y="1447800"/>
            <a:ext cx="6705600" cy="4800600"/>
          </a:xfrm>
        </p:spPr>
        <p:txBody>
          <a:bodyPr/>
          <a:lstStyle/>
          <a:p>
            <a:r>
              <a:rPr lang="es-CO" sz="2000" i="1" dirty="0" smtClean="0">
                <a:latin typeface="Calibri" pitchFamily="34" charset="0"/>
              </a:rPr>
              <a:t>- Y con brazo tendido — se refiere a la espada. Como está escrito: …</a:t>
            </a:r>
            <a:endParaRPr sz="2000" dirty="0" smtClean="0">
              <a:latin typeface="Calibri" pitchFamily="34" charset="0"/>
            </a:endParaRPr>
          </a:p>
          <a:p>
            <a:r>
              <a:rPr lang="es-CO" sz="2000" i="1" dirty="0" smtClean="0">
                <a:latin typeface="Calibri" pitchFamily="34" charset="0"/>
              </a:rPr>
              <a:t>- Y con portentos—  se refiere a la vara. Como está escrito: Y esta vara toma en tu mano, para que hagas con ella portentos. Y con milagros -se refiere a la sangre. Como está escrito: Y haré milagros con el cielo y en la tierra:</a:t>
            </a:r>
            <a:r>
              <a:rPr lang="es-CO" sz="2000" dirty="0" smtClean="0">
                <a:latin typeface="Calibri" pitchFamily="34" charset="0"/>
              </a:rPr>
              <a:t> </a:t>
            </a:r>
            <a:endParaRPr sz="2000" dirty="0" smtClean="0">
              <a:latin typeface="Calibri" pitchFamily="34" charset="0"/>
            </a:endParaRPr>
          </a:p>
          <a:p>
            <a:r>
              <a:rPr lang="es-CO" sz="2000" b="1" dirty="0" smtClean="0">
                <a:latin typeface="Calibri" pitchFamily="34" charset="0"/>
              </a:rPr>
              <a:t>(Se acostumbra derramar un poco de vino de la copa, o se unta el dedo anular con vino de la copa y se deposita la gota del vino en el plato, al decir:) </a:t>
            </a:r>
            <a:endParaRPr sz="2000" b="1" dirty="0" smtClean="0">
              <a:latin typeface="Calibri" pitchFamily="34" charset="0"/>
            </a:endParaRPr>
          </a:p>
          <a:p>
            <a:r>
              <a:rPr lang="es-CO" sz="2000" i="1" dirty="0" smtClean="0">
                <a:latin typeface="Calibri" pitchFamily="34" charset="0"/>
              </a:rPr>
              <a:t>sangre</a:t>
            </a:r>
            <a:r>
              <a:rPr lang="es-CO" sz="2000" dirty="0" smtClean="0">
                <a:latin typeface="Calibri" pitchFamily="34" charset="0"/>
              </a:rPr>
              <a:t>, </a:t>
            </a:r>
            <a:r>
              <a:rPr lang="es-CO" sz="2000" u="sng" dirty="0" smtClean="0">
                <a:latin typeface="Calibri" pitchFamily="34" charset="0"/>
              </a:rPr>
              <a:t>(y al decir:)</a:t>
            </a:r>
            <a:r>
              <a:rPr lang="es-CO" sz="2000" i="1" dirty="0" smtClean="0">
                <a:latin typeface="Calibri" pitchFamily="34" charset="0"/>
              </a:rPr>
              <a:t> </a:t>
            </a:r>
            <a:endParaRPr sz="2000" dirty="0" smtClean="0">
              <a:latin typeface="Calibri" pitchFamily="34" charset="0"/>
            </a:endParaRPr>
          </a:p>
          <a:p>
            <a:r>
              <a:rPr lang="es-CO" sz="2000" i="1" dirty="0" smtClean="0">
                <a:latin typeface="Calibri" pitchFamily="34" charset="0"/>
              </a:rPr>
              <a:t>y fuego,</a:t>
            </a:r>
            <a:r>
              <a:rPr lang="es-CO" sz="2000" dirty="0" smtClean="0">
                <a:latin typeface="Calibri" pitchFamily="34" charset="0"/>
              </a:rPr>
              <a:t> </a:t>
            </a:r>
            <a:r>
              <a:rPr lang="es-CO" sz="2000" u="sng" dirty="0" smtClean="0">
                <a:latin typeface="Calibri" pitchFamily="34" charset="0"/>
              </a:rPr>
              <a:t>(y al decir:)</a:t>
            </a:r>
            <a:r>
              <a:rPr lang="es-CO" sz="2000" i="1" dirty="0" smtClean="0">
                <a:latin typeface="Calibri" pitchFamily="34" charset="0"/>
              </a:rPr>
              <a:t> </a:t>
            </a:r>
            <a:endParaRPr sz="2000" dirty="0" smtClean="0">
              <a:latin typeface="Calibri" pitchFamily="34" charset="0"/>
            </a:endParaRPr>
          </a:p>
          <a:p>
            <a:r>
              <a:rPr lang="es-CO" sz="2000" i="1" dirty="0" smtClean="0">
                <a:latin typeface="Calibri" pitchFamily="34" charset="0"/>
              </a:rPr>
              <a:t>y pilares de humo-  (</a:t>
            </a:r>
            <a:r>
              <a:rPr lang="es-CO" sz="2000" i="1" dirty="0" err="1" smtClean="0">
                <a:latin typeface="Calibri" pitchFamily="34" charset="0"/>
              </a:rPr>
              <a:t>Yoel</a:t>
            </a:r>
            <a:r>
              <a:rPr lang="es-CO" sz="2000" i="1" dirty="0" smtClean="0">
                <a:latin typeface="Calibri" pitchFamily="34" charset="0"/>
              </a:rPr>
              <a:t> -Joel- 3:3).</a:t>
            </a:r>
          </a:p>
          <a:p>
            <a:endParaRPr sz="2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17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1748" name="Content Placeholder 2"/>
          <p:cNvSpPr txBox="1">
            <a:spLocks noGrp="1"/>
          </p:cNvSpPr>
          <p:nvPr>
            <p:ph idx="1"/>
          </p:nvPr>
        </p:nvSpPr>
        <p:spPr>
          <a:xfrm>
            <a:off x="838200" y="1447800"/>
            <a:ext cx="5562600" cy="4800600"/>
          </a:xfrm>
        </p:spPr>
        <p:txBody>
          <a:bodyPr/>
          <a:lstStyle/>
          <a:p>
            <a:r>
              <a:rPr lang="es-CO" sz="2000" b="1" dirty="0" smtClean="0">
                <a:latin typeface="Calibri" pitchFamily="34" charset="0"/>
              </a:rPr>
              <a:t>(De nuevo, Se acostumbra derramar un poco de vino de la copa o se unta el dedo anular con vino de la copa y se deposita en el plato, al recordar cada una de las plagas)</a:t>
            </a:r>
            <a:endParaRPr sz="2000" b="1" dirty="0" smtClean="0">
              <a:latin typeface="Calibri" pitchFamily="34" charset="0"/>
            </a:endParaRPr>
          </a:p>
          <a:p>
            <a:endParaRPr sz="2000" dirty="0" smtClean="0">
              <a:latin typeface="Calibri" pitchFamily="34" charset="0"/>
            </a:endParaRPr>
          </a:p>
        </p:txBody>
      </p:sp>
      <p:pic>
        <p:nvPicPr>
          <p:cNvPr id="31749" name="Picture 2"/>
          <p:cNvPicPr preferRelativeResize="0">
            <a:picLocks noChangeArrowheads="1"/>
          </p:cNvPicPr>
          <p:nvPr/>
        </p:nvPicPr>
        <p:blipFill>
          <a:blip r:embed="rId4" cstate="print"/>
          <a:srcRect/>
          <a:stretch>
            <a:fillRect/>
          </a:stretch>
        </p:blipFill>
        <p:spPr bwMode="auto">
          <a:xfrm>
            <a:off x="3962400" y="2743200"/>
            <a:ext cx="2555875" cy="35052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5562600" cy="4800600"/>
          </a:xfrm>
        </p:spPr>
        <p:txBody>
          <a:bodyPr/>
          <a:lstStyle/>
          <a:p>
            <a:r>
              <a:rPr lang="es-CO" sz="1800" i="1" smtClean="0">
                <a:latin typeface="Calibri" pitchFamily="34" charset="0"/>
              </a:rPr>
              <a:t>*Estas son las diez plagas que trajo el Santo- bendito es Él, sobre los egipcios en Egipto, y estas son:</a:t>
            </a:r>
          </a:p>
          <a:p>
            <a:r>
              <a:rPr lang="es-CO" sz="1800" i="1" smtClean="0">
                <a:latin typeface="Calibri" pitchFamily="34" charset="0"/>
              </a:rPr>
              <a:t>1. Sangre (</a:t>
            </a:r>
            <a:r>
              <a:rPr lang="es-CO" sz="1800" b="1" i="1" smtClean="0">
                <a:latin typeface="Calibri" pitchFamily="34" charset="0"/>
              </a:rPr>
              <a:t>Dam</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2. Ranas (</a:t>
            </a:r>
            <a:r>
              <a:rPr lang="es-CO" sz="1800" b="1" i="1" smtClean="0">
                <a:latin typeface="Calibri" pitchFamily="34" charset="0"/>
              </a:rPr>
              <a:t>Tzefardea</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3. Piojos (</a:t>
            </a:r>
            <a:r>
              <a:rPr lang="es-CO" sz="1800" b="1" i="1" smtClean="0">
                <a:latin typeface="Calibri" pitchFamily="34" charset="0"/>
              </a:rPr>
              <a:t>Kinim</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4. Fieras salvajes (</a:t>
            </a:r>
            <a:r>
              <a:rPr lang="es-CO" sz="1800" b="1" i="1" smtClean="0">
                <a:latin typeface="Calibri" pitchFamily="34" charset="0"/>
              </a:rPr>
              <a:t>Arov</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5. Peste (</a:t>
            </a:r>
            <a:r>
              <a:rPr lang="es-CO" sz="1800" b="1" i="1" smtClean="0">
                <a:latin typeface="Calibri" pitchFamily="34" charset="0"/>
              </a:rPr>
              <a:t>Déver</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6. Sarna (</a:t>
            </a:r>
            <a:r>
              <a:rPr lang="es-CO" sz="1800" b="1" i="1" smtClean="0">
                <a:latin typeface="Calibri" pitchFamily="34" charset="0"/>
              </a:rPr>
              <a:t>Shejin</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7. Granizo (</a:t>
            </a:r>
            <a:r>
              <a:rPr lang="es-CO" sz="1800" b="1" i="1" smtClean="0">
                <a:latin typeface="Calibri" pitchFamily="34" charset="0"/>
              </a:rPr>
              <a:t>Barad</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8. Langostas (</a:t>
            </a:r>
            <a:r>
              <a:rPr lang="es-CO" sz="1800" b="1" i="1" smtClean="0">
                <a:latin typeface="Calibri" pitchFamily="34" charset="0"/>
              </a:rPr>
              <a:t>Arbé</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9. Oscuridad (</a:t>
            </a:r>
            <a:r>
              <a:rPr lang="es-CO" sz="1800" b="1" i="1" smtClean="0">
                <a:latin typeface="Calibri" pitchFamily="34" charset="0"/>
              </a:rPr>
              <a:t>Jóshej</a:t>
            </a:r>
            <a:r>
              <a:rPr lang="es-CO" sz="1800" i="1" smtClean="0">
                <a:latin typeface="Calibri" pitchFamily="34" charset="0"/>
              </a:rPr>
              <a:t>)</a:t>
            </a:r>
            <a:endParaRPr sz="1800" smtClean="0">
              <a:latin typeface="Calibri" pitchFamily="34" charset="0"/>
            </a:endParaRPr>
          </a:p>
          <a:p>
            <a:r>
              <a:rPr lang="es-CO" sz="1800" i="1" smtClean="0">
                <a:latin typeface="Calibri" pitchFamily="34" charset="0"/>
              </a:rPr>
              <a:t>10. Muerte de los primogénitos (</a:t>
            </a:r>
            <a:r>
              <a:rPr lang="es-CO" sz="1800" b="1" i="1" smtClean="0">
                <a:latin typeface="Calibri" pitchFamily="34" charset="0"/>
              </a:rPr>
              <a:t>Makat Bejorot</a:t>
            </a:r>
            <a:r>
              <a:rPr lang="es-CO" sz="1800" i="1" smtClean="0">
                <a:latin typeface="Calibri" pitchFamily="34" charset="0"/>
              </a:rPr>
              <a:t>).</a:t>
            </a:r>
            <a:endParaRPr sz="1800" smtClean="0">
              <a:latin typeface="Calibri" pitchFamily="34" charset="0"/>
            </a:endParaRPr>
          </a:p>
          <a:p>
            <a:endParaRPr sz="2000" smtClean="0">
              <a:latin typeface="Calibri" pitchFamily="34" charset="0"/>
            </a:endParaRPr>
          </a:p>
        </p:txBody>
      </p:sp>
      <p:pic>
        <p:nvPicPr>
          <p:cNvPr id="32773" name="Picture 2"/>
          <p:cNvPicPr preferRelativeResize="0">
            <a:picLocks noChangeArrowheads="1"/>
          </p:cNvPicPr>
          <p:nvPr/>
        </p:nvPicPr>
        <p:blipFill>
          <a:blip r:embed="rId4" cstate="print"/>
          <a:srcRect/>
          <a:stretch>
            <a:fillRect/>
          </a:stretch>
        </p:blipFill>
        <p:spPr bwMode="auto">
          <a:xfrm>
            <a:off x="4648200" y="2514600"/>
            <a:ext cx="3581400" cy="25908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37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3796" name="Content Placeholder 2"/>
          <p:cNvSpPr txBox="1">
            <a:spLocks noGrp="1"/>
          </p:cNvSpPr>
          <p:nvPr>
            <p:ph idx="1"/>
          </p:nvPr>
        </p:nvSpPr>
        <p:spPr>
          <a:xfrm>
            <a:off x="838200" y="1447800"/>
            <a:ext cx="6629400" cy="4800600"/>
          </a:xfrm>
          <a:ln>
            <a:solidFill>
              <a:schemeClr val="accent1"/>
            </a:solidFill>
          </a:ln>
        </p:spPr>
        <p:txBody>
          <a:bodyPr/>
          <a:lstStyle/>
          <a:p>
            <a:r>
              <a:rPr lang="es-CO" sz="2000" b="1" dirty="0" smtClean="0">
                <a:latin typeface="Calibri" pitchFamily="34" charset="0"/>
              </a:rPr>
              <a:t> Se prosigue con relatos</a:t>
            </a:r>
            <a:endParaRPr sz="2000" b="1" dirty="0" smtClean="0">
              <a:latin typeface="Calibri" pitchFamily="34" charset="0"/>
            </a:endParaRPr>
          </a:p>
          <a:p>
            <a:r>
              <a:rPr lang="es-CO" sz="2000" i="1" dirty="0" smtClean="0">
                <a:latin typeface="Calibri" pitchFamily="34" charset="0"/>
              </a:rPr>
              <a:t>- Rabí </a:t>
            </a:r>
            <a:r>
              <a:rPr lang="es-CO" sz="2000" i="1" dirty="0" err="1" smtClean="0">
                <a:latin typeface="Calibri" pitchFamily="34" charset="0"/>
              </a:rPr>
              <a:t>Yosé</a:t>
            </a:r>
            <a:r>
              <a:rPr lang="es-CO" sz="2000" i="1" dirty="0" smtClean="0">
                <a:latin typeface="Calibri" pitchFamily="34" charset="0"/>
              </a:rPr>
              <a:t> </a:t>
            </a:r>
            <a:r>
              <a:rPr lang="es-CO" sz="2000" i="1" dirty="0" err="1" smtClean="0">
                <a:latin typeface="Calibri" pitchFamily="34" charset="0"/>
              </a:rPr>
              <a:t>HaGalilí</a:t>
            </a:r>
            <a:r>
              <a:rPr lang="es-CO" sz="2000" i="1" dirty="0" smtClean="0">
                <a:latin typeface="Calibri" pitchFamily="34" charset="0"/>
              </a:rPr>
              <a:t> decía: ¿De dónde aprendemos que fueron golpeados los egipcios en Egipto con diez plagas y en el Mar fueron golpeados con cincuenta plagas? ¿Respecto de Egipto qué está escrito?: Y dijeron los hechiceros al Faraón: dedo de Dios es éste.  (Shemot 8:15)..</a:t>
            </a:r>
          </a:p>
          <a:p>
            <a:r>
              <a:rPr lang="es-CO" sz="2000" i="1" dirty="0" smtClean="0">
                <a:latin typeface="Calibri" pitchFamily="34" charset="0"/>
              </a:rPr>
              <a:t>- Rabí </a:t>
            </a:r>
            <a:r>
              <a:rPr lang="es-CO" sz="2000" i="1" dirty="0" err="1" smtClean="0">
                <a:latin typeface="Calibri" pitchFamily="34" charset="0"/>
              </a:rPr>
              <a:t>Eliézer</a:t>
            </a:r>
            <a:r>
              <a:rPr lang="es-CO" sz="2000" i="1" dirty="0" smtClean="0">
                <a:latin typeface="Calibri" pitchFamily="34" charset="0"/>
              </a:rPr>
              <a:t> decía: -¿De dónde aprendemos que cada una de las plagas que trajo el Santo-bendito es Él, sobre los egipcios en Egipto consistía de cuatro plagas?.... </a:t>
            </a:r>
          </a:p>
          <a:p>
            <a:r>
              <a:rPr lang="es-CO" sz="2000" i="1" dirty="0" smtClean="0">
                <a:latin typeface="Calibri" pitchFamily="34" charset="0"/>
              </a:rPr>
              <a:t>- Rabí </a:t>
            </a:r>
            <a:r>
              <a:rPr lang="es-CO" sz="2000" i="1" dirty="0" err="1" smtClean="0">
                <a:latin typeface="Calibri" pitchFamily="34" charset="0"/>
              </a:rPr>
              <a:t>Akivá</a:t>
            </a:r>
            <a:r>
              <a:rPr lang="es-CO" sz="2000" i="1" dirty="0" smtClean="0">
                <a:latin typeface="Calibri" pitchFamily="34" charset="0"/>
              </a:rPr>
              <a:t> dice: -¿De dónde aprendemos que cada una de las plagas que trajo el Santo-bendito es Él, sobre los egipcios en Egipto consistía de cinco plagas?</a:t>
            </a:r>
            <a:endParaRPr sz="2000" dirty="0" smtClean="0">
              <a:latin typeface="Calibri" pitchFamily="34" charset="0"/>
            </a:endParaRPr>
          </a:p>
        </p:txBody>
      </p:sp>
      <p:pic>
        <p:nvPicPr>
          <p:cNvPr id="33797" name="Picture 2"/>
          <p:cNvPicPr preferRelativeResize="0">
            <a:picLocks noChangeArrowheads="1"/>
          </p:cNvPicPr>
          <p:nvPr/>
        </p:nvPicPr>
        <p:blipFill>
          <a:blip r:embed="rId4" cstate="print"/>
          <a:srcRect/>
          <a:stretch>
            <a:fillRect/>
          </a:stretch>
        </p:blipFill>
        <p:spPr bwMode="auto">
          <a:xfrm>
            <a:off x="7772400" y="16764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CO" sz="2000" b="1" dirty="0" smtClean="0">
                <a:latin typeface="Calibri" pitchFamily="34" charset="0"/>
              </a:rPr>
              <a:t>Después se procede a reconocer un hecho tradicional expresado por una palabra especial: </a:t>
            </a:r>
            <a:r>
              <a:rPr lang="es-CO" sz="2000" b="1" i="1" dirty="0" err="1" smtClean="0">
                <a:latin typeface="Calibri" pitchFamily="34" charset="0"/>
              </a:rPr>
              <a:t>Dayenu</a:t>
            </a:r>
            <a:endParaRPr lang="es-CO" sz="2000" b="1" i="1" dirty="0" smtClean="0">
              <a:latin typeface="Calibri" pitchFamily="34" charset="0"/>
            </a:endParaRPr>
          </a:p>
          <a:p>
            <a:r>
              <a:rPr lang="es-CO" sz="2000" i="1" dirty="0" smtClean="0">
                <a:latin typeface="Calibri" pitchFamily="34" charset="0"/>
              </a:rPr>
              <a:t>Cuántas cosas buenas hizo Dios con nosotros!</a:t>
            </a:r>
            <a:endParaRPr sz="2000" dirty="0" smtClean="0">
              <a:latin typeface="Calibri" pitchFamily="34" charset="0"/>
            </a:endParaRPr>
          </a:p>
          <a:p>
            <a:r>
              <a:rPr lang="es-CO" sz="2000" b="1" i="1" dirty="0" smtClean="0">
                <a:latin typeface="Calibri" pitchFamily="34" charset="0"/>
              </a:rPr>
              <a:t>DAYENU!,</a:t>
            </a:r>
            <a:r>
              <a:rPr lang="es-CO" sz="2000" i="1" dirty="0" smtClean="0">
                <a:latin typeface="Calibri" pitchFamily="34" charset="0"/>
              </a:rPr>
              <a:t> Si nos hubiera sacado de Egipto, y no hubiera hecho con ellos juicios, nos hubiera bastado. (</a:t>
            </a:r>
            <a:r>
              <a:rPr lang="es-CO" sz="2000" b="1" i="1" dirty="0" err="1" smtClean="0">
                <a:latin typeface="Calibri" pitchFamily="34" charset="0"/>
              </a:rPr>
              <a:t>Dayenu</a:t>
            </a:r>
            <a:r>
              <a:rPr lang="es-CO" sz="2000" i="1" dirty="0" smtClean="0">
                <a:latin typeface="Calibri" pitchFamily="34" charset="0"/>
              </a:rPr>
              <a:t>) </a:t>
            </a:r>
            <a:endParaRPr sz="2000" dirty="0" smtClean="0">
              <a:latin typeface="Calibri" pitchFamily="34" charset="0"/>
            </a:endParaRPr>
          </a:p>
          <a:p>
            <a:r>
              <a:rPr lang="es-CO" sz="2000" i="1" dirty="0" smtClean="0">
                <a:latin typeface="Calibri" pitchFamily="34" charset="0"/>
              </a:rPr>
              <a:t>Si hubiera hecho con ellos juicios, y no lo hubiera hecho con sus dioses, nos hubiera bastado. (</a:t>
            </a:r>
            <a:r>
              <a:rPr lang="es-CO" sz="2000" b="1" i="1" dirty="0" err="1" smtClean="0">
                <a:latin typeface="Calibri" pitchFamily="34" charset="0"/>
              </a:rPr>
              <a:t>Dayenu</a:t>
            </a:r>
            <a:r>
              <a:rPr lang="es-CO" sz="2000" i="1" dirty="0" smtClean="0">
                <a:latin typeface="Calibri" pitchFamily="34" charset="0"/>
              </a:rPr>
              <a:t>) </a:t>
            </a:r>
            <a:endParaRPr sz="2000" dirty="0" smtClean="0">
              <a:latin typeface="Calibri" pitchFamily="34" charset="0"/>
            </a:endParaRPr>
          </a:p>
          <a:p>
            <a:r>
              <a:rPr lang="es-CO" sz="2000" i="1" dirty="0" smtClean="0">
                <a:latin typeface="Calibri" pitchFamily="34" charset="0"/>
              </a:rPr>
              <a:t>Si lo hubiera hecho con sus dioses, y no hubiera matado a sus primogénitos, nos hubiera bastado. (</a:t>
            </a:r>
            <a:r>
              <a:rPr lang="es-CO" sz="2000" b="1" i="1" dirty="0" err="1" smtClean="0">
                <a:latin typeface="Calibri" pitchFamily="34" charset="0"/>
              </a:rPr>
              <a:t>Dayenu</a:t>
            </a:r>
            <a:r>
              <a:rPr lang="es-CO" sz="2000" i="1" dirty="0" smtClean="0">
                <a:latin typeface="Calibri" pitchFamily="34" charset="0"/>
              </a:rPr>
              <a:t>)</a:t>
            </a:r>
            <a:endParaRPr sz="2000" dirty="0" smtClean="0">
              <a:latin typeface="Calibri" pitchFamily="34" charset="0"/>
            </a:endParaRPr>
          </a:p>
          <a:p>
            <a:r>
              <a:rPr lang="es-CO" sz="2000" i="1" dirty="0" smtClean="0">
                <a:latin typeface="Calibri" pitchFamily="34" charset="0"/>
              </a:rPr>
              <a:t>Si hubiera matado a sus primogénitos, y no nos hubiera dado sus riquezas, nos hubiera bastado. (</a:t>
            </a:r>
            <a:r>
              <a:rPr lang="es-CO" sz="2000" b="1" i="1" dirty="0" err="1" smtClean="0">
                <a:latin typeface="Calibri" pitchFamily="34" charset="0"/>
              </a:rPr>
              <a:t>Dayenu</a:t>
            </a:r>
            <a:r>
              <a:rPr lang="es-CO" sz="2000" i="1" dirty="0" smtClean="0">
                <a:latin typeface="Calibri" pitchFamily="34" charset="0"/>
              </a:rPr>
              <a:t>) ….</a:t>
            </a:r>
            <a:endParaRPr sz="2000" dirty="0" smtClean="0">
              <a:latin typeface="Calibri" pitchFamily="34" charset="0"/>
            </a:endParaRPr>
          </a:p>
          <a:p>
            <a:endParaRPr sz="2000" dirty="0" smtClean="0">
              <a:latin typeface="Calibri" pitchFamily="34" charset="0"/>
            </a:endParaRPr>
          </a:p>
        </p:txBody>
      </p:sp>
      <p:pic>
        <p:nvPicPr>
          <p:cNvPr id="34821" name="Picture 2"/>
          <p:cNvPicPr preferRelativeResize="0">
            <a:picLocks noChangeArrowheads="1"/>
          </p:cNvPicPr>
          <p:nvPr/>
        </p:nvPicPr>
        <p:blipFill>
          <a:blip r:embed="rId4" cstate="print"/>
          <a:srcRect/>
          <a:stretch>
            <a:fillRect/>
          </a:stretch>
        </p:blipFill>
        <p:spPr bwMode="auto">
          <a:xfrm>
            <a:off x="7848600" y="1447800"/>
            <a:ext cx="703263" cy="125412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5562600" cy="4800600"/>
          </a:xfrm>
        </p:spPr>
        <p:txBody>
          <a:bodyPr/>
          <a:lstStyle/>
          <a:p>
            <a:r>
              <a:rPr sz="2400" b="1" u="sng" smtClean="0">
                <a:latin typeface="Calibri" pitchFamily="34" charset="0"/>
              </a:rPr>
              <a:t>·</a:t>
            </a:r>
            <a:r>
              <a:rPr lang="es-CO" sz="2400" b="1" u="sng" smtClean="0">
                <a:latin typeface="Calibri" pitchFamily="34" charset="0"/>
              </a:rPr>
              <a:t>        Se levanta el hueso y se dice:</a:t>
            </a:r>
          </a:p>
          <a:p>
            <a:r>
              <a:rPr lang="es-CO" sz="2400" i="1" smtClean="0">
                <a:latin typeface="Calibri" pitchFamily="34" charset="0"/>
              </a:rPr>
              <a:t>¿El sacrificio de Pésaj que nuestros antepasados comían en los tiempos que existía el templo, por qué se hacía? Porque salteó el Santo - bendito es Él, las casas de nuestros antepasados en Egipto. Como está escrito: “Y dirán: 'El sacrificio de Pésaj es este para Dios, Quien salteó las casas de los hijos de Israel en Egipto, al golpear a Egipto y a nuestras casas salvó', y se inclinó el pueblo y se prosternó- (Shemot Éxodo 12:27).</a:t>
            </a:r>
            <a:endParaRPr sz="2400" smtClean="0">
              <a:latin typeface="Calibri" pitchFamily="34" charset="0"/>
            </a:endParaRPr>
          </a:p>
          <a:p>
            <a:endParaRPr sz="2000" smtClean="0">
              <a:latin typeface="Calibri" pitchFamily="34" charset="0"/>
            </a:endParaRPr>
          </a:p>
          <a:p>
            <a:endParaRPr sz="2000" smtClean="0">
              <a:latin typeface="Calibri" pitchFamily="34" charset="0"/>
            </a:endParaRPr>
          </a:p>
        </p:txBody>
      </p:sp>
      <p:pic>
        <p:nvPicPr>
          <p:cNvPr id="35845" name="Picture 2"/>
          <p:cNvPicPr>
            <a:picLocks noChangeAspect="1" noChangeArrowheads="1"/>
          </p:cNvPicPr>
          <p:nvPr/>
        </p:nvPicPr>
        <p:blipFill>
          <a:blip r:embed="rId4" cstate="print"/>
          <a:srcRect/>
          <a:stretch>
            <a:fillRect/>
          </a:stretch>
        </p:blipFill>
        <p:spPr bwMode="auto">
          <a:xfrm>
            <a:off x="6661150" y="1752600"/>
            <a:ext cx="1539875"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68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6868" name="Content Placeholder 2"/>
          <p:cNvSpPr txBox="1">
            <a:spLocks noGrp="1"/>
          </p:cNvSpPr>
          <p:nvPr>
            <p:ph idx="1"/>
          </p:nvPr>
        </p:nvSpPr>
        <p:spPr>
          <a:xfrm>
            <a:off x="838200" y="1447800"/>
            <a:ext cx="5562600" cy="4800600"/>
          </a:xfrm>
        </p:spPr>
        <p:txBody>
          <a:bodyPr/>
          <a:lstStyle/>
          <a:p>
            <a:r>
              <a:rPr sz="2400" b="1" u="sng" smtClean="0">
                <a:latin typeface="Calibri" pitchFamily="34" charset="0"/>
              </a:rPr>
              <a:t>·</a:t>
            </a:r>
            <a:r>
              <a:rPr lang="es-CO" sz="2400" b="1" u="sng" smtClean="0">
                <a:latin typeface="Calibri" pitchFamily="34" charset="0"/>
              </a:rPr>
              <a:t>        Se levantan las Matzot y se dice: </a:t>
            </a:r>
            <a:endParaRPr sz="2400" smtClean="0">
              <a:latin typeface="Calibri" pitchFamily="34" charset="0"/>
            </a:endParaRPr>
          </a:p>
          <a:p>
            <a:r>
              <a:rPr lang="es-CO" sz="2400" i="1" smtClean="0">
                <a:latin typeface="Calibri" pitchFamily="34" charset="0"/>
              </a:rPr>
              <a:t>¿Esta Matzá que nosotros comemos, por qué es? Porque no alcanzó Ia masa de nuestros antepasados a levar antes de que se les haya revelado el Rey de los reyes de los reyes, el Santo- bendito es Él, y los liberó. Como está escrito: -Y hornearon la masa que sacaron de Egipto, tortas (matzot) sin levar, pues fueron expulsados de Egipto y no se podían demorar, y tampoco habían preparado provisiones- (Shemot 12:39)</a:t>
            </a:r>
            <a:endParaRPr sz="2400" smtClean="0">
              <a:latin typeface="Calibri" pitchFamily="34" charset="0"/>
            </a:endParaRPr>
          </a:p>
          <a:p>
            <a:endParaRPr sz="2000" smtClean="0">
              <a:latin typeface="Calibri" pitchFamily="34" charset="0"/>
            </a:endParaRPr>
          </a:p>
          <a:p>
            <a:endParaRPr sz="2000" smtClean="0">
              <a:latin typeface="Calibri" pitchFamily="34" charset="0"/>
            </a:endParaRPr>
          </a:p>
        </p:txBody>
      </p:sp>
      <p:pic>
        <p:nvPicPr>
          <p:cNvPr id="36869" name="Picture 2"/>
          <p:cNvPicPr preferRelativeResize="0">
            <a:picLocks noChangeArrowheads="1"/>
          </p:cNvPicPr>
          <p:nvPr/>
        </p:nvPicPr>
        <p:blipFill>
          <a:blip r:embed="rId4" cstate="print"/>
          <a:srcRect/>
          <a:stretch>
            <a:fillRect/>
          </a:stretch>
        </p:blipFill>
        <p:spPr bwMode="auto">
          <a:xfrm>
            <a:off x="6705600" y="1447800"/>
            <a:ext cx="1611313" cy="17526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78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7892" name="Content Placeholder 2"/>
          <p:cNvSpPr txBox="1">
            <a:spLocks noGrp="1"/>
          </p:cNvSpPr>
          <p:nvPr>
            <p:ph idx="1"/>
          </p:nvPr>
        </p:nvSpPr>
        <p:spPr>
          <a:xfrm>
            <a:off x="838200" y="1447800"/>
            <a:ext cx="5562600" cy="4800600"/>
          </a:xfrm>
        </p:spPr>
        <p:txBody>
          <a:bodyPr/>
          <a:lstStyle/>
          <a:p>
            <a:r>
              <a:rPr sz="2400" b="1" smtClean="0">
                <a:latin typeface="Calibri" pitchFamily="34" charset="0"/>
              </a:rPr>
              <a:t>·</a:t>
            </a:r>
            <a:r>
              <a:rPr lang="es-CO" sz="2400" b="1" smtClean="0">
                <a:latin typeface="Calibri" pitchFamily="34" charset="0"/>
              </a:rPr>
              <a:t>        Se levantan  con la mano las hierbas amargas y se dice:</a:t>
            </a:r>
            <a:endParaRPr sz="2400" smtClean="0">
              <a:latin typeface="Calibri" pitchFamily="34" charset="0"/>
            </a:endParaRPr>
          </a:p>
          <a:p>
            <a:r>
              <a:rPr lang="es-CO" sz="2400" i="1" smtClean="0">
                <a:latin typeface="Calibri" pitchFamily="34" charset="0"/>
              </a:rPr>
              <a:t>¿Este 'Maror' que nosotros comemos, por qué es? Porque amargaron (mererú) los egipcios la vida de nuestros antepasados en Egipto. Como está escrito: -les amargaron la vida con trabajos forzados, con el barro y con los ladrillos y con todo trabajo pesado en el campo, en todos sus trabajos que los hicieron trabajar con dureza-</a:t>
            </a:r>
            <a:endParaRPr sz="2400" smtClean="0">
              <a:latin typeface="Calibri" pitchFamily="34" charset="0"/>
            </a:endParaRPr>
          </a:p>
          <a:p>
            <a:endParaRPr sz="2000" smtClean="0">
              <a:latin typeface="Calibri" pitchFamily="34" charset="0"/>
            </a:endParaRPr>
          </a:p>
          <a:p>
            <a:endParaRPr sz="2000" smtClean="0">
              <a:latin typeface="Calibri" pitchFamily="34" charset="0"/>
            </a:endParaRPr>
          </a:p>
        </p:txBody>
      </p:sp>
      <p:pic>
        <p:nvPicPr>
          <p:cNvPr id="37893" name="Picture 2"/>
          <p:cNvPicPr preferRelativeResize="0">
            <a:picLocks noChangeArrowheads="1"/>
          </p:cNvPicPr>
          <p:nvPr/>
        </p:nvPicPr>
        <p:blipFill>
          <a:blip r:embed="rId4" cstate="print"/>
          <a:srcRect/>
          <a:stretch>
            <a:fillRect/>
          </a:stretch>
        </p:blipFill>
        <p:spPr bwMode="auto">
          <a:xfrm>
            <a:off x="6629400" y="18288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8916" name="Content Placeholder 2"/>
          <p:cNvSpPr txBox="1">
            <a:spLocks noGrp="1"/>
          </p:cNvSpPr>
          <p:nvPr>
            <p:ph idx="1"/>
          </p:nvPr>
        </p:nvSpPr>
        <p:spPr>
          <a:xfrm>
            <a:off x="838200" y="1447800"/>
            <a:ext cx="5562600" cy="4800600"/>
          </a:xfrm>
        </p:spPr>
        <p:txBody>
          <a:bodyPr/>
          <a:lstStyle/>
          <a:p>
            <a:r>
              <a:rPr lang="es-CO" sz="2200" i="1" smtClean="0">
                <a:latin typeface="Calibri" pitchFamily="34" charset="0"/>
              </a:rPr>
              <a:t>- En cada generación, todos estamos obligados en vernos como si nosotros mismos hubiésemos salidos de Egipto, como está escrito: -Y le relatarás a tus hijos en ese día diciendo: Por esto es que Dios hizo por mí, cuando salí de Egipto- (Shemot 13:8). No a nuestros antepasados solamente liberó el Santo - bendito es Él, sino que también a nosotros nos liberó junto con ellos, como está escrito: -Y a nosotros nos sacó de allí, para llevamos y darnos la tierra que prometió a nuestros antepasados- (Devarim 6:23).</a:t>
            </a:r>
            <a:endParaRPr sz="2200" smtClean="0">
              <a:latin typeface="Calibri" pitchFamily="34" charset="0"/>
            </a:endParaRPr>
          </a:p>
          <a:p>
            <a:endParaRPr sz="2000" smtClean="0">
              <a:latin typeface="Calibri" pitchFamily="34" charset="0"/>
            </a:endParaRPr>
          </a:p>
        </p:txBody>
      </p:sp>
      <p:pic>
        <p:nvPicPr>
          <p:cNvPr id="38917" name="Picture 2"/>
          <p:cNvPicPr preferRelativeResize="0">
            <a:picLocks noChangeArrowheads="1"/>
          </p:cNvPicPr>
          <p:nvPr/>
        </p:nvPicPr>
        <p:blipFill>
          <a:blip r:embed="rId4" cstate="print"/>
          <a:srcRect/>
          <a:stretch>
            <a:fillRect/>
          </a:stretch>
        </p:blipFill>
        <p:spPr bwMode="auto">
          <a:xfrm>
            <a:off x="6629400" y="18288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99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9940" name="Content Placeholder 2"/>
          <p:cNvSpPr txBox="1">
            <a:spLocks noGrp="1"/>
          </p:cNvSpPr>
          <p:nvPr>
            <p:ph idx="1"/>
          </p:nvPr>
        </p:nvSpPr>
        <p:spPr>
          <a:xfrm>
            <a:off x="838200" y="1447800"/>
            <a:ext cx="5562600" cy="4800600"/>
          </a:xfrm>
        </p:spPr>
        <p:txBody>
          <a:bodyPr/>
          <a:lstStyle/>
          <a:p>
            <a:r>
              <a:rPr lang="es-CO" sz="2000" i="1" smtClean="0">
                <a:latin typeface="Calibri" pitchFamily="34" charset="0"/>
              </a:rPr>
              <a:t>Después se procede a recitar los Salmos:</a:t>
            </a:r>
          </a:p>
          <a:p>
            <a:r>
              <a:rPr lang="es-CO" sz="2000" i="1" smtClean="0">
                <a:latin typeface="Calibri" pitchFamily="34" charset="0"/>
              </a:rPr>
              <a:t>Salmo 113</a:t>
            </a:r>
          </a:p>
          <a:p>
            <a:r>
              <a:rPr lang="es-CO" sz="2000" i="1" smtClean="0">
                <a:latin typeface="Calibri" pitchFamily="34" charset="0"/>
              </a:rPr>
              <a:t>Salmo 114</a:t>
            </a:r>
          </a:p>
          <a:p>
            <a:r>
              <a:rPr lang="es-CO" sz="2000" i="1" smtClean="0">
                <a:latin typeface="Calibri" pitchFamily="34" charset="0"/>
              </a:rPr>
              <a:t>Se hace luego un Kidush</a:t>
            </a:r>
          </a:p>
          <a:p>
            <a:r>
              <a:rPr sz="2000" b="1" i="1" smtClean="0">
                <a:latin typeface="Calibri" pitchFamily="34" charset="0"/>
              </a:rPr>
              <a:t>Baruj atá Adonai Elohenu Mélek haOlam boré perí hagafén </a:t>
            </a:r>
            <a:endParaRPr sz="2000" smtClean="0">
              <a:latin typeface="Calibri" pitchFamily="34" charset="0"/>
            </a:endParaRPr>
          </a:p>
          <a:p>
            <a:r>
              <a:rPr lang="es-CO" sz="2000" i="1" smtClean="0">
                <a:latin typeface="Calibri" pitchFamily="34" charset="0"/>
              </a:rPr>
              <a:t>Bendito eres Adonai, nuestro Di-os, Rey del universo, que creó el fruto de la vid</a:t>
            </a:r>
            <a:endParaRPr sz="2000" smtClean="0">
              <a:latin typeface="Calibri" pitchFamily="34" charset="0"/>
            </a:endParaRPr>
          </a:p>
          <a:p>
            <a:r>
              <a:rPr lang="es-CO" sz="2000" smtClean="0">
                <a:latin typeface="Calibri" pitchFamily="34" charset="0"/>
              </a:rPr>
              <a:t> </a:t>
            </a:r>
            <a:r>
              <a:rPr lang="es-CO" sz="2000" b="1" u="sng" smtClean="0">
                <a:latin typeface="Calibri" pitchFamily="34" charset="0"/>
              </a:rPr>
              <a:t>Rojtza</a:t>
            </a:r>
            <a:endParaRPr sz="2000" smtClean="0">
              <a:latin typeface="Calibri" pitchFamily="34" charset="0"/>
            </a:endParaRPr>
          </a:p>
          <a:p>
            <a:r>
              <a:rPr lang="es-CO" sz="2000" smtClean="0">
                <a:latin typeface="Calibri" pitchFamily="34" charset="0"/>
              </a:rPr>
              <a:t> </a:t>
            </a:r>
            <a:endParaRPr sz="2000" smtClean="0">
              <a:latin typeface="Calibri" pitchFamily="34" charset="0"/>
            </a:endParaRPr>
          </a:p>
          <a:p>
            <a:r>
              <a:rPr sz="2000" b="1" u="sng" smtClean="0">
                <a:latin typeface="Calibri" pitchFamily="34" charset="0"/>
              </a:rPr>
              <a:t>·</a:t>
            </a:r>
            <a:r>
              <a:rPr lang="es-CO" sz="2000" b="1" u="sng" smtClean="0">
                <a:latin typeface="Calibri" pitchFamily="34" charset="0"/>
              </a:rPr>
              <a:t>        Se procede al lavado de las manos y se dice la bendición:</a:t>
            </a:r>
            <a:endParaRPr sz="2000" smtClean="0">
              <a:latin typeface="Calibri" pitchFamily="34" charset="0"/>
            </a:endParaRPr>
          </a:p>
          <a:p>
            <a:endParaRPr sz="2000" smtClean="0">
              <a:latin typeface="Calibri" pitchFamily="34" charset="0"/>
            </a:endParaRPr>
          </a:p>
          <a:p>
            <a:endParaRPr sz="2000" smtClean="0">
              <a:latin typeface="Calibri" pitchFamily="34" charset="0"/>
            </a:endParaRPr>
          </a:p>
        </p:txBody>
      </p:sp>
      <p:pic>
        <p:nvPicPr>
          <p:cNvPr id="39941" name="Picture 2"/>
          <p:cNvPicPr>
            <a:picLocks noChangeAspect="1" noChangeArrowheads="1"/>
          </p:cNvPicPr>
          <p:nvPr/>
        </p:nvPicPr>
        <p:blipFill>
          <a:blip r:embed="rId4" cstate="print"/>
          <a:srcRect/>
          <a:stretch>
            <a:fillRect/>
          </a:stretch>
        </p:blipFill>
        <p:spPr bwMode="auto">
          <a:xfrm>
            <a:off x="6705600" y="4191000"/>
            <a:ext cx="1828800" cy="1901825"/>
          </a:xfrm>
          <a:prstGeom prst="rect">
            <a:avLst/>
          </a:prstGeom>
          <a:noFill/>
          <a:ln w="9525">
            <a:noFill/>
            <a:miter lim="800000"/>
            <a:headEnd/>
            <a:tailEnd/>
          </a:ln>
        </p:spPr>
      </p:pic>
      <p:pic>
        <p:nvPicPr>
          <p:cNvPr id="39942" name="Picture 4" descr="Image result for drinking cup of kiddush on seder"/>
          <p:cNvPicPr>
            <a:picLocks noChangeAspect="1" noChangeArrowheads="1"/>
          </p:cNvPicPr>
          <p:nvPr/>
        </p:nvPicPr>
        <p:blipFill>
          <a:blip r:embed="rId5" cstate="print"/>
          <a:srcRect/>
          <a:stretch>
            <a:fillRect/>
          </a:stretch>
        </p:blipFill>
        <p:spPr bwMode="auto">
          <a:xfrm>
            <a:off x="6400800" y="16002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0964" name="Content Placeholder 2"/>
          <p:cNvSpPr txBox="1">
            <a:spLocks noGrp="1"/>
          </p:cNvSpPr>
          <p:nvPr>
            <p:ph idx="1"/>
          </p:nvPr>
        </p:nvSpPr>
        <p:spPr>
          <a:xfrm>
            <a:off x="838200" y="1447800"/>
            <a:ext cx="5791200" cy="4800600"/>
          </a:xfrm>
        </p:spPr>
        <p:txBody>
          <a:bodyPr/>
          <a:lstStyle/>
          <a:p>
            <a:r>
              <a:rPr sz="2000" b="1" i="1" smtClean="0">
                <a:latin typeface="Calibri" pitchFamily="34" charset="0"/>
              </a:rPr>
              <a:t>Baruj atá Adonai, Elohenu Mélek haOlam asher kideshanu bemitzvotav, vetzivanu al netilat yadayim -Amén  </a:t>
            </a:r>
            <a:endParaRPr sz="2000" smtClean="0">
              <a:latin typeface="Calibri" pitchFamily="34" charset="0"/>
            </a:endParaRPr>
          </a:p>
          <a:p>
            <a:r>
              <a:rPr lang="es-CO" sz="2000" i="1" smtClean="0">
                <a:latin typeface="Calibri" pitchFamily="34" charset="0"/>
              </a:rPr>
              <a:t>Bendito eres tu Adonaí Dios nuestro, Rey del Universo, que nos consagró con sus preceptos y nos ordenó sobre el lavado de las  manos</a:t>
            </a:r>
            <a:endParaRPr sz="2000" smtClean="0">
              <a:latin typeface="Calibri" pitchFamily="34" charset="0"/>
            </a:endParaRPr>
          </a:p>
          <a:p>
            <a:pPr algn="ctr">
              <a:buFont typeface="Arial" charset="0"/>
              <a:buNone/>
            </a:pPr>
            <a:r>
              <a:rPr lang="es-CO" sz="2000" b="1" u="sng" smtClean="0">
                <a:latin typeface="Calibri" pitchFamily="34" charset="0"/>
              </a:rPr>
              <a:t>Motzí</a:t>
            </a:r>
            <a:endParaRPr sz="2000" smtClean="0">
              <a:latin typeface="Calibri" pitchFamily="34" charset="0"/>
            </a:endParaRPr>
          </a:p>
          <a:p>
            <a:r>
              <a:rPr lang="es-CO" sz="2000" smtClean="0">
                <a:latin typeface="Calibri" pitchFamily="34" charset="0"/>
              </a:rPr>
              <a:t> </a:t>
            </a:r>
            <a:r>
              <a:rPr sz="2000" smtClean="0">
                <a:latin typeface="Calibri" pitchFamily="34" charset="0"/>
              </a:rPr>
              <a:t>·</a:t>
            </a:r>
            <a:r>
              <a:rPr lang="es-CO" sz="2000" smtClean="0">
                <a:latin typeface="Calibri" pitchFamily="34" charset="0"/>
              </a:rPr>
              <a:t>        Se toman los tres matzot de la keara y se dice la siguiente Brajá:</a:t>
            </a:r>
            <a:endParaRPr sz="2000" smtClean="0">
              <a:latin typeface="Calibri" pitchFamily="34" charset="0"/>
            </a:endParaRPr>
          </a:p>
          <a:p>
            <a:r>
              <a:rPr sz="2000" b="1" i="1" smtClean="0">
                <a:latin typeface="Calibri" pitchFamily="34" charset="0"/>
              </a:rPr>
              <a:t>Baruj atá Adonai, Elohenu Mélek haOlam hamotzí léjem min haáretz. </a:t>
            </a:r>
            <a:endParaRPr sz="2000" smtClean="0">
              <a:latin typeface="Calibri" pitchFamily="34" charset="0"/>
            </a:endParaRPr>
          </a:p>
          <a:p>
            <a:r>
              <a:rPr lang="es-CO" sz="2000" i="1" smtClean="0">
                <a:latin typeface="Calibri" pitchFamily="34" charset="0"/>
              </a:rPr>
              <a:t>Bendito eres  Tu  Adonai, Dios nuestro, Rey del universo, que saca el pan de la tierra.</a:t>
            </a:r>
            <a:endParaRPr sz="2000" smtClean="0">
              <a:latin typeface="Calibri" pitchFamily="34" charset="0"/>
            </a:endParaRPr>
          </a:p>
        </p:txBody>
      </p:sp>
      <p:pic>
        <p:nvPicPr>
          <p:cNvPr id="40965" name="Picture 2"/>
          <p:cNvPicPr>
            <a:picLocks noChangeAspect="1" noChangeArrowheads="1"/>
          </p:cNvPicPr>
          <p:nvPr/>
        </p:nvPicPr>
        <p:blipFill>
          <a:blip r:embed="rId4" cstate="print"/>
          <a:srcRect/>
          <a:stretch>
            <a:fillRect/>
          </a:stretch>
        </p:blipFill>
        <p:spPr bwMode="auto">
          <a:xfrm>
            <a:off x="6781800" y="1600200"/>
            <a:ext cx="1828800" cy="1901825"/>
          </a:xfrm>
          <a:prstGeom prst="rect">
            <a:avLst/>
          </a:prstGeom>
          <a:noFill/>
          <a:ln w="9525">
            <a:noFill/>
            <a:miter lim="800000"/>
            <a:headEnd/>
            <a:tailEnd/>
          </a:ln>
        </p:spPr>
      </p:pic>
      <p:pic>
        <p:nvPicPr>
          <p:cNvPr id="40966" name="Picture 2"/>
          <p:cNvPicPr preferRelativeResize="0">
            <a:picLocks noChangeArrowheads="1"/>
          </p:cNvPicPr>
          <p:nvPr/>
        </p:nvPicPr>
        <p:blipFill>
          <a:blip r:embed="rId5" cstate="print"/>
          <a:srcRect/>
          <a:stretch>
            <a:fillRect/>
          </a:stretch>
        </p:blipFill>
        <p:spPr bwMode="auto">
          <a:xfrm>
            <a:off x="6858000" y="43434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19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1988" name="Content Placeholder 2"/>
          <p:cNvSpPr txBox="1">
            <a:spLocks noGrp="1"/>
          </p:cNvSpPr>
          <p:nvPr>
            <p:ph idx="1"/>
          </p:nvPr>
        </p:nvSpPr>
        <p:spPr>
          <a:xfrm>
            <a:off x="838200" y="1447800"/>
            <a:ext cx="5791200" cy="4800600"/>
          </a:xfrm>
        </p:spPr>
        <p:txBody>
          <a:bodyPr/>
          <a:lstStyle/>
          <a:p>
            <a:r>
              <a:rPr lang="es-CO" sz="2000" b="1" u="sng" smtClean="0">
                <a:latin typeface="Calibri" pitchFamily="34" charset="0"/>
              </a:rPr>
              <a:t>Matzá</a:t>
            </a:r>
            <a:endParaRPr sz="2000" smtClean="0">
              <a:latin typeface="Calibri" pitchFamily="34" charset="0"/>
            </a:endParaRPr>
          </a:p>
          <a:p>
            <a:r>
              <a:rPr sz="2000" b="1" u="sng" smtClean="0">
                <a:latin typeface="Calibri" pitchFamily="34" charset="0"/>
              </a:rPr>
              <a:t>·</a:t>
            </a:r>
            <a:r>
              <a:rPr lang="es-CO" sz="2000" b="1" u="sng" smtClean="0">
                <a:latin typeface="Calibri" pitchFamily="34" charset="0"/>
              </a:rPr>
              <a:t>        Se deja la Matzá entera inferior sobre la mesa, sosteniendo solo la primera que esta entera y la partida y se recita la siguiente Brajá:</a:t>
            </a:r>
            <a:endParaRPr sz="2000" smtClean="0">
              <a:latin typeface="Calibri" pitchFamily="34" charset="0"/>
            </a:endParaRPr>
          </a:p>
          <a:p>
            <a:r>
              <a:rPr lang="es-CO" sz="2000" smtClean="0">
                <a:latin typeface="Calibri" pitchFamily="34" charset="0"/>
              </a:rPr>
              <a:t> </a:t>
            </a:r>
            <a:endParaRPr sz="2000" smtClean="0">
              <a:latin typeface="Calibri" pitchFamily="34" charset="0"/>
            </a:endParaRPr>
          </a:p>
          <a:p>
            <a:r>
              <a:rPr lang="es-CO" sz="2000" b="1" i="1" smtClean="0">
                <a:latin typeface="Calibri" pitchFamily="34" charset="0"/>
              </a:rPr>
              <a:t>Baruj atá Adonai, Elohenu Mélek haOlam vetzivanu al ajilat matzá -Amen-</a:t>
            </a:r>
            <a:endParaRPr sz="2000" smtClean="0">
              <a:latin typeface="Calibri" pitchFamily="34" charset="0"/>
            </a:endParaRPr>
          </a:p>
          <a:p>
            <a:r>
              <a:rPr lang="es-CO" sz="2000" i="1" smtClean="0">
                <a:latin typeface="Calibri" pitchFamily="34" charset="0"/>
              </a:rPr>
              <a:t>Bendito eres  Tu  Adonaí, Dios nuestro, Rey del universo, que nos consagró con sus preceptos y nos ordenó sobre la comida de Matzá</a:t>
            </a:r>
            <a:endParaRPr sz="2000" smtClean="0">
              <a:latin typeface="Calibri" pitchFamily="34" charset="0"/>
            </a:endParaRPr>
          </a:p>
          <a:p>
            <a:r>
              <a:rPr lang="es-CO" sz="2000" b="1" i="1" smtClean="0">
                <a:latin typeface="Calibri" pitchFamily="34" charset="0"/>
              </a:rPr>
              <a:t> </a:t>
            </a:r>
            <a:endParaRPr sz="2000" smtClean="0">
              <a:latin typeface="Calibri" pitchFamily="34" charset="0"/>
            </a:endParaRPr>
          </a:p>
          <a:p>
            <a:r>
              <a:rPr sz="2000" b="1" u="sng" smtClean="0">
                <a:latin typeface="Calibri" pitchFamily="34" charset="0"/>
              </a:rPr>
              <a:t>·</a:t>
            </a:r>
            <a:r>
              <a:rPr lang="es-CO" sz="2000" b="1" u="sng" smtClean="0">
                <a:latin typeface="Calibri" pitchFamily="34" charset="0"/>
              </a:rPr>
              <a:t>        Se comen el equivalente a 20 gramos de matza de la de arriba</a:t>
            </a:r>
            <a:endParaRPr sz="2000" smtClean="0">
              <a:latin typeface="Calibri" pitchFamily="34" charset="0"/>
            </a:endParaRPr>
          </a:p>
        </p:txBody>
      </p:sp>
      <p:pic>
        <p:nvPicPr>
          <p:cNvPr id="41989" name="Picture 2"/>
          <p:cNvPicPr preferRelativeResize="0">
            <a:picLocks noChangeArrowheads="1"/>
          </p:cNvPicPr>
          <p:nvPr/>
        </p:nvPicPr>
        <p:blipFill>
          <a:blip r:embed="rId4" cstate="print"/>
          <a:srcRect/>
          <a:stretch>
            <a:fillRect/>
          </a:stretch>
        </p:blipFill>
        <p:spPr bwMode="auto">
          <a:xfrm>
            <a:off x="6858000" y="28956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30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3012" name="Content Placeholder 2"/>
          <p:cNvSpPr txBox="1">
            <a:spLocks noGrp="1"/>
          </p:cNvSpPr>
          <p:nvPr>
            <p:ph idx="1"/>
          </p:nvPr>
        </p:nvSpPr>
        <p:spPr>
          <a:xfrm>
            <a:off x="838200" y="1447800"/>
            <a:ext cx="5791200" cy="4800600"/>
          </a:xfrm>
        </p:spPr>
        <p:txBody>
          <a:bodyPr/>
          <a:lstStyle/>
          <a:p>
            <a:r>
              <a:rPr sz="2000" b="1" u="sng" smtClean="0">
                <a:latin typeface="Calibri" pitchFamily="34" charset="0"/>
              </a:rPr>
              <a:t>Maror</a:t>
            </a:r>
            <a:endParaRPr sz="2000" smtClean="0">
              <a:latin typeface="Calibri" pitchFamily="34" charset="0"/>
            </a:endParaRPr>
          </a:p>
          <a:p>
            <a:r>
              <a:rPr sz="2000" smtClean="0">
                <a:latin typeface="Calibri" pitchFamily="34" charset="0"/>
              </a:rPr>
              <a:t>·</a:t>
            </a:r>
            <a:r>
              <a:rPr lang="es-CO" sz="2000" smtClean="0">
                <a:latin typeface="Calibri" pitchFamily="34" charset="0"/>
              </a:rPr>
              <a:t>        Se toma el equivalente a 28 gramos de hierva amarga y se le echa  un poquito de jaroset y se dice la siguiente brajá; luego de la brajá se come esta porción y se hace  sin recostarse al lado izquierdo</a:t>
            </a:r>
            <a:endParaRPr sz="2000" smtClean="0">
              <a:latin typeface="Calibri" pitchFamily="34" charset="0"/>
            </a:endParaRPr>
          </a:p>
          <a:p>
            <a:r>
              <a:rPr lang="es-CO" sz="2000" b="1" smtClean="0">
                <a:latin typeface="Calibri" pitchFamily="34" charset="0"/>
              </a:rPr>
              <a:t> </a:t>
            </a:r>
            <a:endParaRPr sz="2000" smtClean="0">
              <a:latin typeface="Calibri" pitchFamily="34" charset="0"/>
            </a:endParaRPr>
          </a:p>
          <a:p>
            <a:r>
              <a:rPr lang="es-CO" sz="2000" smtClean="0">
                <a:latin typeface="Calibri" pitchFamily="34" charset="0"/>
              </a:rPr>
              <a:t> </a:t>
            </a:r>
            <a:endParaRPr sz="2000" smtClean="0">
              <a:latin typeface="Calibri" pitchFamily="34" charset="0"/>
            </a:endParaRPr>
          </a:p>
          <a:p>
            <a:r>
              <a:rPr lang="es-CO" sz="2000" b="1" i="1" smtClean="0">
                <a:latin typeface="Calibri" pitchFamily="34" charset="0"/>
              </a:rPr>
              <a:t>Baruj atá Adonai, Elohenu Mélek haOlam asher kideshanu bemitzvotav, vetzivanu al ajilat maror.</a:t>
            </a:r>
            <a:endParaRPr sz="2000" smtClean="0">
              <a:latin typeface="Calibri" pitchFamily="34" charset="0"/>
            </a:endParaRPr>
          </a:p>
          <a:p>
            <a:r>
              <a:rPr lang="es-CO" sz="2000" i="1" smtClean="0">
                <a:latin typeface="Calibri" pitchFamily="34" charset="0"/>
              </a:rPr>
              <a:t>Bendito eres  Tu  Adonaí, Dios nuestro, Rey del universo, que nos santifica con el mandamiento de comer las hierbas amargas</a:t>
            </a:r>
            <a:endParaRPr sz="2000" smtClean="0">
              <a:latin typeface="Calibri" pitchFamily="34" charset="0"/>
            </a:endParaRPr>
          </a:p>
        </p:txBody>
      </p:sp>
      <p:pic>
        <p:nvPicPr>
          <p:cNvPr id="43013" name="Picture 2"/>
          <p:cNvPicPr preferRelativeResize="0">
            <a:picLocks noChangeArrowheads="1"/>
          </p:cNvPicPr>
          <p:nvPr/>
        </p:nvPicPr>
        <p:blipFill>
          <a:blip r:embed="rId4" cstate="print"/>
          <a:srcRect/>
          <a:stretch>
            <a:fillRect/>
          </a:stretch>
        </p:blipFill>
        <p:spPr bwMode="auto">
          <a:xfrm>
            <a:off x="6629400" y="2971800"/>
            <a:ext cx="1589088"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40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44036" name="Picture 2"/>
          <p:cNvPicPr preferRelativeResize="0">
            <a:picLocks noChangeArrowheads="1"/>
          </p:cNvPicPr>
          <p:nvPr/>
        </p:nvPicPr>
        <p:blipFill>
          <a:blip r:embed="rId4" cstate="print"/>
          <a:srcRect/>
          <a:stretch>
            <a:fillRect/>
          </a:stretch>
        </p:blipFill>
        <p:spPr bwMode="auto">
          <a:xfrm>
            <a:off x="6629400" y="2667000"/>
            <a:ext cx="2351088" cy="1395413"/>
          </a:xfrm>
          <a:prstGeom prst="rect">
            <a:avLst/>
          </a:prstGeom>
          <a:solidFill>
            <a:srgbClr val="FFFFFF"/>
          </a:solidFill>
          <a:ln w="9525">
            <a:noFill/>
            <a:miter lim="800000"/>
            <a:headEnd/>
            <a:tailEnd/>
          </a:ln>
        </p:spPr>
      </p:pic>
      <p:sp>
        <p:nvSpPr>
          <p:cNvPr id="44037" name="Content Placeholder 2"/>
          <p:cNvSpPr txBox="1">
            <a:spLocks noGrp="1"/>
          </p:cNvSpPr>
          <p:nvPr>
            <p:ph idx="1"/>
          </p:nvPr>
        </p:nvSpPr>
        <p:spPr>
          <a:xfrm>
            <a:off x="838200" y="1447800"/>
            <a:ext cx="6172200" cy="4800600"/>
          </a:xfrm>
        </p:spPr>
        <p:txBody>
          <a:bodyPr/>
          <a:lstStyle/>
          <a:p>
            <a:r>
              <a:rPr sz="2000" b="1" u="sng" smtClean="0">
                <a:latin typeface="Calibri" pitchFamily="34" charset="0"/>
              </a:rPr>
              <a:t>Korej</a:t>
            </a:r>
            <a:endParaRPr sz="2000" smtClean="0">
              <a:latin typeface="Calibri" pitchFamily="34" charset="0"/>
            </a:endParaRPr>
          </a:p>
          <a:p>
            <a:r>
              <a:rPr sz="2000" smtClean="0">
                <a:latin typeface="Calibri" pitchFamily="34" charset="0"/>
              </a:rPr>
              <a:t>·</a:t>
            </a:r>
            <a:r>
              <a:rPr lang="es-CO" sz="2000" smtClean="0">
                <a:latin typeface="Calibri" pitchFamily="34" charset="0"/>
              </a:rPr>
              <a:t>        Se toma el equivalente a 20 gramos de la matza inferior y una porción de lechuga se juntan en forma de sándwich, se le agrega Jaroset y se dice lo siguiente y luego se come recostados hacia el lado izquierdo</a:t>
            </a:r>
            <a:endParaRPr sz="2000" smtClean="0">
              <a:latin typeface="Calibri" pitchFamily="34" charset="0"/>
            </a:endParaRPr>
          </a:p>
          <a:p>
            <a:r>
              <a:rPr lang="es-CO" sz="2000" smtClean="0">
                <a:latin typeface="Calibri" pitchFamily="34" charset="0"/>
              </a:rPr>
              <a:t> </a:t>
            </a:r>
            <a:r>
              <a:rPr lang="es-CO" sz="2000" i="1" smtClean="0">
                <a:latin typeface="Calibri" pitchFamily="34" charset="0"/>
              </a:rPr>
              <a:t>En recuerdo del Templo como Hilel. Así hacia Hilel en los tiempos que existía el Templo de  Jerusalén: juntaba el sacrificio de Pésaj  con Matzá  y Maror y los comía juntos, para cumplir con lo que está escrito: ”Sobre matzot y hierbas amargas lo comerán (al sacrificio de Pesaj)-</a:t>
            </a:r>
            <a:endParaRPr sz="2000" smtClean="0">
              <a:latin typeface="Calibri" pitchFamily="34" charset="0"/>
            </a:endParaRPr>
          </a:p>
          <a:p>
            <a:r>
              <a:rPr sz="2000" b="1" u="sng" smtClean="0">
                <a:latin typeface="Calibri" pitchFamily="34" charset="0"/>
              </a:rPr>
              <a:t>Shulján orej</a:t>
            </a:r>
            <a:endParaRPr sz="2000" smtClean="0">
              <a:latin typeface="Calibri" pitchFamily="34" charset="0"/>
            </a:endParaRPr>
          </a:p>
          <a:p>
            <a:r>
              <a:rPr sz="2000" b="1" u="sng" smtClean="0">
                <a:latin typeface="Calibri" pitchFamily="34" charset="0"/>
              </a:rPr>
              <a:t>·</a:t>
            </a:r>
            <a:r>
              <a:rPr lang="es-CO" sz="2000" b="1" u="sng" smtClean="0">
                <a:latin typeface="Calibri" pitchFamily="34" charset="0"/>
              </a:rPr>
              <a:t>        Se  disponen a ingerir todos la comida festiva</a:t>
            </a:r>
            <a:endParaRPr sz="2000" smtClean="0">
              <a:latin typeface="Calibri"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s-CO" sz="2000" b="1" u="sng" smtClean="0">
                <a:latin typeface="Calibri" pitchFamily="34" charset="0"/>
              </a:rPr>
              <a:t>Tzafún</a:t>
            </a:r>
            <a:endParaRPr sz="2000" smtClean="0">
              <a:latin typeface="Calibri" pitchFamily="34" charset="0"/>
            </a:endParaRPr>
          </a:p>
          <a:p>
            <a:r>
              <a:rPr lang="es-CO" sz="2000" smtClean="0">
                <a:latin typeface="Calibri" pitchFamily="34" charset="0"/>
              </a:rPr>
              <a:t> </a:t>
            </a:r>
            <a:r>
              <a:rPr sz="2000" smtClean="0">
                <a:latin typeface="Calibri" pitchFamily="34" charset="0"/>
              </a:rPr>
              <a:t>·</a:t>
            </a:r>
            <a:r>
              <a:rPr lang="es-CO" sz="2000" smtClean="0">
                <a:latin typeface="Calibri" pitchFamily="34" charset="0"/>
              </a:rPr>
              <a:t>        Al final de la comida se come el afikomán recostados sobre el lado izquierdo. El afikomán nos recuerda al sacrificio de Pésaj que también se comía a final de la comida con alegría. Se toman 20 gr para cumplir la mitzvá de comer el afikomán  lo mas rápido posible</a:t>
            </a:r>
            <a:endParaRPr sz="2000" smtClean="0">
              <a:latin typeface="Calibri" pitchFamily="34" charset="0"/>
            </a:endParaRPr>
          </a:p>
          <a:p>
            <a:r>
              <a:rPr sz="2000" b="1" u="sng" smtClean="0">
                <a:latin typeface="Calibri" pitchFamily="34" charset="0"/>
              </a:rPr>
              <a:t>Barej</a:t>
            </a:r>
            <a:endParaRPr sz="2000" smtClean="0">
              <a:latin typeface="Calibri" pitchFamily="34" charset="0"/>
            </a:endParaRPr>
          </a:p>
          <a:p>
            <a:r>
              <a:rPr sz="2000" smtClean="0">
                <a:latin typeface="Calibri" pitchFamily="34" charset="0"/>
              </a:rPr>
              <a:t>·</a:t>
            </a:r>
            <a:r>
              <a:rPr lang="es-CO" sz="2000" smtClean="0">
                <a:latin typeface="Calibri" pitchFamily="34" charset="0"/>
              </a:rPr>
              <a:t>        Se sirve la tercera copa de vino y se recita la Birkat Hamazón (Bendición sobre los Alimentos) </a:t>
            </a:r>
            <a:endParaRPr sz="2000" smtClean="0">
              <a:latin typeface="Calibri" pitchFamily="34" charset="0"/>
            </a:endParaRPr>
          </a:p>
          <a:p>
            <a:r>
              <a:rPr lang="es-CO" sz="2000" smtClean="0">
                <a:latin typeface="Calibri" pitchFamily="34" charset="0"/>
              </a:rPr>
              <a:t> </a:t>
            </a:r>
            <a:endParaRPr sz="2000" smtClean="0">
              <a:latin typeface="Calibri" pitchFamily="34" charset="0"/>
            </a:endParaRP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sz="2000" smtClean="0">
                <a:latin typeface="Calibri" pitchFamily="34" charset="0"/>
              </a:rPr>
              <a:t>·</a:t>
            </a:r>
            <a:r>
              <a:rPr lang="es-CO" sz="2000" smtClean="0">
                <a:latin typeface="Calibri" pitchFamily="34" charset="0"/>
              </a:rPr>
              <a:t>        Servir la copa del profeta Eliyahu y se abre la puerta durante esta oración y al terminar la oración se cierra nuevamente la puerta:</a:t>
            </a:r>
          </a:p>
          <a:p>
            <a:r>
              <a:rPr lang="es-CO" sz="2000" b="1" u="sng" smtClean="0">
                <a:latin typeface="Calibri" pitchFamily="34" charset="0"/>
              </a:rPr>
              <a:t>Halel</a:t>
            </a:r>
            <a:endParaRPr sz="2000" smtClean="0">
              <a:latin typeface="Calibri" pitchFamily="34" charset="0"/>
            </a:endParaRPr>
          </a:p>
          <a:p>
            <a:r>
              <a:rPr sz="2000" b="1" u="sng" smtClean="0">
                <a:latin typeface="Calibri" pitchFamily="34" charset="0"/>
              </a:rPr>
              <a:t>·</a:t>
            </a:r>
            <a:r>
              <a:rPr lang="es-CO" sz="2000" b="1" u="sng" smtClean="0">
                <a:latin typeface="Calibri" pitchFamily="34" charset="0"/>
              </a:rPr>
              <a:t>        SE RECITAN LA SEGUNDA PARTE DE LOS SALMOS</a:t>
            </a:r>
            <a:endParaRPr sz="2000" smtClean="0">
              <a:latin typeface="Calibri" pitchFamily="34" charset="0"/>
            </a:endParaRPr>
          </a:p>
          <a:p>
            <a:r>
              <a:rPr sz="2000" smtClean="0">
                <a:latin typeface="Calibri" pitchFamily="34" charset="0"/>
              </a:rPr>
              <a:t>Salmo 115</a:t>
            </a:r>
          </a:p>
          <a:p>
            <a:r>
              <a:rPr sz="2000" smtClean="0">
                <a:latin typeface="Calibri" pitchFamily="34" charset="0"/>
              </a:rPr>
              <a:t>Salmo 116</a:t>
            </a:r>
          </a:p>
          <a:p>
            <a:r>
              <a:rPr sz="2000" smtClean="0">
                <a:latin typeface="Calibri" pitchFamily="34" charset="0"/>
              </a:rPr>
              <a:t>Salmo 117</a:t>
            </a:r>
          </a:p>
          <a:p>
            <a:r>
              <a:rPr sz="2000" smtClean="0">
                <a:latin typeface="Calibri" pitchFamily="34" charset="0"/>
              </a:rPr>
              <a:t>Salmo 118</a:t>
            </a:r>
          </a:p>
          <a:p>
            <a:r>
              <a:rPr sz="2000" smtClean="0">
                <a:latin typeface="Calibri" pitchFamily="34" charset="0"/>
              </a:rPr>
              <a:t>Salmo 136 </a:t>
            </a:r>
          </a:p>
          <a:p>
            <a:r>
              <a:rPr sz="2000" smtClean="0">
                <a:latin typeface="Calibri" pitchFamily="34" charset="0"/>
              </a:rPr>
              <a:t> y el Nishmat</a:t>
            </a:r>
          </a:p>
          <a:p>
            <a:endParaRPr sz="200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6172200" cy="4800600"/>
          </a:xfrm>
        </p:spPr>
        <p:txBody>
          <a:bodyPr/>
          <a:lstStyle/>
          <a:p>
            <a:r>
              <a:rPr lang="es-CO" sz="2000" smtClean="0">
                <a:latin typeface="Calibri" pitchFamily="34" charset="0"/>
              </a:rPr>
              <a:t> Se sirve la   cuarta copa de vino y la tomamos reclinados hacia la izquierda y hacemos la bendición final para el vino:</a:t>
            </a:r>
          </a:p>
          <a:p>
            <a:r>
              <a:rPr lang="es-CO" sz="2000" b="1" u="sng" smtClean="0">
                <a:latin typeface="Calibri" pitchFamily="34" charset="0"/>
              </a:rPr>
              <a:t>Nirtzá</a:t>
            </a:r>
            <a:endParaRPr sz="2000" smtClean="0">
              <a:latin typeface="Calibri" pitchFamily="34" charset="0"/>
            </a:endParaRPr>
          </a:p>
          <a:p>
            <a:r>
              <a:rPr lang="es-CO" sz="2000" b="1" smtClean="0">
                <a:latin typeface="Calibri" pitchFamily="34" charset="0"/>
              </a:rPr>
              <a:t> </a:t>
            </a:r>
            <a:endParaRPr sz="2000" smtClean="0">
              <a:latin typeface="Calibri" pitchFamily="34" charset="0"/>
            </a:endParaRPr>
          </a:p>
          <a:p>
            <a:r>
              <a:rPr lang="es-CO" sz="2000" smtClean="0">
                <a:latin typeface="Calibri" pitchFamily="34" charset="0"/>
              </a:rPr>
              <a:t>·        Se anuncia la conclusión del Séder deseando poder hacerlo el año entrante en la ciudad de Jerusalén totalmente reconstruida. Amen</a:t>
            </a:r>
            <a:endParaRPr sz="2000" smtClean="0">
              <a:latin typeface="Calibri" pitchFamily="34" charset="0"/>
            </a:endParaRPr>
          </a:p>
          <a:p>
            <a:r>
              <a:rPr lang="es-CO" sz="2000" b="1" i="1" u="sng" smtClean="0">
                <a:latin typeface="Calibri" pitchFamily="34" charset="0"/>
              </a:rPr>
              <a:t>LESHANA HABÁA BI YERUSHALÁYIM</a:t>
            </a:r>
            <a:endParaRPr sz="2000" smtClean="0">
              <a:latin typeface="Calibri" pitchFamily="34" charset="0"/>
            </a:endParaRPr>
          </a:p>
          <a:p>
            <a:r>
              <a:rPr lang="es-CO" sz="2000" b="1" i="1" smtClean="0">
                <a:latin typeface="Calibri" pitchFamily="34" charset="0"/>
              </a:rPr>
              <a:t> </a:t>
            </a:r>
            <a:endParaRPr sz="2000" smtClean="0">
              <a:latin typeface="Calibri" pitchFamily="34" charset="0"/>
            </a:endParaRPr>
          </a:p>
          <a:p>
            <a:r>
              <a:rPr lang="es-CO" sz="2000" b="1" i="1" u="sng" smtClean="0">
                <a:latin typeface="Calibri" pitchFamily="34" charset="0"/>
              </a:rPr>
              <a:t>EL PROXIMO AÑO EN JERUSALEM TOTALMENTE RECONSTRUIDA</a:t>
            </a:r>
            <a:endParaRPr sz="2000" smtClean="0">
              <a:latin typeface="Calibri" pitchFamily="34" charset="0"/>
            </a:endParaRPr>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6629400" y="2438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481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481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481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Zohar,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Jumash.</a:t>
            </a:r>
            <a:endParaRPr lang="sv-SE" sz="2000" dirty="0" smtClean="0">
              <a:solidFill>
                <a:srgbClr val="000000"/>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14 de Nisán 5777– 11 de Abril, 2017-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74550</TotalTime>
  <Words>1988</Words>
  <Application>Microsoft Office PowerPoint</Application>
  <PresentationFormat>On-screen Show (4:3)</PresentationFormat>
  <Paragraphs>300</Paragraphs>
  <Slides>46</Slides>
  <Notes>44</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2881</cp:revision>
  <dcterms:created xsi:type="dcterms:W3CDTF">2013-10-13T19:31:46Z</dcterms:created>
  <dcterms:modified xsi:type="dcterms:W3CDTF">2017-04-07T02:04:49Z</dcterms:modified>
</cp:coreProperties>
</file>