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1164" r:id="rId3"/>
    <p:sldId id="1297" r:id="rId4"/>
    <p:sldId id="1298" r:id="rId5"/>
    <p:sldId id="1299" r:id="rId6"/>
    <p:sldId id="1293" r:id="rId7"/>
    <p:sldId id="1326" r:id="rId8"/>
    <p:sldId id="1327" r:id="rId9"/>
    <p:sldId id="1300" r:id="rId10"/>
    <p:sldId id="1301" r:id="rId11"/>
    <p:sldId id="1302" r:id="rId12"/>
    <p:sldId id="1304" r:id="rId13"/>
    <p:sldId id="1305" r:id="rId14"/>
    <p:sldId id="1306" r:id="rId15"/>
    <p:sldId id="1307" r:id="rId16"/>
    <p:sldId id="1308" r:id="rId17"/>
    <p:sldId id="1309" r:id="rId18"/>
    <p:sldId id="1310" r:id="rId19"/>
    <p:sldId id="1312" r:id="rId20"/>
    <p:sldId id="1313" r:id="rId21"/>
    <p:sldId id="1314" r:id="rId22"/>
    <p:sldId id="1315" r:id="rId23"/>
    <p:sldId id="1316" r:id="rId24"/>
    <p:sldId id="1317" r:id="rId25"/>
    <p:sldId id="1318" r:id="rId26"/>
    <p:sldId id="1319" r:id="rId27"/>
    <p:sldId id="1320" r:id="rId28"/>
    <p:sldId id="1321" r:id="rId29"/>
    <p:sldId id="1322" r:id="rId30"/>
    <p:sldId id="1323" r:id="rId31"/>
    <p:sldId id="1324" r:id="rId32"/>
    <p:sldId id="1325" r:id="rId33"/>
    <p:sldId id="292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11111"/>
    <a:srgbClr val="080808"/>
    <a:srgbClr val="FFCC00"/>
    <a:srgbClr val="D6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174" autoAdjust="0"/>
    <p:restoredTop sz="94660"/>
  </p:normalViewPr>
  <p:slideViewPr>
    <p:cSldViewPr>
      <p:cViewPr>
        <p:scale>
          <a:sx n="100" d="100"/>
          <a:sy n="100" d="100"/>
        </p:scale>
        <p:origin x="-394" y="43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9969C10C-F7C2-4EAB-B1BF-1692C3D444E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2560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5D1BC4A-F6A0-497B-A714-ED214A0F09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18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19</a:t>
            </a:fld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20</a:t>
            </a:fld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21</a:t>
            </a:fld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22</a:t>
            </a:fld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23</a:t>
            </a:fld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24</a:t>
            </a:fld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25</a:t>
            </a:fld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26</a:t>
            </a:fld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27</a:t>
            </a:fld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28</a:t>
            </a:fld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29</a:t>
            </a:fld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30</a:t>
            </a:fld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31</a:t>
            </a:fld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32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8DD98-7322-4381-BBDC-374F040BA38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37D7A-D259-403B-B861-517097D53EB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A4E18-765B-4390-950A-4551FBAA0E5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3720C-3410-4445-8108-70149025062B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F57F2-39B0-4A05-A7FE-794A09D5EAB3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6E84E-A8C2-4558-8277-2375EDA4754F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0DAD1-DE86-42AE-9C23-EE490BDE7285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BE2DB-8E27-418C-B8E6-623869CBAF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506E8-E1AC-419A-B980-7A7C8D7E63D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315D7-1EF9-4BFD-BEBF-4E2386718C15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1F877-9510-40C5-9530-D610BCB7840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2F4A3-FFA4-4A9C-8395-14C2F9A300D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A9B28-7127-4154-8D90-52807DCE72A1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CCD56-D380-4D11-8B85-F05C2F81D53E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9F38C-C89C-4399-9409-487D254A91FD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2A9BB-569E-4677-9827-F311647F717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DA63-D592-488C-A8FE-CE303BC1EC4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B9ACC-0A3C-4B3F-9AF0-3A20853A38D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03D24-5E6C-40F2-A989-5BD0478C6B8C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3EB4E-CD10-4C02-9C28-1FC660AB384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B3D3-30B9-4627-B096-BDFF63AE1C39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CB039-AA18-484C-9F00-09B486F23A2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C6CDD609-21F3-4D82-9432-96B3D23041FE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529F329-470F-4ACD-895A-5BB75130FBF1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2/0603.r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dirty="0"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dirty="0"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4100" dirty="0">
                <a:solidFill>
                  <a:srgbClr val="000000"/>
                </a:solidFill>
                <a:latin typeface="Calibri" pitchFamily="34" charset="0"/>
              </a:rPr>
              <a:t>Parashat 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Shemot </a:t>
            </a:r>
            <a:r>
              <a:rPr lang="es-CO" sz="4100" dirty="0" err="1" smtClean="0">
                <a:solidFill>
                  <a:srgbClr val="000000"/>
                </a:solidFill>
                <a:latin typeface="Calibri" pitchFamily="34" charset="0"/>
              </a:rPr>
              <a:t>Va’era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- Éxodo</a:t>
            </a:r>
          </a:p>
          <a:p>
            <a:pPr algn="ctr">
              <a:lnSpc>
                <a:spcPct val="90000"/>
              </a:lnSpc>
            </a:pPr>
            <a:r>
              <a:rPr lang="es-CO" sz="2800" dirty="0" smtClean="0">
                <a:solidFill>
                  <a:srgbClr val="000000"/>
                </a:solidFill>
                <a:latin typeface="Calibri" pitchFamily="34" charset="0"/>
              </a:rPr>
              <a:t>Cual es el Propósito de la Torah?</a:t>
            </a:r>
            <a:endParaRPr lang="es-CO" sz="28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800" b="1" dirty="0" smtClean="0"/>
              <a:t>Shemot – </a:t>
            </a:r>
            <a:r>
              <a:rPr lang="es-CO" sz="2800" b="1" dirty="0" err="1" smtClean="0"/>
              <a:t>Exodo</a:t>
            </a:r>
            <a:r>
              <a:rPr lang="es-CO" sz="2800" b="1" dirty="0" smtClean="0"/>
              <a:t> 6:2 al 9:35 – Haftará Yejezquel 28:25 – 2:</a:t>
            </a:r>
            <a:r>
              <a:rPr sz="2800" b="1" smtClean="0"/>
              <a:t>21</a:t>
            </a:r>
            <a:endParaRPr lang="es-CO" sz="2800" b="1" dirty="0" smtClean="0"/>
          </a:p>
          <a:p>
            <a:r>
              <a:rPr sz="2800" b="1" i="1" smtClean="0">
                <a:hlinkClick r:id="rId4"/>
              </a:rPr>
              <a:t>6:3</a:t>
            </a:r>
            <a:r>
              <a:rPr sz="2800" b="1" i="1" smtClean="0"/>
              <a:t>  Va'era el-Avraham el-Yitsjak ve'el-Ya'akov be'El Shaday ushmi Adonay lo nodati lahem.</a:t>
            </a:r>
          </a:p>
          <a:p>
            <a:r>
              <a:rPr sz="2800" smtClean="0"/>
              <a:t>y Yo aparecí a Abraham, a Isaac y a Jacob como El Shadday (Dios todopoderoso), pero con mi nombre, Eterno, no me di a conocer a ellos.</a:t>
            </a:r>
          </a:p>
          <a:p>
            <a:endParaRPr sz="2800" i="1" smtClean="0"/>
          </a:p>
          <a:p>
            <a:r>
              <a:rPr sz="2800" smtClean="0"/>
              <a:t>Dios le dice a Moshé que le diga al Pueblo Judío que El los va a sacar de Egipto, pero ellos no escuchan.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800" b="1" dirty="0" smtClean="0"/>
              <a:t>Shemot – </a:t>
            </a:r>
            <a:r>
              <a:rPr lang="es-CO" sz="2800" b="1" dirty="0" smtClean="0"/>
              <a:t>Éxodo </a:t>
            </a:r>
            <a:r>
              <a:rPr lang="es-CO" sz="2800" b="1" dirty="0" smtClean="0"/>
              <a:t>6:2 al 9:35 – Haftará Yejezquel 28:25 – 2:</a:t>
            </a:r>
            <a:r>
              <a:rPr sz="2800" b="1" smtClean="0"/>
              <a:t>21</a:t>
            </a:r>
            <a:endParaRPr lang="es-CO" sz="2800" b="1" dirty="0" smtClean="0"/>
          </a:p>
          <a:p>
            <a:r>
              <a:rPr sz="2800" smtClean="0"/>
              <a:t>Dios ordena a Moshé ir a Paró y pedirle que libere al Pueblo Judío. </a:t>
            </a:r>
          </a:p>
          <a:p>
            <a:r>
              <a:rPr sz="2800" smtClean="0"/>
              <a:t>Aunque Aarón le muestra a Paró una señal, convirtiendo su bastón en una serpiente, los magos de Paró duplican esta señal, alentando a Paró a rechazar el pedido.</a:t>
            </a:r>
          </a:p>
          <a:p>
            <a:pPr>
              <a:buNone/>
            </a:pPr>
            <a:endParaRPr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800" b="1" dirty="0" smtClean="0"/>
              <a:t>Shemot – </a:t>
            </a:r>
            <a:r>
              <a:rPr lang="es-CO" sz="2800" b="1" dirty="0" err="1" smtClean="0"/>
              <a:t>Exodo</a:t>
            </a:r>
            <a:r>
              <a:rPr lang="es-CO" sz="2800" b="1" dirty="0" smtClean="0"/>
              <a:t> 6:2 al 9:35 – Haftará Yejezquel 28:25 – 2:</a:t>
            </a:r>
            <a:r>
              <a:rPr sz="2800" b="1" smtClean="0"/>
              <a:t>21</a:t>
            </a:r>
            <a:endParaRPr lang="es-CO" sz="2800" b="1" dirty="0" smtClean="0"/>
          </a:p>
          <a:p>
            <a:r>
              <a:rPr sz="2800" smtClean="0"/>
              <a:t>Dios castiga a los egipcios mandándoles plagas de sangre y ranas, pero los magos copian el milagro en una escala menor, alentando otra vez a Paró a no concederle a Moshé su petición. </a:t>
            </a:r>
          </a:p>
          <a:p>
            <a:r>
              <a:rPr sz="2800" smtClean="0"/>
              <a:t>Sin embargo, después de la plaga de los piojos, hasta los magos de Paró aceptan que sólo el Unico, verdadero Dios puede hacer estos milagros.</a:t>
            </a:r>
          </a:p>
          <a:p>
            <a:pPr>
              <a:buNone/>
            </a:pPr>
            <a:endParaRPr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800" b="1" dirty="0" smtClean="0"/>
              <a:t>Shemot – </a:t>
            </a:r>
            <a:r>
              <a:rPr lang="es-CO" sz="2800" b="1" dirty="0" err="1" smtClean="0"/>
              <a:t>Exodo</a:t>
            </a:r>
            <a:r>
              <a:rPr lang="es-CO" sz="2800" b="1" dirty="0" smtClean="0"/>
              <a:t> 6:2 al 9:35 – Haftará Yejezquel 28:25 – 2:</a:t>
            </a:r>
            <a:r>
              <a:rPr sz="2800" b="1" smtClean="0"/>
              <a:t>21</a:t>
            </a:r>
            <a:endParaRPr lang="es-CO" sz="2800" b="1" dirty="0" smtClean="0"/>
          </a:p>
          <a:p>
            <a:r>
              <a:rPr sz="2800" smtClean="0"/>
              <a:t> Sólo los egipcios, y no los judíos en Goshen, sufrieron durante las plagas. </a:t>
            </a:r>
          </a:p>
          <a:p>
            <a:r>
              <a:rPr sz="2800" smtClean="0"/>
              <a:t>El ataque continúa con animales salvajes, pestilencia y lluvia de hielo y fuego. </a:t>
            </a:r>
          </a:p>
          <a:p>
            <a:r>
              <a:rPr sz="2800" smtClean="0"/>
              <a:t>A pesar del ofrecimiento de Moshé de parar las plagas si Paró deja que el Pueblo Judío se vaya de Egipto, Paró continúa con un corazón endurecido, y se niega a liberarlos.</a:t>
            </a:r>
          </a:p>
          <a:p>
            <a:pPr>
              <a:buNone/>
            </a:pPr>
            <a:endParaRPr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sz="2800" i="1" smtClean="0"/>
              <a:t>Haftará - Iejeskel 28:25 - 29:21</a:t>
            </a:r>
            <a:endParaRPr sz="2800" smtClean="0"/>
          </a:p>
          <a:p>
            <a:r>
              <a:rPr lang="es-ES" sz="2800" b="1" i="1" dirty="0" smtClean="0"/>
              <a:t>"Y he aquí que Yo estoy sobre ti, Paró..." (29:3)</a:t>
            </a:r>
          </a:p>
          <a:p>
            <a:r>
              <a:rPr lang="es-ES" sz="2800" dirty="0" smtClean="0"/>
              <a:t>Hubo una vez un mayordomo de una gran mansión que decidió personalizar a su amo. </a:t>
            </a:r>
          </a:p>
          <a:p>
            <a:r>
              <a:rPr lang="es-ES" sz="2800" dirty="0" smtClean="0"/>
              <a:t>Un invitado que no conocía al dueño de la casa tenía que llegar. </a:t>
            </a:r>
          </a:p>
          <a:p>
            <a:r>
              <a:rPr lang="es-ES" sz="2800" dirty="0" smtClean="0"/>
              <a:t>El mayordomo se vistió con las ropas más finas de su amo, y recibió al invitado de una manera aristocrática.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sz="2800" i="1" smtClean="0"/>
              <a:t>Haftará - Iejeskel 28:25 - 29:21</a:t>
            </a:r>
            <a:endParaRPr sz="2800" smtClean="0"/>
          </a:p>
          <a:p>
            <a:r>
              <a:rPr lang="es-ES" sz="2800" dirty="0" smtClean="0"/>
              <a:t>El supuesto dueño de la mansión comenzó mostrando ostentosamente su gran mansión, su invaluable colección de arte, y los acres de sus suntuosos jardines. </a:t>
            </a:r>
          </a:p>
          <a:p>
            <a:r>
              <a:rPr lang="es-ES" sz="2800" dirty="0" smtClean="0"/>
              <a:t>El mayordomo lo estaba pasando muy bien 'presumiendo', hasta que el verdadero amo apareció en la escena y rotundamente puso al mayordomo en su lugar.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sz="2800" i="1" smtClean="0"/>
              <a:t>Haftará - Iejeskel 28:25 - 29:21</a:t>
            </a:r>
            <a:endParaRPr sz="2800" smtClean="0"/>
          </a:p>
          <a:p>
            <a:r>
              <a:rPr lang="es-ES" sz="2800" dirty="0" smtClean="0"/>
              <a:t>Similarmente, Paró no escatimó en auto agrandarse, conduciéndose a sí mismo como un supremo amo, sin ser responsable ante nadie. </a:t>
            </a:r>
          </a:p>
          <a:p>
            <a:r>
              <a:rPr lang="es-ES" sz="2800" dirty="0" smtClean="0"/>
              <a:t>El se hizo a sí mismo un dios proclamando "</a:t>
            </a:r>
            <a:r>
              <a:rPr lang="es-ES" sz="2800" i="1" dirty="0" smtClean="0"/>
              <a:t>Yo no conocía a Dios".</a:t>
            </a:r>
            <a:r>
              <a:rPr lang="es-ES" sz="2800" dirty="0" smtClean="0"/>
              <a:t> </a:t>
            </a:r>
          </a:p>
          <a:p>
            <a:pPr lvl="1"/>
            <a:r>
              <a:rPr lang="es-ES" sz="2400" dirty="0" smtClean="0"/>
              <a:t>Es por eso que Dios le recuerda a Paró </a:t>
            </a:r>
            <a:r>
              <a:rPr lang="es-ES" sz="2400" i="1" dirty="0" smtClean="0"/>
              <a:t>"Y he aquí que Yo estoy sobre ti, Paró...!" </a:t>
            </a:r>
            <a:r>
              <a:rPr lang="es-ES" sz="2400" dirty="0" smtClean="0"/>
              <a:t>- "</a:t>
            </a:r>
            <a:r>
              <a:rPr lang="es-ES" sz="2400" dirty="0" err="1" smtClean="0"/>
              <a:t>Sabé</a:t>
            </a:r>
            <a:r>
              <a:rPr lang="es-ES" sz="2400" dirty="0" smtClean="0"/>
              <a:t> que Yo mando sobre ti, y que estás en Mis manos para hacer lo que Yo crea conveniente - no eres más que un mayordomo usurpador!“  </a:t>
            </a:r>
            <a:r>
              <a:rPr lang="es-ES" sz="2400" i="1" dirty="0" smtClean="0"/>
              <a:t>Basado en Kojav </a:t>
            </a:r>
            <a:r>
              <a:rPr lang="es-ES" sz="2400" i="1" dirty="0" err="1" smtClean="0"/>
              <a:t>meIaacob</a:t>
            </a:r>
            <a:endParaRPr sz="2400" smtClean="0"/>
          </a:p>
          <a:p>
            <a:pPr lvl="1"/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800" b="1" dirty="0" smtClean="0"/>
              <a:t>Shemot – Éxodo 6:2 al 9:35 – Haftará Yejezquel 28:25 – 2:</a:t>
            </a:r>
            <a:r>
              <a:rPr sz="2800" b="1" smtClean="0"/>
              <a:t>21</a:t>
            </a:r>
            <a:endParaRPr lang="es-CO" sz="2800" b="1" dirty="0" smtClean="0"/>
          </a:p>
          <a:p>
            <a:r>
              <a:rPr lang="es-ES" sz="2800" dirty="0" smtClean="0"/>
              <a:t>Esta escrito en Shemot (Éxodo) 3:8, </a:t>
            </a:r>
          </a:p>
          <a:p>
            <a:r>
              <a:rPr lang="es-ES" sz="2800" dirty="0" smtClean="0"/>
              <a:t>"Descendí para salvarlo...hacia una tierra buena y amplia, que fluye leche y miel". </a:t>
            </a:r>
          </a:p>
          <a:p>
            <a:r>
              <a:rPr lang="es-ES" sz="2800" dirty="0" smtClean="0"/>
              <a:t>Mucho se ha hablado de la tierra que fluye leche y miel, sin embargo todo quien visite Israel, encontrara falafel en abundancia o naranjas, pero no es la leche y la miel la característica de esta tierra ni lo fue en otras épocas.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</a:t>
            </a:r>
            <a:r>
              <a:rPr lang="es-CO" sz="2400" b="1" dirty="0" err="1" smtClean="0"/>
              <a:t>Exodo</a:t>
            </a:r>
            <a:r>
              <a:rPr lang="es-CO" sz="2400" b="1" dirty="0" smtClean="0"/>
              <a:t> 6:2 al 9:35 – Haftará Yejezquel 28:25 – 2:</a:t>
            </a:r>
            <a:r>
              <a:rPr sz="2400" b="1" smtClean="0"/>
              <a:t>21</a:t>
            </a:r>
            <a:endParaRPr lang="es-CO" sz="2400" b="1" dirty="0" smtClean="0"/>
          </a:p>
          <a:p>
            <a:r>
              <a:rPr lang="es-ES" sz="2800" dirty="0" smtClean="0"/>
              <a:t>Para entender este versículo recurriremos a la explicación que nos trae Rabenu Bejaié (s.XIV), en nombre del Rambán. </a:t>
            </a:r>
          </a:p>
          <a:p>
            <a:r>
              <a:rPr lang="es-ES" sz="2800" dirty="0" smtClean="0"/>
              <a:t>El dice que el objetivo de redimir al pueblo de Israel no fue para traerlo simplemente a una tierra mejor, a una tierra de paz. </a:t>
            </a:r>
          </a:p>
          <a:p>
            <a:r>
              <a:rPr lang="es-ES" sz="2800" dirty="0" smtClean="0"/>
              <a:t>Sino que el versículo se refiere al objetivo principal de todos los milagros que hizo D-os en Egipto para rescatarnos: entregarnos la Tora.</a:t>
            </a:r>
            <a:endParaRPr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</a:t>
            </a:r>
            <a:r>
              <a:rPr lang="es-CO" sz="2400" b="1" dirty="0" err="1" smtClean="0"/>
              <a:t>Exodo</a:t>
            </a:r>
            <a:r>
              <a:rPr lang="es-CO" sz="2400" b="1" dirty="0" smtClean="0"/>
              <a:t>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Y así explica : "Tierra buena y amplia" quiere decir "tierra de Tora", como esta escrito, bueno = Tora, "Algo bueno les entregue, Mi Tora no abandonéis" (Mishlé -Proverbios- 4:2). </a:t>
            </a:r>
          </a:p>
          <a:p>
            <a:r>
              <a:rPr lang="es-ES" sz="2800" dirty="0" smtClean="0"/>
              <a:t>Y también dos veces se califica a la Tora con el adjetivo de amplia, "son muy amplias tus leyes" ( Tehilim -Salmos- 119:96), y en otro lugar "amplia como el mar" (Iob -Job- 11:9), vemos que Tora = amplia.</a:t>
            </a:r>
            <a:endParaRPr lang="es-CO" sz="28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A una tierra que fluye leche y miel, es también "A una tierra que fluye Tora", como esta escrito "miel y leche bajo tu lengua" (Shir Hashirim -Cantar de los Cantares- 4:11). </a:t>
            </a:r>
          </a:p>
          <a:p>
            <a:r>
              <a:rPr lang="es-ES" sz="2800" dirty="0" smtClean="0"/>
              <a:t>Luego el versículo cita realmente a la tierra como lugar geográfico: "...a la tierra del canaanita...", que es nuestra herencia, puesto que no debe habitar el cananeo en la tierra de residencia de la Tora.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Y así escribieron nuestros sabios "no hay Tora como la Tora de la tierra de Israel ni sabiduría como la sabiduría de esta tierra".</a:t>
            </a:r>
          </a:p>
          <a:p>
            <a:r>
              <a:rPr lang="es-ES" sz="2800" b="1" dirty="0" smtClean="0"/>
              <a:t>La Razón de la Creación </a:t>
            </a:r>
          </a:p>
          <a:p>
            <a:r>
              <a:rPr lang="es-ES" sz="2800" dirty="0" smtClean="0"/>
              <a:t>De todos los pueblos en la tierra, D-os aparto a los judíos como Sus representantes. </a:t>
            </a:r>
          </a:p>
          <a:p>
            <a:r>
              <a:rPr lang="es-ES" sz="2800" dirty="0" smtClean="0"/>
              <a:t>Fue este vinculo mutuo entre D-os e Israel, que sirvió para producir Su razón fundamental en la creación.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D-os selló este vinculo de amor al darnos Sus mandamientos, como decimos en nuestro rezo de la noche, "Con infinito amor Tu has amado a la casa de Israel, Tu pueblo. Tu nos enseñaste Tu Tora, Tus mandamientos, Tu código y Tu camino.“</a:t>
            </a:r>
          </a:p>
          <a:p>
            <a:r>
              <a:rPr lang="es-ES" sz="2800" dirty="0" smtClean="0"/>
              <a:t>Nuestros sabios igualmente nos enseñan que "D-os quiso hacer el bien con Israel, y por eso les dio la Tora y los mandamientos en abundancia."</a:t>
            </a:r>
            <a:endParaRPr lang="es-CO" sz="28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La esencia de la Tora son sus mandamientos, mitzvot en Hebreo. </a:t>
            </a:r>
          </a:p>
          <a:p>
            <a:r>
              <a:rPr lang="es-ES" sz="2800" dirty="0" smtClean="0"/>
              <a:t>La palabra Mitzvá viene de la raíz que significa "atar, ligar". </a:t>
            </a:r>
          </a:p>
          <a:p>
            <a:r>
              <a:rPr lang="es-ES" sz="2800" dirty="0" smtClean="0"/>
              <a:t>Esto es por que cada mandamiento o Mitzvá sirve para acercarnos mas a D-os y fortalecer este vinculo de amor.</a:t>
            </a:r>
            <a:endParaRPr lang="es-CO" sz="28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Hay básicamente dos clases de mandamientos. </a:t>
            </a:r>
          </a:p>
          <a:p>
            <a:r>
              <a:rPr lang="es-ES" sz="2800" dirty="0" smtClean="0"/>
              <a:t>En algunos lugares la Tora dice, "Debes hacer" algo. </a:t>
            </a:r>
          </a:p>
          <a:p>
            <a:r>
              <a:rPr lang="es-ES" sz="2800" dirty="0" smtClean="0"/>
              <a:t>Esto es un mandamiento "positivo" o </a:t>
            </a:r>
            <a:r>
              <a:rPr lang="es-ES" sz="2800" b="1" i="1" dirty="0" smtClean="0"/>
              <a:t>mitzvat asé </a:t>
            </a:r>
            <a:r>
              <a:rPr lang="es-ES" sz="2800" dirty="0" smtClean="0"/>
              <a:t>. </a:t>
            </a:r>
          </a:p>
          <a:p>
            <a:r>
              <a:rPr lang="es-ES" sz="2800" dirty="0" smtClean="0"/>
              <a:t>En otros lugares, la Tora dice "No debes hacer" algo. </a:t>
            </a:r>
          </a:p>
          <a:p>
            <a:r>
              <a:rPr lang="es-ES" sz="2800" dirty="0" smtClean="0"/>
              <a:t>Esto es un mandamiento "negativo" o </a:t>
            </a:r>
            <a:r>
              <a:rPr lang="es-ES" sz="2800" b="1" i="1" dirty="0" smtClean="0"/>
              <a:t>mitzvat lo taase</a:t>
            </a:r>
            <a:r>
              <a:rPr lang="es-ES" sz="2800" dirty="0" smtClean="0"/>
              <a:t>.</a:t>
            </a:r>
          </a:p>
          <a:p>
            <a:r>
              <a:rPr lang="es-ES" sz="2800" dirty="0" smtClean="0"/>
              <a:t>Nuestra tradición dice que la Tora contiene 248 mandamientos "positivos" y 365 "negativos". </a:t>
            </a:r>
          </a:p>
          <a:p>
            <a:r>
              <a:rPr lang="es-ES" sz="2800" dirty="0" smtClean="0"/>
              <a:t>Esto hace un total de 613 mandamientos en la Tora.</a:t>
            </a: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Por supuesto, muchos de estos mandamientos tratan sobre leyes de pureza ritual y sacrificios que solo eran aplicables cuando el Bet Hamikdash o Templo estaba en pie (y otra vez se aplicaran cuando sea reconstruido) en Jerusalem.</a:t>
            </a:r>
          </a:p>
          <a:p>
            <a:r>
              <a:rPr lang="es-ES" sz="2800" dirty="0" smtClean="0"/>
              <a:t> Por lo tanto, de todos los mandamientos, solo 369 están vigentes hoy en día, de los cuales 126 son positivos, y 243 son negativos.</a:t>
            </a: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Aun de estos, muchos pertenecen solo a casos o circunstancias especiales. </a:t>
            </a:r>
          </a:p>
          <a:p>
            <a:r>
              <a:rPr lang="es-ES" sz="2800" dirty="0" smtClean="0"/>
              <a:t>El numero total de los mandamientos que se aplican bajo todas las condiciones es de 270, de los cuales 48 son positivos y 222 son negativos. </a:t>
            </a:r>
          </a:p>
          <a:p>
            <a:r>
              <a:rPr lang="es-ES" sz="2800" dirty="0" smtClean="0"/>
              <a:t>Todos los mandamientos, incluyendo sus leyes e interpretaciones, fueron dados a Moshe Rabenu durante los 40 días que estuvo en el Monte Sinaí.</a:t>
            </a: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La Tora dice (Éxodo 24:12), "D-os dijo a Moshe: Asciende a Mi a la montaña, y quédate allí. Te daré las tablas de piedra y la Tora y los mandamientos que he escrito, para enseñarles a ellos." </a:t>
            </a:r>
          </a:p>
          <a:p>
            <a:r>
              <a:rPr lang="es-ES" sz="2800" dirty="0" smtClean="0"/>
              <a:t>Nuestros sabios comentan que esto enseña que todo fue dado a Moshe en Sinaí. </a:t>
            </a:r>
          </a:p>
          <a:p>
            <a:r>
              <a:rPr lang="es-ES" sz="2800" dirty="0" smtClean="0"/>
              <a:t>Había, por supuesto, muchos mandamientos que se sabían anteriormente. Así como, los siete mandamientos universales dados a Adam y Noaj.</a:t>
            </a: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Mas tarde, la circuncisión fue dada a Abraham, y una ley dietética especial de no comer el nervio ciático a Iaacov. </a:t>
            </a:r>
          </a:p>
          <a:p>
            <a:r>
              <a:rPr lang="es-ES" sz="2800" dirty="0" smtClean="0"/>
              <a:t>Las leyes detalladas de casamiento y divorcio fueron dadas a los judíos mientras estaban en Egipto, habiendo sido reveladas a través de Amram, el padre de Moshe. </a:t>
            </a:r>
          </a:p>
          <a:p>
            <a:r>
              <a:rPr lang="es-ES" sz="2800" dirty="0" smtClean="0"/>
              <a:t>Hubo también otras leyes dadas a los judíos antes de alcanzar el Monte Sinaí.</a:t>
            </a: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Las reglas de Shabat fueron inicialmente dadas a ellos cuando recibieron el maná por primera vez. </a:t>
            </a:r>
          </a:p>
          <a:p>
            <a:r>
              <a:rPr lang="es-ES" sz="2800" dirty="0" smtClean="0"/>
              <a:t>Igualmente, ciertas leyes judiciales, fueron dadas en Mará, poco antes de que lleguen a Sinaí. </a:t>
            </a:r>
          </a:p>
          <a:p>
            <a:r>
              <a:rPr lang="es-ES" sz="2800" dirty="0" smtClean="0"/>
              <a:t>Aun así, la autoridad final de los mandamientos fue la revelación en Sinaí.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Así como los judíos entraron en el pacto con D-os, fueron absueltos de todos los mandamientos previos, y vinculados a la Tora como la reveló Moshe. </a:t>
            </a:r>
          </a:p>
          <a:p>
            <a:r>
              <a:rPr lang="es-ES" sz="2800" dirty="0" smtClean="0"/>
              <a:t>Es por esta razón que no aprendemos ninguna ley, de cosas que pasaron antes de la revelación en Sinaí.</a:t>
            </a:r>
          </a:p>
          <a:p>
            <a:r>
              <a:rPr lang="es-ES" sz="2800" dirty="0" smtClean="0"/>
              <a:t>Este es un punto muy importante.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La Tora pudo haber expresado leyes anteriores, y ella misma haber sido escrita en el periodo de cuarenta años que los judíos vagaron por el desierto. </a:t>
            </a:r>
          </a:p>
          <a:p>
            <a:r>
              <a:rPr lang="es-ES" sz="2800" dirty="0" smtClean="0"/>
              <a:t>De todas maneras, todos estos mandamientos se unieron en un instante, el momento que fueron revelados y aceptados en el Monte Sinaí. </a:t>
            </a:r>
          </a:p>
          <a:p>
            <a:r>
              <a:rPr lang="es-ES" sz="2800" dirty="0" smtClean="0"/>
              <a:t>Por eso, no podemos decir que el Judaísmo, de ninguna manera, evoluciono como una religión. Todo nació en solo momento con la revelación en Sinaí. </a:t>
            </a:r>
            <a:br>
              <a:rPr lang="es-ES" sz="2800" dirty="0" smtClean="0"/>
            </a:b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Parashá de la Semana </a:t>
            </a:r>
          </a:p>
          <a:p>
            <a:r>
              <a:rPr lang="es-ES" sz="2800" dirty="0" smtClean="0"/>
              <a:t>Esta parashá (Shemot - </a:t>
            </a:r>
            <a:r>
              <a:rPr lang="es-ES" sz="2800" dirty="0" err="1" smtClean="0"/>
              <a:t>Exodo</a:t>
            </a:r>
            <a:r>
              <a:rPr lang="es-ES" sz="2800" dirty="0" smtClean="0"/>
              <a:t>- 6:2-9:35), nos relata como Moshe por orden de D-os, va a liberar al pueblo de Israel, de Egipto. </a:t>
            </a:r>
          </a:p>
          <a:p>
            <a:r>
              <a:rPr lang="es-ES" sz="2800" dirty="0" smtClean="0"/>
              <a:t>Una vez leído el versículo 7:3, "Y yo endureceré el corazón del Faraón e incrementare mis señales y mis signos en la tierra de Egipto", es legitimo cuestionarse si es justo que D-os le quite el libre albedrio al Faraón.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Tal vez, encontraremos la respuesta en el versículo siguiente, "Pero no escuchará a vosotros el Faraón e impondré mi poder en Egipto...". </a:t>
            </a:r>
          </a:p>
          <a:p>
            <a:r>
              <a:rPr lang="es-ES" sz="2800" dirty="0" smtClean="0"/>
              <a:t>Aparentemente existe una reiteración entre estos dos versículos. </a:t>
            </a:r>
          </a:p>
          <a:p>
            <a:r>
              <a:rPr lang="es-ES" sz="2800" dirty="0" smtClean="0"/>
              <a:t>El primero dice que D-os endurecerá el corazón del Faraón, y como consecuencia de esa actitud es lógico pensar que el Faraón no escuchará la voz de Moshe y de Aarón su hermano! </a:t>
            </a:r>
            <a:br>
              <a:rPr lang="es-ES" sz="2800" dirty="0" smtClean="0"/>
            </a:b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La Tora nos quiere enseñar la verdadera dimensión del libre albedrio. </a:t>
            </a:r>
          </a:p>
          <a:p>
            <a:r>
              <a:rPr lang="es-ES" sz="2800" dirty="0" smtClean="0"/>
              <a:t>El Rambam (Rabí Moshe Ben Maimón, Maimonides, s.XII), nos explica: </a:t>
            </a:r>
          </a:p>
          <a:p>
            <a:r>
              <a:rPr lang="es-ES" sz="2800" dirty="0" smtClean="0"/>
              <a:t>"Muchos versículos hay en la Tora y en las palabras de los profetas que aparentan contradecir este principio fundamental, y la mayoría de las personas se equivocan y piensan que D-os es el que le decreta al individuo hacer algo malo o bueno...." </a:t>
            </a:r>
            <a:br>
              <a:rPr lang="es-ES" sz="2800" dirty="0" smtClean="0"/>
            </a:b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Pero esto no es así, sino que las mismas acciones de la persona son las que principalmente decidirán su propio destino. </a:t>
            </a:r>
          </a:p>
          <a:p>
            <a:r>
              <a:rPr lang="es-ES" sz="2800" dirty="0" smtClean="0"/>
              <a:t>Los egipcios erraron voluntariamente e hicieron el mal hasta tal punto, que El Juez de la Verdad, decretó impedirles a ellos la Teshuvá (arrepentimiento).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Solo después de esta actitud por parte de ellos, toma D-os la decisión: "Y Yo endureceré el corazón del Faraón e incrementaré mis señales en la tierra de Egipto" </a:t>
            </a:r>
            <a:br>
              <a:rPr lang="es-ES" sz="2800" dirty="0" smtClean="0"/>
            </a:b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b="1" i="1" dirty="0" smtClean="0"/>
              <a:t>"Paró observó, que de todo el ganado de Israel ni uno ha muerto - aún así el corazón de Paró se endureció y no dejó salir al pueblo"(9:7)</a:t>
            </a:r>
          </a:p>
          <a:p>
            <a:r>
              <a:rPr lang="es-ES" sz="2800" dirty="0" smtClean="0"/>
              <a:t>La frase </a:t>
            </a:r>
            <a:r>
              <a:rPr lang="es-ES" sz="2800" i="1" dirty="0" smtClean="0"/>
              <a:t>"ni uno ha muerto"</a:t>
            </a:r>
            <a:r>
              <a:rPr lang="es-ES" sz="2800" dirty="0" smtClean="0"/>
              <a:t>, puede ser traducida también como </a:t>
            </a:r>
            <a:r>
              <a:rPr lang="es-ES" sz="2800" i="1" dirty="0" smtClean="0"/>
              <a:t>"ninguno murió excepto uno"</a:t>
            </a:r>
            <a:r>
              <a:rPr lang="es-ES" sz="2800" dirty="0" smtClean="0"/>
              <a:t>. </a:t>
            </a:r>
          </a:p>
          <a:p>
            <a:r>
              <a:rPr lang="es-ES" sz="2800" dirty="0" smtClean="0"/>
              <a:t>En otras palabras, mientras que los campos egipcios estaban desolados de ganado, los campos judíos rebosaban de vida con excepción de una muerte natural.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dirty="0" smtClean="0"/>
              <a:t>Cuando se presenta un milagro tan obvio, los desconfiados y no creyentes van a buscar la explicación más improbable para proteger sus intereses creados y no admitir la explicación más obvia. </a:t>
            </a:r>
          </a:p>
          <a:p>
            <a:r>
              <a:rPr lang="es-ES" sz="2800" dirty="0" smtClean="0"/>
              <a:t>Uno puede imaginar como </a:t>
            </a:r>
            <a:r>
              <a:rPr lang="es-ES" sz="2800" dirty="0" err="1" smtClean="0"/>
              <a:t>The</a:t>
            </a:r>
            <a:r>
              <a:rPr lang="es-ES" sz="2800" dirty="0" smtClean="0"/>
              <a:t> Cairo Times hubiese publicado el incidente - Un subtítulo de primera plana diciendo: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r>
              <a:rPr lang="es-ES" sz="2800" b="1" dirty="0" smtClean="0"/>
              <a:t>UNA VACA JUDIA MUERE!!</a:t>
            </a:r>
            <a:br>
              <a:rPr lang="es-ES" sz="2800" b="1" dirty="0" smtClean="0"/>
            </a:br>
            <a:r>
              <a:rPr lang="es-ES" sz="2800" b="1" dirty="0" smtClean="0"/>
              <a:t>NO OCURRIO NINGUN MILAGRO!!</a:t>
            </a:r>
            <a:br>
              <a:rPr lang="es-ES" sz="2800" b="1" dirty="0" smtClean="0"/>
            </a:br>
            <a:r>
              <a:rPr lang="es-ES" sz="2800" b="1" dirty="0" smtClean="0"/>
              <a:t>Judíos alcanzados por una plaga...</a:t>
            </a:r>
          </a:p>
          <a:p>
            <a:r>
              <a:rPr lang="es-ES" sz="2800" dirty="0" smtClean="0"/>
              <a:t>y al final de la página en letras súper pequeñas </a:t>
            </a:r>
          </a:p>
          <a:p>
            <a:r>
              <a:rPr lang="es-ES" sz="2800" dirty="0" smtClean="0"/>
              <a:t>"ganado egipcio completamente liquidado..." .</a:t>
            </a:r>
            <a:r>
              <a:rPr lang="es-ES" sz="2800" i="1" dirty="0" smtClean="0"/>
              <a:t> </a:t>
            </a:r>
          </a:p>
          <a:p>
            <a:r>
              <a:rPr lang="es-ES" sz="2800" i="1" dirty="0" smtClean="0"/>
              <a:t>"El corazón de Paró se endureció y no dejó ir al pueblo"</a:t>
            </a:r>
            <a:r>
              <a:rPr lang="es-ES" sz="2800" dirty="0" smtClean="0"/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– Éxodo 6:2 al 9:35 – Haftará Yejezquel 28:25 – 2:</a:t>
            </a:r>
            <a:r>
              <a:rPr sz="2400" b="1" smtClean="0"/>
              <a:t>21</a:t>
            </a:r>
          </a:p>
          <a:p>
            <a:endParaRPr lang="es-ES" sz="2800" dirty="0" smtClean="0"/>
          </a:p>
          <a:p>
            <a:r>
              <a:rPr lang="es-ES" sz="2800" dirty="0" smtClean="0"/>
              <a:t>El corazón endurecido que quiere hacerse a sí mismo el centro de la Creación siempre encontrará una excusa para negar a Dios, por muy inverosímil que esa excusa pueda ser.</a:t>
            </a:r>
          </a:p>
          <a:p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i="1" dirty="0" smtClean="0"/>
              <a:t>Escuchado de Rabbí Moshé Silverberg </a:t>
            </a:r>
            <a:r>
              <a:rPr lang="es-ES" sz="2800" dirty="0" smtClean="0"/>
              <a:t/>
            </a:r>
            <a:br>
              <a:rPr lang="es-ES" sz="2800" dirty="0" smtClean="0"/>
            </a:br>
            <a:endParaRPr lang="es-CO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Toráh, Talmud, Jewish Concepts, Wikipedia, Kabbalah Online, Zohar, Rambán, Maimonides, Zev ben Shimon HaLevi “Kabbalah and Exodus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”,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Rabbi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Yissocher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Frand</a:t>
            </a:r>
            <a:endParaRPr lang="es-CO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sz="800" dirty="0" smtClean="0">
                <a:latin typeface="Calibri" pitchFamily="34" charset="0"/>
              </a:rPr>
              <a:t>http://failedmessiah.typepad.com/failed_messiahcom/2005/07/rabbi_aryeh_kap.html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17 de </a:t>
            </a:r>
            <a:r>
              <a:rPr lang="es-CO" sz="1800" dirty="0" err="1" smtClean="0">
                <a:latin typeface="Calibri" pitchFamily="34" charset="0"/>
              </a:rPr>
              <a:t>Tevet</a:t>
            </a:r>
            <a:r>
              <a:rPr lang="es-CO" sz="1800" dirty="0" smtClean="0">
                <a:latin typeface="Calibri" pitchFamily="34" charset="0"/>
              </a:rPr>
              <a:t> 5778– Enero 4, 2018-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101415</TotalTime>
  <Words>2413</Words>
  <Application>Microsoft Office PowerPoint</Application>
  <PresentationFormat>Presentación en pantalla (4:3)</PresentationFormat>
  <Paragraphs>196</Paragraphs>
  <Slides>33</Slides>
  <Notes>31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Office Theme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Diapositiva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3044</cp:revision>
  <dcterms:created xsi:type="dcterms:W3CDTF">2013-10-13T19:31:46Z</dcterms:created>
  <dcterms:modified xsi:type="dcterms:W3CDTF">2018-01-12T21:04:23Z</dcterms:modified>
</cp:coreProperties>
</file>