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506" r:id="rId3"/>
    <p:sldId id="1360" r:id="rId4"/>
    <p:sldId id="1492" r:id="rId5"/>
    <p:sldId id="1615" r:id="rId6"/>
    <p:sldId id="1516" r:id="rId7"/>
    <p:sldId id="1579" r:id="rId8"/>
    <p:sldId id="1616" r:id="rId9"/>
    <p:sldId id="1617" r:id="rId10"/>
    <p:sldId id="1612" r:id="rId11"/>
    <p:sldId id="1613" r:id="rId12"/>
    <p:sldId id="1614" r:id="rId13"/>
    <p:sldId id="1618" r:id="rId14"/>
    <p:sldId id="1619" r:id="rId15"/>
    <p:sldId id="1620" r:id="rId16"/>
    <p:sldId id="1621" r:id="rId17"/>
    <p:sldId id="1622" r:id="rId18"/>
    <p:sldId id="1623" r:id="rId19"/>
    <p:sldId id="1624" r:id="rId20"/>
    <p:sldId id="1625" r:id="rId21"/>
    <p:sldId id="1626" r:id="rId22"/>
    <p:sldId id="1627" r:id="rId23"/>
    <p:sldId id="1628" r:id="rId24"/>
    <p:sldId id="1629" r:id="rId25"/>
    <p:sldId id="1630" r:id="rId26"/>
    <p:sldId id="1631" r:id="rId27"/>
    <p:sldId id="1632" r:id="rId28"/>
    <p:sldId id="1633" r:id="rId29"/>
    <p:sldId id="1634" r:id="rId30"/>
    <p:sldId id="1635" r:id="rId31"/>
    <p:sldId id="1636" r:id="rId32"/>
    <p:sldId id="306" r:id="rId3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50" autoAdjust="0"/>
    <p:restoredTop sz="94660"/>
  </p:normalViewPr>
  <p:slideViewPr>
    <p:cSldViewPr snapToGrid="0">
      <p:cViewPr>
        <p:scale>
          <a:sx n="86" d="100"/>
          <a:sy n="86" d="100"/>
        </p:scale>
        <p:origin x="-126" y="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9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10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11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12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13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14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15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16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17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18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19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20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21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22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23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24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25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26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27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28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29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30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31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www.shalomhaverim.org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habad.org/kabbalah/article_cdo/aid/380377/jewish/The-Heart-and-Its-Energy.htm" TargetMode="External"/><Relationship Id="rId5" Type="http://schemas.openxmlformats.org/officeDocument/2006/relationships/hyperlink" Target="https://www.chabad.org/kabbalah/article_cdo/aid/719328/jewish/He-Who-Steals.htm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</a:t>
            </a:r>
            <a:endParaRPr lang="es-CO" sz="3200" dirty="0">
              <a:latin typeface="Bookman Old Style" pitchFamily="18" charset="0"/>
            </a:endParaRP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La Paz Mesiánica: Cómo será?</a:t>
            </a:r>
            <a:endParaRPr lang="es-CO" sz="2800" b="1" dirty="0" smtClean="0">
              <a:latin typeface="Bookman Old Style" pitchFamily="18" charset="0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8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8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2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8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8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990600"/>
            <a:ext cx="320992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2400" y="6096000"/>
            <a:ext cx="121920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err="1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</a:t>
            </a:r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 del Tanaj –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1800" b="1" dirty="0" smtClean="0"/>
              <a:t>11:1</a:t>
            </a:r>
            <a:r>
              <a:rPr lang="es-ES" sz="1800" dirty="0" smtClean="0"/>
              <a:t> Saldrá una vara del tronco de </a:t>
            </a:r>
            <a:r>
              <a:rPr lang="es-ES" sz="1800" dirty="0" err="1" smtClean="0"/>
              <a:t>Isaí</a:t>
            </a:r>
            <a:r>
              <a:rPr lang="es-ES" sz="1800" dirty="0" smtClean="0"/>
              <a:t>, y un vástago retoñará de sus raíces.</a:t>
            </a:r>
          </a:p>
          <a:p>
            <a:r>
              <a:rPr lang="es-ES" sz="1800" b="1" dirty="0" err="1" smtClean="0"/>
              <a:t>Veyatzá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joter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migesá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Yisai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venetzer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misharashá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yifre</a:t>
            </a:r>
            <a:r>
              <a:rPr lang="es-ES" sz="1800" b="1" dirty="0" smtClean="0"/>
              <a:t>.</a:t>
            </a:r>
          </a:p>
          <a:p>
            <a:r>
              <a:rPr lang="es-ES" sz="1800" b="1" dirty="0" smtClean="0"/>
              <a:t>11:2</a:t>
            </a:r>
            <a:r>
              <a:rPr lang="es-ES" sz="1800" dirty="0" smtClean="0"/>
              <a:t> Y reposará sobre él el Espíritu del Eterno; espíritu de sabiduría y de inteligencia, espíritu de consejo y de poder, espíritu de conocimiento y de temor del Eterno. </a:t>
            </a:r>
          </a:p>
          <a:p>
            <a:r>
              <a:rPr lang="es-ES" sz="1800" b="1" dirty="0" err="1" smtClean="0"/>
              <a:t>Venajá</a:t>
            </a:r>
            <a:r>
              <a:rPr lang="es-ES" sz="1800" b="1" dirty="0" smtClean="0"/>
              <a:t> alá </a:t>
            </a:r>
            <a:r>
              <a:rPr lang="es-ES" sz="1800" b="1" dirty="0" err="1" smtClean="0"/>
              <a:t>ruaj</a:t>
            </a:r>
            <a:r>
              <a:rPr lang="es-ES" sz="1800" b="1" dirty="0" smtClean="0"/>
              <a:t> Adonai </a:t>
            </a:r>
            <a:r>
              <a:rPr lang="es-ES" sz="1800" b="1" dirty="0" err="1" smtClean="0"/>
              <a:t>ruaj</a:t>
            </a:r>
            <a:r>
              <a:rPr lang="es-ES" sz="1800" b="1" dirty="0" smtClean="0"/>
              <a:t> jojmá </a:t>
            </a:r>
            <a:r>
              <a:rPr lang="es-ES" sz="1800" b="1" dirty="0" err="1" smtClean="0"/>
              <a:t>ubiná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ruaj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etza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ugeburá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ruaj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da’at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veyirát</a:t>
            </a:r>
            <a:r>
              <a:rPr lang="es-ES" sz="1800" b="1" dirty="0" smtClean="0"/>
              <a:t> Adonai.</a:t>
            </a:r>
          </a:p>
          <a:p>
            <a:r>
              <a:rPr lang="es-ES" sz="1800" b="1" dirty="0" smtClean="0"/>
              <a:t>11:3</a:t>
            </a:r>
            <a:r>
              <a:rPr lang="es-ES" sz="1800" dirty="0" smtClean="0"/>
              <a:t> Y le hará entender diligente en el temor del Eterno. No juzgará según la vista de sus ojos, ni argüirá por lo que oigan sus oídos; </a:t>
            </a:r>
          </a:p>
          <a:p>
            <a:r>
              <a:rPr lang="es-ES" sz="1800" b="1" dirty="0" err="1" smtClean="0"/>
              <a:t>Vaharijó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veyirat</a:t>
            </a:r>
            <a:r>
              <a:rPr lang="es-ES" sz="1800" b="1" dirty="0" smtClean="0"/>
              <a:t> Adonai </a:t>
            </a:r>
            <a:r>
              <a:rPr lang="es-ES" sz="1800" b="1" dirty="0" err="1" smtClean="0"/>
              <a:t>ve’lo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lema’re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enav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yishpot</a:t>
            </a:r>
            <a:r>
              <a:rPr lang="es-ES" sz="1800" b="1" dirty="0" smtClean="0"/>
              <a:t> velo </a:t>
            </a:r>
            <a:r>
              <a:rPr lang="es-ES" sz="1800" b="1" dirty="0" err="1" smtClean="0"/>
              <a:t>lemishmá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asená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yokiaj</a:t>
            </a:r>
            <a:endParaRPr lang="es-ES" sz="1800" b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1800" b="1" dirty="0" smtClean="0"/>
              <a:t>11:4</a:t>
            </a:r>
            <a:r>
              <a:rPr lang="es-ES" sz="1800" dirty="0" smtClean="0"/>
              <a:t> sino que juzgará con justicia a los pobres, y argüirá con equidad por los mansos de la tierra; y herirá la tierra con la vara de su boca, y con el espíritu de sus labios matará al impío.</a:t>
            </a:r>
          </a:p>
          <a:p>
            <a:r>
              <a:rPr lang="es-ES" sz="1800" b="1" dirty="0" err="1" smtClean="0"/>
              <a:t>Veshafat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betsedeq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dalim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vehokiaj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bemishor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leanve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aretz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vehika</a:t>
            </a:r>
            <a:r>
              <a:rPr lang="es-ES" sz="1800" b="1" dirty="0" smtClean="0"/>
              <a:t> eretz </a:t>
            </a:r>
            <a:r>
              <a:rPr lang="es-ES" sz="1800" b="1" dirty="0" err="1" smtClean="0"/>
              <a:t>beshebet</a:t>
            </a:r>
            <a:r>
              <a:rPr lang="es-ES" sz="1800" b="1" dirty="0" smtClean="0"/>
              <a:t> pi </a:t>
            </a:r>
            <a:r>
              <a:rPr lang="es-ES" sz="1800" b="1" dirty="0" err="1" smtClean="0"/>
              <a:t>uberuaj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sefatá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yamit</a:t>
            </a:r>
            <a:r>
              <a:rPr lang="es-ES" sz="1800" b="1" dirty="0" smtClean="0"/>
              <a:t> rashá.</a:t>
            </a:r>
          </a:p>
          <a:p>
            <a:r>
              <a:rPr lang="es-ES" sz="1800" b="1" dirty="0" smtClean="0"/>
              <a:t>11:5</a:t>
            </a:r>
            <a:r>
              <a:rPr lang="es-ES" sz="1800" dirty="0" smtClean="0"/>
              <a:t> Y será la justicia cinto de sus lomos, y la fidelidad ceñidor de su cintura.</a:t>
            </a:r>
          </a:p>
          <a:p>
            <a:r>
              <a:rPr lang="es-ES" sz="1800" b="1" dirty="0" smtClean="0"/>
              <a:t>Vehayá </a:t>
            </a:r>
            <a:r>
              <a:rPr lang="es-ES" sz="1800" b="1" dirty="0" err="1" smtClean="0"/>
              <a:t>tzédek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ezor</a:t>
            </a:r>
            <a:r>
              <a:rPr lang="es-ES" sz="1800" b="1" dirty="0" smtClean="0"/>
              <a:t>  </a:t>
            </a:r>
            <a:r>
              <a:rPr lang="es-ES" sz="1800" b="1" dirty="0" err="1" smtClean="0"/>
              <a:t>matena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vehaemuná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ezor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jalatzá</a:t>
            </a:r>
            <a:r>
              <a:rPr lang="es-ES" sz="1800" b="1" dirty="0" smtClean="0"/>
              <a:t>.</a:t>
            </a:r>
          </a:p>
          <a:p>
            <a:r>
              <a:rPr lang="es-ES" sz="1800" b="1" dirty="0" smtClean="0"/>
              <a:t>11:6</a:t>
            </a:r>
            <a:r>
              <a:rPr lang="es-ES" sz="1800" dirty="0" smtClean="0"/>
              <a:t>  </a:t>
            </a:r>
            <a:r>
              <a:rPr lang="es-ES" sz="1800" dirty="0" smtClean="0"/>
              <a:t>Habitará </a:t>
            </a:r>
            <a:r>
              <a:rPr lang="es-ES" sz="1800" dirty="0" smtClean="0"/>
              <a:t>el lobo con el cordero, y el leopardo con el cabrito se acostará; el becerro y el león y la bestia doméstica andarán juntos, y un </a:t>
            </a:r>
            <a:r>
              <a:rPr lang="es-ES" sz="1800" dirty="0" smtClean="0"/>
              <a:t>joven los </a:t>
            </a:r>
            <a:r>
              <a:rPr lang="es-ES" sz="1800" dirty="0" smtClean="0"/>
              <a:t>pastoreará. </a:t>
            </a:r>
            <a:endParaRPr lang="es-ES" sz="1800" dirty="0" smtClean="0"/>
          </a:p>
          <a:p>
            <a:r>
              <a:rPr lang="es-ES" sz="1800" b="1" dirty="0" err="1" smtClean="0"/>
              <a:t>Vegar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ze’eb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im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kebes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venamer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im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gedi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yirbas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ve’egel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ukepir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umeri</a:t>
            </a:r>
            <a:r>
              <a:rPr lang="es-ES" sz="1800" b="1" dirty="0" smtClean="0"/>
              <a:t> yadav </a:t>
            </a:r>
            <a:r>
              <a:rPr lang="es-ES" sz="1800" b="1" dirty="0" err="1" smtClean="0"/>
              <a:t>vena’ar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katón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noheg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bam</a:t>
            </a:r>
            <a:r>
              <a:rPr lang="es-ES" sz="1800" b="1" dirty="0" smtClean="0"/>
              <a:t>. </a:t>
            </a:r>
            <a:r>
              <a:rPr lang="es-ES" sz="1800" b="1" dirty="0" smtClean="0"/>
              <a:t/>
            </a:r>
            <a:br>
              <a:rPr lang="es-ES" sz="1800" b="1" dirty="0" smtClean="0"/>
            </a:br>
            <a:endParaRPr lang="es-ES" sz="1800" b="1" dirty="0" smtClean="0"/>
          </a:p>
          <a:p>
            <a:endParaRPr lang="es-ES" sz="1800" b="1" dirty="0" smtClean="0"/>
          </a:p>
          <a:p>
            <a:endParaRPr lang="en-US" sz="1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1800" b="1" dirty="0" smtClean="0"/>
              <a:t>11:7</a:t>
            </a:r>
            <a:r>
              <a:rPr lang="es-ES" sz="1800" dirty="0" smtClean="0"/>
              <a:t> La vaca y la osa pacerán, sus crías se echarán juntas; y el león como el buey comerá paja. </a:t>
            </a:r>
            <a:endParaRPr lang="es-ES" sz="1800" dirty="0" smtClean="0"/>
          </a:p>
          <a:p>
            <a:r>
              <a:rPr lang="es-ES" sz="1800" b="1" dirty="0" smtClean="0"/>
              <a:t>Upará </a:t>
            </a:r>
            <a:r>
              <a:rPr lang="es-ES" sz="1800" b="1" dirty="0" err="1" smtClean="0"/>
              <a:t>vadó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tir’enah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yajda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yirbetzu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yaldehen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vearyeh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kabakar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yokal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teben</a:t>
            </a:r>
            <a:r>
              <a:rPr lang="es-ES" sz="1800" b="1" dirty="0" smtClean="0"/>
              <a:t/>
            </a:r>
            <a:br>
              <a:rPr lang="es-ES" sz="1800" b="1" dirty="0" smtClean="0"/>
            </a:br>
            <a:r>
              <a:rPr lang="es-ES" sz="1800" b="1" dirty="0" smtClean="0"/>
              <a:t> </a:t>
            </a:r>
            <a:endParaRPr lang="es-ES" sz="1800" b="1" dirty="0" smtClean="0"/>
          </a:p>
          <a:p>
            <a:r>
              <a:rPr lang="es-ES" sz="1800" b="1" dirty="0" smtClean="0"/>
              <a:t>11:8</a:t>
            </a:r>
            <a:r>
              <a:rPr lang="es-ES" sz="1800" dirty="0" smtClean="0"/>
              <a:t> Y </a:t>
            </a:r>
            <a:r>
              <a:rPr lang="es-ES" sz="1800" dirty="0" smtClean="0"/>
              <a:t>jugará el </a:t>
            </a:r>
            <a:r>
              <a:rPr lang="es-ES" sz="1800" dirty="0" smtClean="0"/>
              <a:t>niño de </a:t>
            </a:r>
            <a:r>
              <a:rPr lang="es-ES" sz="1800" dirty="0" smtClean="0"/>
              <a:t>pecho por la </a:t>
            </a:r>
            <a:r>
              <a:rPr lang="es-ES" sz="1800" dirty="0" smtClean="0"/>
              <a:t>cueva del áspid, y el recién destetado extenderá su mano sobre la caverna de la víbora. </a:t>
            </a:r>
            <a:endParaRPr lang="es-ES" sz="1800" dirty="0" smtClean="0"/>
          </a:p>
          <a:p>
            <a:r>
              <a:rPr lang="es-ES" sz="1800" b="1" dirty="0" err="1" smtClean="0"/>
              <a:t>Veshi’asha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yonek</a:t>
            </a:r>
            <a:r>
              <a:rPr lang="es-ES" sz="1800" b="1" dirty="0" smtClean="0"/>
              <a:t> al </a:t>
            </a:r>
            <a:r>
              <a:rPr lang="es-ES" sz="1800" b="1" dirty="0" err="1" smtClean="0"/>
              <a:t>hur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paten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veal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meurat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tzifone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gamul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yado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hadá</a:t>
            </a:r>
            <a:r>
              <a:rPr lang="es-ES" sz="1800" b="1" dirty="0" smtClean="0"/>
              <a:t/>
            </a:r>
            <a:br>
              <a:rPr lang="es-ES" sz="1800" b="1" dirty="0" smtClean="0"/>
            </a:br>
            <a:r>
              <a:rPr lang="es-ES" sz="1800" b="1" dirty="0" smtClean="0"/>
              <a:t> </a:t>
            </a:r>
            <a:endParaRPr lang="es-ES" sz="1800" b="1" dirty="0" smtClean="0"/>
          </a:p>
          <a:p>
            <a:r>
              <a:rPr lang="es-ES" sz="1800" b="1" dirty="0" smtClean="0"/>
              <a:t>11:9</a:t>
            </a:r>
            <a:r>
              <a:rPr lang="es-ES" sz="1800" dirty="0" smtClean="0"/>
              <a:t> No harán mal ni dañarán en todo mi santo monte; porque la tierra será llena del conocimiento de </a:t>
            </a:r>
            <a:r>
              <a:rPr lang="es-ES" sz="1800" dirty="0" smtClean="0"/>
              <a:t>Hashem, </a:t>
            </a:r>
            <a:r>
              <a:rPr lang="es-ES" sz="1800" dirty="0" smtClean="0"/>
              <a:t>como las aguas cubren el mar</a:t>
            </a:r>
            <a:r>
              <a:rPr lang="es-ES" sz="1800" dirty="0" smtClean="0"/>
              <a:t>.</a:t>
            </a:r>
          </a:p>
          <a:p>
            <a:r>
              <a:rPr lang="es-ES" sz="1800" b="1" dirty="0" smtClean="0"/>
              <a:t>Lo </a:t>
            </a:r>
            <a:r>
              <a:rPr lang="es-ES" sz="1800" b="1" dirty="0" err="1" smtClean="0"/>
              <a:t>yareu</a:t>
            </a:r>
            <a:r>
              <a:rPr lang="es-ES" sz="1800" b="1" dirty="0" smtClean="0"/>
              <a:t> velo </a:t>
            </a:r>
            <a:r>
              <a:rPr lang="es-ES" sz="1800" b="1" dirty="0" err="1" smtClean="0"/>
              <a:t>yashjitu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bekol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har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kadshi</a:t>
            </a:r>
            <a:r>
              <a:rPr lang="es-ES" sz="1800" b="1" dirty="0" smtClean="0"/>
              <a:t> ki </a:t>
            </a:r>
            <a:r>
              <a:rPr lang="es-ES" sz="1800" b="1" dirty="0" err="1" smtClean="0"/>
              <a:t>maleah</a:t>
            </a:r>
            <a:r>
              <a:rPr lang="es-ES" sz="1800" b="1" dirty="0" smtClean="0"/>
              <a:t> ha-</a:t>
            </a:r>
            <a:r>
              <a:rPr lang="es-ES" sz="1800" b="1" dirty="0" err="1" smtClean="0"/>
              <a:t>aretz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de’ah</a:t>
            </a:r>
            <a:r>
              <a:rPr lang="es-ES" sz="1800" b="1" dirty="0" smtClean="0"/>
              <a:t> et Adonai </a:t>
            </a:r>
            <a:r>
              <a:rPr lang="es-ES" sz="1800" b="1" dirty="0" err="1" smtClean="0"/>
              <a:t>kamayim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layam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mekasim</a:t>
            </a:r>
            <a:r>
              <a:rPr lang="es-ES" sz="1800" b="1" dirty="0" smtClean="0"/>
              <a:t>.</a:t>
            </a:r>
            <a:r>
              <a:rPr lang="es-ES" sz="1800" b="1" dirty="0" smtClean="0"/>
              <a:t/>
            </a:r>
            <a:br>
              <a:rPr lang="es-ES" sz="1800" b="1" dirty="0" smtClean="0"/>
            </a:br>
            <a:r>
              <a:rPr lang="es-ES" sz="1800" b="1" dirty="0" smtClean="0"/>
              <a:t> </a:t>
            </a:r>
            <a:br>
              <a:rPr lang="es-ES" sz="1800" b="1" dirty="0" smtClean="0"/>
            </a:br>
            <a:endParaRPr lang="es-ES" sz="1800" b="1" dirty="0" smtClean="0"/>
          </a:p>
          <a:p>
            <a:endParaRPr lang="es-ES" sz="1800" b="1" dirty="0" smtClean="0"/>
          </a:p>
          <a:p>
            <a:endParaRPr lang="en-US" sz="1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3600" b="1" dirty="0" smtClean="0"/>
              <a:t>11:6</a:t>
            </a:r>
            <a:r>
              <a:rPr lang="es-ES" sz="3600" dirty="0" smtClean="0"/>
              <a:t>  Habitará el lobo con el cordero, y el leopardo con el cabrito se acostará; el becerro y el león y la bestia doméstica andarán juntos, y un joven los pastoreará. </a:t>
            </a:r>
          </a:p>
          <a:p>
            <a:r>
              <a:rPr lang="es-ES" sz="3600" b="1" dirty="0" err="1" smtClean="0"/>
              <a:t>Vegar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ze’eb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im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kebes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venamer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im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gedi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yirbas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ve’egel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ukepir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umeri</a:t>
            </a:r>
            <a:r>
              <a:rPr lang="es-ES" sz="3600" b="1" dirty="0" smtClean="0"/>
              <a:t> yadav </a:t>
            </a:r>
            <a:r>
              <a:rPr lang="es-ES" sz="3600" b="1" dirty="0" err="1" smtClean="0"/>
              <a:t>vena’ar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katón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noheg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bam</a:t>
            </a:r>
            <a:r>
              <a:rPr lang="es-ES" sz="3600" b="1" dirty="0" smtClean="0"/>
              <a:t>.</a:t>
            </a:r>
            <a:endParaRPr lang="es-ES" sz="35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Targum </a:t>
            </a:r>
            <a:r>
              <a:rPr lang="es-ES" sz="2400" b="1" dirty="0" smtClean="0"/>
              <a:t>Jonathan sobre Isaías 11: 6</a:t>
            </a:r>
          </a:p>
          <a:p>
            <a:r>
              <a:rPr lang="es-ES" sz="3000" dirty="0" smtClean="0"/>
              <a:t>En los días del Mesías de Israel, la paz se multiplicará en la tierra. Morará el lobo con el cordero, y el leopardo morará con el cabrito; y el becerro, y el león, y la bestia doméstica juntos; y un niño de pecho los guiará</a:t>
            </a:r>
            <a:r>
              <a:rPr lang="es-ES" sz="3000" dirty="0" smtClean="0"/>
              <a:t>.</a:t>
            </a:r>
            <a:r>
              <a:rPr lang="es-ES" sz="2400" b="1" dirty="0" smtClean="0"/>
              <a:t> </a:t>
            </a:r>
            <a:endParaRPr lang="es-ES" sz="2400" b="1" dirty="0" smtClean="0"/>
          </a:p>
          <a:p>
            <a:r>
              <a:rPr lang="es-ES" sz="2400" b="1" dirty="0" smtClean="0"/>
              <a:t>Ibn </a:t>
            </a:r>
            <a:r>
              <a:rPr lang="es-ES" sz="2400" b="1" dirty="0" smtClean="0"/>
              <a:t>Ezra</a:t>
            </a:r>
          </a:p>
          <a:p>
            <a:r>
              <a:rPr lang="es-ES" sz="3000" dirty="0" smtClean="0"/>
              <a:t>Morará el lobo, etc. La paz que habrá en sus días ahora se describe figurativamente.</a:t>
            </a:r>
          </a:p>
          <a:p>
            <a:endParaRPr lang="es-ES" sz="3000" dirty="0" smtClean="0"/>
          </a:p>
          <a:p>
            <a:endParaRPr lang="es-ES" sz="3000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800" b="1" dirty="0" smtClean="0"/>
              <a:t>11:7</a:t>
            </a:r>
            <a:r>
              <a:rPr lang="es-ES" sz="2800" dirty="0" smtClean="0"/>
              <a:t> </a:t>
            </a:r>
            <a:r>
              <a:rPr lang="es-ES" sz="2800" dirty="0" smtClean="0"/>
              <a:t>La vaca y la osa pacerán, sus crías se echarán juntas; y el león como el buey comerá paja. </a:t>
            </a:r>
          </a:p>
          <a:p>
            <a:r>
              <a:rPr lang="es-ES" sz="2800" b="1" dirty="0" smtClean="0"/>
              <a:t>Upará </a:t>
            </a:r>
            <a:r>
              <a:rPr lang="es-ES" sz="2800" b="1" dirty="0" err="1" smtClean="0"/>
              <a:t>vadó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tir’enah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yajda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yirbetzu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yaldehen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vearyeh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kabakar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yokal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teben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r>
              <a:rPr lang="es-ES" sz="2800" b="1" dirty="0" smtClean="0"/>
              <a:t> </a:t>
            </a:r>
          </a:p>
          <a:p>
            <a:r>
              <a:rPr lang="es-ES" sz="2800" b="1" dirty="0" smtClean="0"/>
              <a:t>11:8</a:t>
            </a:r>
            <a:r>
              <a:rPr lang="es-ES" sz="2800" dirty="0" smtClean="0"/>
              <a:t> Y jugará el niño de pecho por la cueva del áspid, y el recién destetado extenderá su mano sobre la caverna de la víbora. </a:t>
            </a:r>
          </a:p>
          <a:p>
            <a:r>
              <a:rPr lang="es-ES" sz="2800" b="1" dirty="0" err="1" smtClean="0"/>
              <a:t>Veshi’asha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yonek</a:t>
            </a:r>
            <a:r>
              <a:rPr lang="es-ES" sz="2800" b="1" dirty="0" smtClean="0"/>
              <a:t> al </a:t>
            </a:r>
            <a:r>
              <a:rPr lang="es-ES" sz="2800" b="1" dirty="0" err="1" smtClean="0"/>
              <a:t>hur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paten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veal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meurat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tzifone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gamul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yado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hadá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3000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b="1" dirty="0" smtClean="0"/>
              <a:t>11:9</a:t>
            </a:r>
            <a:r>
              <a:rPr lang="es-ES" dirty="0" smtClean="0"/>
              <a:t> </a:t>
            </a:r>
            <a:r>
              <a:rPr lang="es-ES" dirty="0" smtClean="0"/>
              <a:t>No harán mal ni dañarán en todo mi santo monte; porque la tierra será llena del conocimiento de Hashem, como las aguas cubren el mar.</a:t>
            </a:r>
          </a:p>
          <a:p>
            <a:r>
              <a:rPr lang="es-ES" b="1" dirty="0" smtClean="0"/>
              <a:t>Lo </a:t>
            </a:r>
            <a:r>
              <a:rPr lang="es-ES" b="1" dirty="0" err="1" smtClean="0"/>
              <a:t>yareu</a:t>
            </a:r>
            <a:r>
              <a:rPr lang="es-ES" b="1" dirty="0" smtClean="0"/>
              <a:t> velo </a:t>
            </a:r>
            <a:r>
              <a:rPr lang="es-ES" b="1" dirty="0" err="1" smtClean="0"/>
              <a:t>yashjitu</a:t>
            </a:r>
            <a:r>
              <a:rPr lang="es-ES" b="1" dirty="0" smtClean="0"/>
              <a:t> </a:t>
            </a:r>
            <a:r>
              <a:rPr lang="es-ES" b="1" dirty="0" err="1" smtClean="0"/>
              <a:t>bekol</a:t>
            </a:r>
            <a:r>
              <a:rPr lang="es-ES" b="1" dirty="0" smtClean="0"/>
              <a:t> </a:t>
            </a:r>
            <a:r>
              <a:rPr lang="es-ES" b="1" dirty="0" err="1" smtClean="0"/>
              <a:t>har</a:t>
            </a:r>
            <a:r>
              <a:rPr lang="es-ES" b="1" dirty="0" smtClean="0"/>
              <a:t> </a:t>
            </a:r>
            <a:r>
              <a:rPr lang="es-ES" b="1" dirty="0" err="1" smtClean="0"/>
              <a:t>kadshi</a:t>
            </a:r>
            <a:r>
              <a:rPr lang="es-ES" b="1" dirty="0" smtClean="0"/>
              <a:t> ki </a:t>
            </a:r>
            <a:r>
              <a:rPr lang="es-ES" b="1" dirty="0" err="1" smtClean="0"/>
              <a:t>maleah</a:t>
            </a:r>
            <a:r>
              <a:rPr lang="es-ES" b="1" dirty="0" smtClean="0"/>
              <a:t> ha-</a:t>
            </a:r>
            <a:r>
              <a:rPr lang="es-ES" b="1" dirty="0" err="1" smtClean="0"/>
              <a:t>aretz</a:t>
            </a:r>
            <a:r>
              <a:rPr lang="es-ES" b="1" dirty="0" smtClean="0"/>
              <a:t> </a:t>
            </a:r>
            <a:r>
              <a:rPr lang="es-ES" b="1" dirty="0" err="1" smtClean="0"/>
              <a:t>de’ah</a:t>
            </a:r>
            <a:r>
              <a:rPr lang="es-ES" b="1" dirty="0" smtClean="0"/>
              <a:t> et Adonai </a:t>
            </a:r>
            <a:r>
              <a:rPr lang="es-ES" b="1" dirty="0" err="1" smtClean="0"/>
              <a:t>kamayim</a:t>
            </a:r>
            <a:r>
              <a:rPr lang="es-ES" b="1" dirty="0" smtClean="0"/>
              <a:t> </a:t>
            </a:r>
            <a:r>
              <a:rPr lang="es-ES" b="1" dirty="0" err="1" smtClean="0"/>
              <a:t>layam</a:t>
            </a:r>
            <a:r>
              <a:rPr lang="es-ES" b="1" dirty="0" smtClean="0"/>
              <a:t> </a:t>
            </a:r>
            <a:r>
              <a:rPr lang="es-ES" b="1" dirty="0" err="1" smtClean="0"/>
              <a:t>mekasim</a:t>
            </a:r>
            <a:r>
              <a:rPr lang="es-ES" b="1" dirty="0" smtClean="0"/>
              <a:t>.</a:t>
            </a:r>
            <a:endParaRPr lang="es-ES" dirty="0" smtClean="0"/>
          </a:p>
          <a:p>
            <a:endParaRPr lang="es-ES" sz="3000" b="1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Sifra</a:t>
            </a:r>
            <a:r>
              <a:rPr lang="es-ES" sz="2400" b="1" dirty="0" smtClean="0"/>
              <a:t>, </a:t>
            </a:r>
            <a:r>
              <a:rPr lang="es-ES" sz="2400" b="1" dirty="0" smtClean="0"/>
              <a:t>Bejukotai</a:t>
            </a:r>
            <a:r>
              <a:rPr lang="es-ES" sz="2400" b="1" dirty="0" smtClean="0"/>
              <a:t>, Capítulo 2 </a:t>
            </a:r>
            <a:r>
              <a:rPr lang="es-ES" sz="2400" b="1" dirty="0" smtClean="0"/>
              <a:t>2</a:t>
            </a:r>
          </a:p>
          <a:p>
            <a:r>
              <a:rPr lang="es-ES" sz="2000" b="1" i="1" dirty="0" smtClean="0"/>
              <a:t>Compuesto en el Israel talmúdico / Babilonia (c.250 - c.350 EC). </a:t>
            </a:r>
            <a:r>
              <a:rPr lang="es-ES" sz="2000" b="1" i="1" dirty="0" smtClean="0"/>
              <a:t>R. </a:t>
            </a:r>
            <a:r>
              <a:rPr lang="es-ES" sz="2000" b="1" i="1" dirty="0" err="1" smtClean="0"/>
              <a:t>Yehuda</a:t>
            </a:r>
            <a:r>
              <a:rPr lang="es-ES" sz="2000" b="1" i="1" dirty="0" smtClean="0"/>
              <a:t> el Príncipe. </a:t>
            </a:r>
            <a:r>
              <a:rPr lang="es-ES" sz="2000" b="1" i="1" dirty="0" err="1" smtClean="0"/>
              <a:t>Sifra</a:t>
            </a:r>
            <a:r>
              <a:rPr lang="es-ES" sz="2000" b="1" i="1" dirty="0" smtClean="0"/>
              <a:t> </a:t>
            </a:r>
            <a:r>
              <a:rPr lang="es-ES" sz="2000" b="1" i="1" dirty="0" smtClean="0"/>
              <a:t>(Libro) es el midrash </a:t>
            </a:r>
            <a:r>
              <a:rPr lang="es-ES" sz="2000" b="1" i="1" dirty="0" err="1" smtClean="0"/>
              <a:t>halakico</a:t>
            </a:r>
            <a:r>
              <a:rPr lang="es-ES" sz="2000" b="1" i="1" dirty="0" smtClean="0"/>
              <a:t> de Levítico. Se cita con frecuencia en el Talmud, y su estudio siguió al de la Mishná.</a:t>
            </a:r>
          </a:p>
          <a:p>
            <a:r>
              <a:rPr lang="es-ES" sz="3000" dirty="0" smtClean="0"/>
              <a:t>Y </a:t>
            </a:r>
            <a:r>
              <a:rPr lang="es-ES" sz="3000" dirty="0" smtClean="0"/>
              <a:t>así está escrito (Isaías 11: 6-8) "Y el lobo vivirá con el cordero, y el leopardo se acostará con el cabrito, y un </a:t>
            </a:r>
            <a:r>
              <a:rPr lang="es-ES" sz="3000" dirty="0" smtClean="0"/>
              <a:t>ternero, </a:t>
            </a:r>
            <a:r>
              <a:rPr lang="es-ES" sz="3000" dirty="0" smtClean="0"/>
              <a:t>un cachorro de león y un becerro andarán juntos y un niño los pastoreará. Una vaca y un oso pacerán, y sus crías se acostarán juntas; y un león, como ganado, comerá heno. 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Sifra</a:t>
            </a:r>
            <a:r>
              <a:rPr lang="es-ES" sz="2400" b="1" dirty="0" smtClean="0"/>
              <a:t>, </a:t>
            </a:r>
            <a:r>
              <a:rPr lang="es-ES" sz="2400" b="1" dirty="0" smtClean="0"/>
              <a:t>Bejukotai</a:t>
            </a:r>
            <a:r>
              <a:rPr lang="es-ES" sz="2400" b="1" dirty="0" smtClean="0"/>
              <a:t>, Capítulo 2 </a:t>
            </a:r>
            <a:r>
              <a:rPr lang="es-ES" sz="2400" b="1" dirty="0" smtClean="0"/>
              <a:t>2</a:t>
            </a:r>
          </a:p>
          <a:p>
            <a:r>
              <a:rPr lang="es-ES" sz="3000" dirty="0" smtClean="0"/>
              <a:t>Un </a:t>
            </a:r>
            <a:r>
              <a:rPr lang="es-ES" sz="3000" dirty="0" smtClean="0"/>
              <a:t>lactante jugará junto a la madriguera de una víbora, y un niño recién destetado (extenderá) su mano </a:t>
            </a:r>
            <a:r>
              <a:rPr lang="es-ES" sz="3000" dirty="0" smtClean="0"/>
              <a:t>a la ‘guarida' </a:t>
            </a:r>
            <a:r>
              <a:rPr lang="es-ES" sz="3000" dirty="0" smtClean="0"/>
              <a:t>de una </a:t>
            </a:r>
            <a:r>
              <a:rPr lang="es-ES" sz="3000" dirty="0" smtClean="0"/>
              <a:t>víbora". </a:t>
            </a:r>
            <a:r>
              <a:rPr lang="es-ES" sz="3000" dirty="0" smtClean="0"/>
              <a:t>("</a:t>
            </a:r>
            <a:r>
              <a:rPr lang="es-ES" sz="3000" dirty="0" err="1" smtClean="0"/>
              <a:t>gemul</a:t>
            </a:r>
            <a:r>
              <a:rPr lang="es-ES" sz="3000" dirty="0" smtClean="0"/>
              <a:t> </a:t>
            </a:r>
            <a:r>
              <a:rPr lang="es-ES" sz="3000" dirty="0" err="1" smtClean="0"/>
              <a:t>yado</a:t>
            </a:r>
            <a:r>
              <a:rPr lang="es-ES" sz="3000" dirty="0" smtClean="0"/>
              <a:t> </a:t>
            </a:r>
            <a:r>
              <a:rPr lang="es-ES" sz="3000" dirty="0" err="1" smtClean="0"/>
              <a:t>hadah</a:t>
            </a:r>
            <a:r>
              <a:rPr lang="es-ES" sz="3000" dirty="0" smtClean="0"/>
              <a:t>") </a:t>
            </a:r>
            <a:endParaRPr lang="es-ES" sz="3000" dirty="0" smtClean="0"/>
          </a:p>
          <a:p>
            <a:r>
              <a:rPr lang="es-ES" sz="3000" dirty="0" smtClean="0"/>
              <a:t>Por </a:t>
            </a:r>
            <a:r>
              <a:rPr lang="es-ES" sz="3000" dirty="0" smtClean="0"/>
              <a:t>la presente se nos enseña que un niño judío está destinado a estirar su mano en el orbe ocular (por lo tanto, "aclarador") de una víbora y extraer la bilis de su boca. 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Sifra</a:t>
            </a:r>
            <a:r>
              <a:rPr lang="es-ES" sz="2400" b="1" dirty="0" smtClean="0"/>
              <a:t>, </a:t>
            </a:r>
            <a:r>
              <a:rPr lang="es-ES" sz="2400" b="1" dirty="0" smtClean="0"/>
              <a:t>Bejukotai</a:t>
            </a:r>
            <a:r>
              <a:rPr lang="es-ES" sz="2400" b="1" dirty="0" smtClean="0"/>
              <a:t>, Capítulo 2 </a:t>
            </a:r>
            <a:r>
              <a:rPr lang="es-ES" sz="2400" b="1" dirty="0" smtClean="0"/>
              <a:t>2</a:t>
            </a:r>
          </a:p>
          <a:p>
            <a:r>
              <a:rPr lang="es-ES" sz="3000" dirty="0" smtClean="0"/>
              <a:t>Y </a:t>
            </a:r>
            <a:r>
              <a:rPr lang="es-ES" sz="3000" dirty="0" smtClean="0"/>
              <a:t>esta (la frase en cursiva) es la intención de "</a:t>
            </a:r>
            <a:r>
              <a:rPr lang="es-ES" sz="3000" b="1" dirty="0" err="1" smtClean="0"/>
              <a:t>gemul</a:t>
            </a:r>
            <a:r>
              <a:rPr lang="es-ES" sz="3000" b="1" dirty="0" smtClean="0"/>
              <a:t> </a:t>
            </a:r>
            <a:r>
              <a:rPr lang="es-ES" sz="3000" b="1" dirty="0" err="1" smtClean="0"/>
              <a:t>yado</a:t>
            </a:r>
            <a:r>
              <a:rPr lang="es-ES" sz="3000" b="1" dirty="0" smtClean="0"/>
              <a:t> </a:t>
            </a:r>
            <a:r>
              <a:rPr lang="es-ES" sz="3000" b="1" dirty="0" err="1" smtClean="0"/>
              <a:t>hadah</a:t>
            </a:r>
            <a:r>
              <a:rPr lang="es-ES" sz="3000" dirty="0" smtClean="0"/>
              <a:t>". Este ("</a:t>
            </a:r>
            <a:r>
              <a:rPr lang="es-ES" sz="3000" dirty="0" err="1" smtClean="0"/>
              <a:t>hadah</a:t>
            </a:r>
            <a:r>
              <a:rPr lang="es-ES" sz="3000" dirty="0" smtClean="0"/>
              <a:t>") es un animal que mata a los hombres</a:t>
            </a:r>
            <a:r>
              <a:rPr lang="es-ES" sz="3000" dirty="0" smtClean="0"/>
              <a:t>.</a:t>
            </a:r>
          </a:p>
          <a:p>
            <a:r>
              <a:rPr lang="es-ES" sz="2400" b="1" dirty="0" smtClean="0"/>
              <a:t>Mishné Torá, reyes y guerras 12: 1</a:t>
            </a:r>
          </a:p>
          <a:p>
            <a:r>
              <a:rPr lang="es-ES" sz="3000" dirty="0" smtClean="0"/>
              <a:t>No se les </a:t>
            </a:r>
            <a:r>
              <a:rPr lang="es-ES" sz="3000" dirty="0" smtClean="0"/>
              <a:t>ocurra pensar </a:t>
            </a:r>
            <a:r>
              <a:rPr lang="es-ES" sz="3000" dirty="0" smtClean="0"/>
              <a:t>que durante los días del Mesías se cancelará una sola cosa de los “caminos del mundo” </a:t>
            </a:r>
            <a:r>
              <a:rPr lang="es-ES" sz="3000" dirty="0" smtClean="0"/>
              <a:t>ni </a:t>
            </a:r>
            <a:r>
              <a:rPr lang="es-ES" sz="3000" dirty="0" smtClean="0"/>
              <a:t>habrá algo nuevo en la Creación. Más bien, el mundo continuará en su forma habitual. 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Mishné </a:t>
            </a:r>
            <a:r>
              <a:rPr lang="es-ES" sz="2400" b="1" dirty="0" smtClean="0"/>
              <a:t>Torá, reyes y guerras 12: 1</a:t>
            </a:r>
          </a:p>
          <a:p>
            <a:r>
              <a:rPr lang="es-ES" sz="3000" dirty="0" smtClean="0"/>
              <a:t>Ahora</a:t>
            </a:r>
            <a:r>
              <a:rPr lang="es-ES" sz="3000" dirty="0" smtClean="0"/>
              <a:t>, lo que se dice en Isaías, “Y el lobo vivirá con las ovejas y el leopardo se acostará con el cabrito” </a:t>
            </a:r>
            <a:r>
              <a:rPr lang="es-ES" sz="2400" b="1" dirty="0" smtClean="0"/>
              <a:t>(Isaías 11: 6) </a:t>
            </a:r>
            <a:r>
              <a:rPr lang="es-ES" sz="3000" dirty="0" smtClean="0"/>
              <a:t>es una parábola y un acertijo. </a:t>
            </a:r>
            <a:endParaRPr lang="es-ES" sz="3000" dirty="0" smtClean="0"/>
          </a:p>
          <a:p>
            <a:r>
              <a:rPr lang="es-ES" sz="3000" dirty="0" smtClean="0"/>
              <a:t>El </a:t>
            </a:r>
            <a:r>
              <a:rPr lang="es-ES" sz="3000" dirty="0" smtClean="0"/>
              <a:t>fondo del asunto es que Israel habitará seguro con los impíos del mundo, que son comparados con lobos y tigres, como dice, "un lobo de los desiertos los saqueará, un leopardo vigila sus ciudades" </a:t>
            </a:r>
            <a:r>
              <a:rPr lang="es-ES" sz="2400" b="1" dirty="0" smtClean="0"/>
              <a:t>(Jeremías 5: 6). </a:t>
            </a:r>
            <a:endParaRPr lang="es-ES" sz="3000" b="1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Mishné </a:t>
            </a:r>
            <a:r>
              <a:rPr lang="es-ES" sz="2400" b="1" dirty="0" smtClean="0"/>
              <a:t>Torá, reyes y guerras 12: 1</a:t>
            </a:r>
          </a:p>
          <a:p>
            <a:r>
              <a:rPr lang="es-ES" sz="3000" dirty="0" smtClean="0"/>
              <a:t>Pero </a:t>
            </a:r>
            <a:r>
              <a:rPr lang="es-ES" sz="3000" dirty="0" smtClean="0"/>
              <a:t>todos volverán a la religión verdadera y no robarán ni destruirán. Más bien, comerán cómodamente los alimentos </a:t>
            </a:r>
            <a:r>
              <a:rPr lang="es-ES" sz="3000" dirty="0" smtClean="0"/>
              <a:t>permitidos como </a:t>
            </a:r>
            <a:r>
              <a:rPr lang="es-ES" sz="3000" dirty="0" smtClean="0"/>
              <a:t>Israel, como dice, “y el león comerá paja como el buey” (Isaías 11: 7). Y asuntos similares escritos sobre el Mesías son parábolas. En los días del Rey Mesías todos entenderán estas parábolas y con qué se compararon estos asuntos y con lo que se insinuó.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Guía </a:t>
            </a:r>
            <a:r>
              <a:rPr lang="es-ES" sz="2400" b="1" dirty="0" smtClean="0"/>
              <a:t>para perplejos, Parte 3 11: 1</a:t>
            </a:r>
          </a:p>
          <a:p>
            <a:r>
              <a:rPr lang="es-ES" sz="3000" dirty="0" smtClean="0"/>
              <a:t>Todos los grandes males que los hombres se causan unos a otros por determinadas intenciones, deseos, opiniones o principios religiosos, se deben igualmente a la inexistencia, porque se originan en la ignorancia, que es la ausencia de sabiduría. Un ciego, por ejemplo, que no tiene guía, tropieza constantemente porque no puede ver y se lastima y daña a sí mismo </a:t>
            </a:r>
            <a:r>
              <a:rPr lang="es-ES" sz="3000" dirty="0" smtClean="0"/>
              <a:t>y a </a:t>
            </a:r>
            <a:r>
              <a:rPr lang="es-ES" sz="3000" dirty="0" smtClean="0"/>
              <a:t>los demás. 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Guía </a:t>
            </a:r>
            <a:r>
              <a:rPr lang="es-ES" sz="2400" b="1" dirty="0" smtClean="0"/>
              <a:t>para perplejos, Parte 3 11: 1</a:t>
            </a:r>
          </a:p>
          <a:p>
            <a:r>
              <a:rPr lang="es-ES" sz="3000" dirty="0" smtClean="0"/>
              <a:t>De </a:t>
            </a:r>
            <a:r>
              <a:rPr lang="es-ES" sz="3000" dirty="0" smtClean="0"/>
              <a:t>la misma manera, varias clases de hombres, cada hombre en proporción a su ignorancia, acarrean grandes males sobre sí mismos y sobre otros miembros individuales de la especie. </a:t>
            </a:r>
            <a:endParaRPr lang="es-ES" sz="3000" dirty="0" smtClean="0"/>
          </a:p>
          <a:p>
            <a:r>
              <a:rPr lang="es-ES" sz="3000" dirty="0" smtClean="0"/>
              <a:t>Si </a:t>
            </a:r>
            <a:r>
              <a:rPr lang="es-ES" sz="3000" dirty="0" smtClean="0"/>
              <a:t>los hombres poseyeran sabiduría, que está en la misma relación con la forma del hombre que la vista del ojo, no se causarían ningún daño a sí mismos ni a los demás: 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Guía </a:t>
            </a:r>
            <a:r>
              <a:rPr lang="es-ES" sz="2400" b="1" dirty="0" smtClean="0"/>
              <a:t>para perplejos, Parte 3 11: 1</a:t>
            </a:r>
          </a:p>
          <a:p>
            <a:r>
              <a:rPr lang="es-ES" sz="3000" dirty="0" smtClean="0"/>
              <a:t>porque </a:t>
            </a:r>
            <a:r>
              <a:rPr lang="es-ES" sz="3000" dirty="0" smtClean="0"/>
              <a:t>el conocimiento de la verdad elimina el odio y las disputas, y previene los mutuos daños. </a:t>
            </a:r>
            <a:endParaRPr lang="es-ES" sz="3000" dirty="0" smtClean="0"/>
          </a:p>
          <a:p>
            <a:r>
              <a:rPr lang="es-ES" sz="3000" dirty="0" smtClean="0"/>
              <a:t>Este </a:t>
            </a:r>
            <a:r>
              <a:rPr lang="es-ES" sz="3000" dirty="0" smtClean="0"/>
              <a:t>estado de sociedad nos lo promete el profeta con las palabras: "Y el lobo morará con el cordero", </a:t>
            </a:r>
            <a:r>
              <a:rPr lang="es-ES" sz="3000" dirty="0" err="1" smtClean="0"/>
              <a:t>etc</a:t>
            </a:r>
            <a:r>
              <a:rPr lang="es-ES" sz="3000" dirty="0" smtClean="0"/>
              <a:t> .; "y la vaca y el oso se alimentarán juntos", </a:t>
            </a:r>
            <a:r>
              <a:rPr lang="es-ES" sz="3000" dirty="0" err="1" smtClean="0"/>
              <a:t>etc</a:t>
            </a:r>
            <a:r>
              <a:rPr lang="es-ES" sz="3000" dirty="0" smtClean="0"/>
              <a:t> .; y "el niño de pecho jugará en el agujero del áspid", etc. </a:t>
            </a:r>
            <a:r>
              <a:rPr lang="es-ES" sz="2400" dirty="0" smtClean="0"/>
              <a:t>(Isa. 11: 6 ss.). 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smtClean="0"/>
              <a:t>Guía </a:t>
            </a:r>
            <a:r>
              <a:rPr lang="es-ES" sz="2400" b="1" dirty="0" smtClean="0"/>
              <a:t>para perplejos, Parte 3 11: 1</a:t>
            </a:r>
          </a:p>
          <a:p>
            <a:r>
              <a:rPr lang="es-ES" sz="3000" dirty="0" smtClean="0"/>
              <a:t>El </a:t>
            </a:r>
            <a:r>
              <a:rPr lang="es-ES" sz="3000" dirty="0" smtClean="0"/>
              <a:t>profeta también señala cuál será la causa de este cambio: porque dice que el odio, las riñas y las peleas llegarán a su fin, porque entonces los hombres tendrán un verdadero conocimiento de Dios. </a:t>
            </a:r>
            <a:endParaRPr lang="es-ES" sz="3000" dirty="0" smtClean="0"/>
          </a:p>
          <a:p>
            <a:r>
              <a:rPr lang="es-ES" sz="3000" dirty="0" smtClean="0"/>
              <a:t>"</a:t>
            </a:r>
            <a:r>
              <a:rPr lang="es-ES" sz="3000" dirty="0" smtClean="0"/>
              <a:t>No dañarán ni destruirán en todo mi santo monte; porque la tierra estará llena del conocimiento del Señor, como las aguas cubren el mar" (</a:t>
            </a:r>
            <a:r>
              <a:rPr lang="es-ES" sz="3000" dirty="0" err="1" smtClean="0"/>
              <a:t>ibid.</a:t>
            </a:r>
            <a:r>
              <a:rPr lang="es-ES" sz="3000" dirty="0" smtClean="0"/>
              <a:t> Ver. 9). 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51: 2: 5</a:t>
            </a:r>
          </a:p>
          <a:p>
            <a:r>
              <a:rPr lang="es-ES" sz="2800" dirty="0" smtClean="0"/>
              <a:t>{“Morará el lobo con el cordero, y el leopardo con la cabra…. </a:t>
            </a:r>
            <a:r>
              <a:rPr lang="es-ES" sz="2400" b="1" dirty="0" smtClean="0"/>
              <a:t>”(</a:t>
            </a:r>
            <a:r>
              <a:rPr lang="es-ES" sz="2400" b="1" dirty="0" smtClean="0"/>
              <a:t>Isaías 11: 6,9).}. </a:t>
            </a:r>
            <a:endParaRPr lang="es-ES" sz="3000" b="1" dirty="0" smtClean="0"/>
          </a:p>
          <a:p>
            <a:r>
              <a:rPr lang="es-ES" sz="3000" dirty="0" smtClean="0"/>
              <a:t>Por </a:t>
            </a:r>
            <a:r>
              <a:rPr lang="es-ES" sz="3000" dirty="0" smtClean="0"/>
              <a:t>eso, el mal y la contrariedad y las lágrimas serán eliminados en el Mundo Venidero. </a:t>
            </a:r>
            <a:endParaRPr lang="es-ES" sz="3000" dirty="0" smtClean="0"/>
          </a:p>
          <a:p>
            <a:r>
              <a:rPr lang="es-ES" sz="3000" dirty="0" smtClean="0"/>
              <a:t>Como </a:t>
            </a:r>
            <a:r>
              <a:rPr lang="es-ES" sz="3000" dirty="0" smtClean="0"/>
              <a:t>está escrito, “No harán nada malo”, es decir, el mal será anulado; y está escrito, “Morará el lobo con el cordero, y el leopardo con la cabra”, es decir, el aspecto de la eliminación de la contradicción. 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51: 2: 5</a:t>
            </a:r>
          </a:p>
          <a:p>
            <a:r>
              <a:rPr lang="es-ES" sz="3000" dirty="0" smtClean="0"/>
              <a:t>Y </a:t>
            </a:r>
            <a:r>
              <a:rPr lang="es-ES" sz="3000" dirty="0" smtClean="0"/>
              <a:t>está escrito: “Dios el Señor enjugará las lágrimas de todo rostro” </a:t>
            </a:r>
            <a:r>
              <a:rPr lang="es-ES" sz="2400" b="1" dirty="0" smtClean="0"/>
              <a:t>(Isaías 25: 8), </a:t>
            </a:r>
            <a:r>
              <a:rPr lang="es-ES" sz="3000" dirty="0" smtClean="0"/>
              <a:t>es decir, la eliminación de las lágrimas, que son el aspecto de la falsedad, como se explicó anteriormente. Porque entonces será "Dios es Uno y Su Nombre es Uno", porque Él es completamente bueno y completamente veraz.</a:t>
            </a:r>
            <a:endParaRPr lang="es-ES" sz="3000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33: 4: 6</a:t>
            </a:r>
          </a:p>
          <a:p>
            <a:r>
              <a:rPr lang="es-ES" dirty="0" smtClean="0"/>
              <a:t>Ahora, la Torá tiene dos aspectos: el aspecto revelado y el aspecto oculto. </a:t>
            </a:r>
            <a:endParaRPr lang="es-ES" dirty="0" smtClean="0"/>
          </a:p>
          <a:p>
            <a:r>
              <a:rPr lang="es-ES" dirty="0" smtClean="0"/>
              <a:t>Este </a:t>
            </a:r>
            <a:r>
              <a:rPr lang="es-ES" dirty="0" smtClean="0"/>
              <a:t>aspecto oculto es la Torá del Antiguo Oculto, que está destinada a ser revelada en el Futuro. Y, cuando esta Torá del Antiguo Oculto sea revelada, entonces la paz en el mundo será maravillosa. </a:t>
            </a:r>
            <a:endParaRPr lang="es-E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33: 4: 6</a:t>
            </a:r>
          </a:p>
          <a:p>
            <a:r>
              <a:rPr lang="es-ES" dirty="0" smtClean="0"/>
              <a:t>Como </a:t>
            </a:r>
            <a:r>
              <a:rPr lang="es-ES" dirty="0" smtClean="0"/>
              <a:t>está escrito (Isaías 11: 6,9), “Morará el lobo con el cordero, y el leopardo con el cabrito…. No harán nada malo o vil en todo Mi monte sagrado, porque la tierra se llenará del conocimiento de </a:t>
            </a:r>
            <a:r>
              <a:rPr lang="es-ES" dirty="0" smtClean="0"/>
              <a:t>Dios”. </a:t>
            </a:r>
          </a:p>
          <a:p>
            <a:r>
              <a:rPr lang="es-ES" dirty="0" smtClean="0"/>
              <a:t>Pues </a:t>
            </a:r>
            <a:r>
              <a:rPr lang="es-ES" dirty="0" smtClean="0"/>
              <a:t>entonces se revelará el amor en </a:t>
            </a:r>
            <a:r>
              <a:rPr lang="es-ES" dirty="0" smtClean="0"/>
              <a:t>Su Daat –Conocimiento. (O puente entre Jojma-Bina).</a:t>
            </a:r>
            <a:endParaRPr lang="es-E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56: 6: 2</a:t>
            </a:r>
          </a:p>
          <a:p>
            <a:r>
              <a:rPr lang="es-ES" dirty="0" smtClean="0"/>
              <a:t>Además, cuanto mayor sea el </a:t>
            </a:r>
            <a:r>
              <a:rPr lang="es-ES" b="1" i="1" dirty="0" smtClean="0"/>
              <a:t>daat</a:t>
            </a:r>
            <a:r>
              <a:rPr lang="es-ES" dirty="0" smtClean="0"/>
              <a:t>, mayor será la paz. </a:t>
            </a:r>
            <a:endParaRPr lang="es-ES" dirty="0" smtClean="0"/>
          </a:p>
          <a:p>
            <a:r>
              <a:rPr lang="es-ES" dirty="0" smtClean="0"/>
              <a:t>Esto </a:t>
            </a:r>
            <a:r>
              <a:rPr lang="es-ES" dirty="0" smtClean="0"/>
              <a:t>se debe a que la paz depende de </a:t>
            </a:r>
            <a:r>
              <a:rPr lang="es-ES" i="1" dirty="0" smtClean="0"/>
              <a:t>daat</a:t>
            </a:r>
            <a:r>
              <a:rPr lang="es-ES" dirty="0" smtClean="0"/>
              <a:t>, como está escrito (Isaías 11: 6, 9): "El lobo morará con el cordero ... porque la tierra se llenará de </a:t>
            </a:r>
            <a:r>
              <a:rPr lang="es-ES" dirty="0" err="1" smtClean="0"/>
              <a:t>de’ah</a:t>
            </a:r>
            <a:r>
              <a:rPr lang="es-ES" dirty="0" smtClean="0"/>
              <a:t> -conocimiento".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56: 6: 2</a:t>
            </a:r>
          </a:p>
          <a:p>
            <a:r>
              <a:rPr lang="es-ES" dirty="0" smtClean="0"/>
              <a:t>La </a:t>
            </a:r>
            <a:r>
              <a:rPr lang="es-ES" dirty="0" smtClean="0"/>
              <a:t>paz en el mundo será tan asombrosa, que los opuestos serán capaces de vivir juntos debido al gran daat que prevalecerá entonces. </a:t>
            </a:r>
            <a:endParaRPr lang="es-ES" dirty="0" smtClean="0"/>
          </a:p>
          <a:p>
            <a:r>
              <a:rPr lang="es-ES" dirty="0" smtClean="0"/>
              <a:t>A </a:t>
            </a:r>
            <a:r>
              <a:rPr lang="es-ES" dirty="0" smtClean="0"/>
              <a:t>través del daat, la paz aumenta, porque la ira y la crueldad se eliminan a través del daat. </a:t>
            </a:r>
            <a:endParaRPr lang="es-E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56: 6: 2</a:t>
            </a:r>
          </a:p>
          <a:p>
            <a:r>
              <a:rPr lang="es-ES" dirty="0" smtClean="0"/>
              <a:t>Esto </a:t>
            </a:r>
            <a:r>
              <a:rPr lang="es-ES" dirty="0" smtClean="0"/>
              <a:t>se debe a que la ira y la crueldad son el resultado de la ausencia de daat, como está escrito </a:t>
            </a:r>
            <a:r>
              <a:rPr lang="es-ES" sz="2400" b="1" dirty="0" smtClean="0"/>
              <a:t>(Eclesiastés 7: 9), </a:t>
            </a:r>
            <a:r>
              <a:rPr lang="es-ES" dirty="0" smtClean="0"/>
              <a:t>"la ira permanece en el seno de los necios". </a:t>
            </a:r>
            <a:endParaRPr lang="es-ES" dirty="0" smtClean="0"/>
          </a:p>
          <a:p>
            <a:r>
              <a:rPr lang="es-ES" dirty="0" smtClean="0"/>
              <a:t>Pero </a:t>
            </a:r>
            <a:r>
              <a:rPr lang="es-ES" dirty="0" smtClean="0"/>
              <a:t>cuanto más aumenta el daat, más aumenta la compasión y la paz. </a:t>
            </a:r>
            <a:endParaRPr lang="es-ES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56: 6: 2</a:t>
            </a:r>
          </a:p>
          <a:p>
            <a:r>
              <a:rPr lang="es-ES" dirty="0" smtClean="0"/>
              <a:t>Como </a:t>
            </a:r>
            <a:r>
              <a:rPr lang="es-ES" dirty="0" smtClean="0"/>
              <a:t>resultado, el sustento de &lt;todos&gt; se gana sin esfuerzo, en el aspecto de "Él pacifica tus fronteras y te sacia con trigo selecto" </a:t>
            </a:r>
            <a:r>
              <a:rPr lang="es-ES" sz="2400" b="1" dirty="0" smtClean="0"/>
              <a:t>(Salmos 147: 14</a:t>
            </a:r>
            <a:r>
              <a:rPr lang="es-ES" sz="2400" b="1" dirty="0" smtClean="0"/>
              <a:t>).</a:t>
            </a:r>
            <a:endParaRPr lang="es-ES" b="1" dirty="0" smtClean="0"/>
          </a:p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14: 11: 3</a:t>
            </a:r>
          </a:p>
          <a:p>
            <a:r>
              <a:rPr lang="es-ES" dirty="0" smtClean="0"/>
              <a:t>Y a través de la oración, una persona merece la paz universal. </a:t>
            </a:r>
            <a:endParaRPr lang="es-E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14: 11: 3</a:t>
            </a:r>
          </a:p>
          <a:p>
            <a:r>
              <a:rPr lang="es-ES" dirty="0" smtClean="0"/>
              <a:t>Este </a:t>
            </a:r>
            <a:r>
              <a:rPr lang="es-ES" dirty="0" smtClean="0"/>
              <a:t>es el significado de "Sus misericordias están sobre todas sus obras". </a:t>
            </a:r>
            <a:endParaRPr lang="es-ES" dirty="0" smtClean="0"/>
          </a:p>
          <a:p>
            <a:r>
              <a:rPr lang="es-ES" dirty="0" smtClean="0"/>
              <a:t>En </a:t>
            </a:r>
            <a:r>
              <a:rPr lang="es-ES" dirty="0" smtClean="0"/>
              <a:t>otras palabras, las misericordias de Dios se dirigen a todos los seres creados. </a:t>
            </a:r>
            <a:endParaRPr lang="es-ES" dirty="0" smtClean="0"/>
          </a:p>
          <a:p>
            <a:r>
              <a:rPr lang="es-ES" dirty="0" smtClean="0"/>
              <a:t>Los </a:t>
            </a:r>
            <a:r>
              <a:rPr lang="es-ES" dirty="0" smtClean="0"/>
              <a:t>seres creados tendrán piedad unos de otros y habrá paz entre ellos. </a:t>
            </a:r>
            <a:endParaRPr lang="es-ES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14: 11: 3</a:t>
            </a:r>
          </a:p>
          <a:p>
            <a:r>
              <a:rPr lang="es-ES" dirty="0" smtClean="0"/>
              <a:t>Como </a:t>
            </a:r>
            <a:r>
              <a:rPr lang="es-ES" dirty="0" smtClean="0"/>
              <a:t>está escrito </a:t>
            </a:r>
            <a:r>
              <a:rPr lang="es-ES" sz="2400" b="1" dirty="0" smtClean="0"/>
              <a:t>(Isaías 11: 6,9), </a:t>
            </a:r>
            <a:r>
              <a:rPr lang="es-ES" dirty="0" smtClean="0"/>
              <a:t>“Morará el lobo con el cordero, y el leopardo con el cabrito se acostará… no dañarán ni destruirán”, porque habrá paz entre ellos. </a:t>
            </a:r>
            <a:endParaRPr lang="es-ES" dirty="0" smtClean="0"/>
          </a:p>
          <a:p>
            <a:r>
              <a:rPr lang="es-ES" dirty="0" smtClean="0"/>
              <a:t>Esto </a:t>
            </a:r>
            <a:r>
              <a:rPr lang="es-ES" dirty="0" smtClean="0"/>
              <a:t>es: "Sus misericordias están sobre todas sus obras". </a:t>
            </a:r>
            <a:endParaRPr lang="es-ES" dirty="0" smtClean="0"/>
          </a:p>
          <a:p>
            <a:r>
              <a:rPr lang="es-ES" dirty="0" smtClean="0"/>
              <a:t>Como </a:t>
            </a:r>
            <a:r>
              <a:rPr lang="es-ES" dirty="0" smtClean="0"/>
              <a:t>enseñaron nuestros Sabios: </a:t>
            </a:r>
            <a:endParaRPr lang="es-ES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14: 11: 3</a:t>
            </a:r>
          </a:p>
          <a:p>
            <a:r>
              <a:rPr lang="es-ES" dirty="0" smtClean="0"/>
              <a:t>Quien </a:t>
            </a:r>
            <a:r>
              <a:rPr lang="es-ES" dirty="0" smtClean="0"/>
              <a:t>tenga misericordia de las creaciones [de Dios], el Cielo tiene misericordia de él, como está escrito </a:t>
            </a:r>
            <a:r>
              <a:rPr lang="es-ES" sz="2400" b="1" dirty="0" smtClean="0"/>
              <a:t>(Deuteronomio 13:18), </a:t>
            </a:r>
            <a:r>
              <a:rPr lang="es-ES" dirty="0" smtClean="0"/>
              <a:t>“Y él te dará misericordia y tendrá misericordia de ti” </a:t>
            </a:r>
            <a:r>
              <a:rPr lang="es-ES" sz="2400" b="1" dirty="0" smtClean="0"/>
              <a:t>(Shabat 151b</a:t>
            </a:r>
            <a:r>
              <a:rPr lang="es-ES" sz="2400" b="1" dirty="0" smtClean="0"/>
              <a:t>).</a:t>
            </a:r>
            <a:endParaRPr lang="es-ES" b="1" dirty="0" smtClean="0"/>
          </a:p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21: 12: 5</a:t>
            </a:r>
          </a:p>
          <a:p>
            <a:r>
              <a:rPr lang="es-ES" dirty="0" smtClean="0"/>
              <a:t>Pero en el mundo futuro, el conocimiento se revelará y todos conocerán a Dios, como </a:t>
            </a:r>
            <a:r>
              <a:rPr lang="es-ES" dirty="0" smtClean="0"/>
              <a:t>en, </a:t>
            </a:r>
            <a:endParaRPr lang="es-ES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14: 11: 3</a:t>
            </a:r>
          </a:p>
          <a:p>
            <a:r>
              <a:rPr lang="es-ES" dirty="0" smtClean="0"/>
              <a:t>"</a:t>
            </a:r>
            <a:r>
              <a:rPr lang="es-ES" dirty="0" smtClean="0"/>
              <a:t>Porque la tierra se llenará del conocimiento de Dios". </a:t>
            </a:r>
            <a:endParaRPr lang="es-ES" dirty="0" smtClean="0"/>
          </a:p>
          <a:p>
            <a:r>
              <a:rPr lang="es-ES" dirty="0" smtClean="0"/>
              <a:t>Y </a:t>
            </a:r>
            <a:r>
              <a:rPr lang="es-ES" dirty="0" smtClean="0"/>
              <a:t>por lo tanto, la ira será eliminada, como en </a:t>
            </a:r>
            <a:r>
              <a:rPr lang="es-ES" sz="2400" b="1" dirty="0" smtClean="0"/>
              <a:t>(Isaías 11: 6-9), </a:t>
            </a:r>
            <a:r>
              <a:rPr lang="es-ES" dirty="0" smtClean="0"/>
              <a:t>“Y el lobo morará con el cordero, y el leopardo se acostará con el cabrito…. Y la vaca y el oso ... no dañarán ni destruirán ... porque la tierra se llenará del conocimiento de </a:t>
            </a:r>
            <a:r>
              <a:rPr lang="es-ES" dirty="0" smtClean="0"/>
              <a:t>Dios..."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76" y="20574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844" y="274638"/>
            <a:ext cx="8223956" cy="112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342900" lvl="0" indent="-342900"/>
            <a:r>
              <a:rPr lang="es-CO" sz="3200" dirty="0" smtClean="0">
                <a:latin typeface="Bookman Old Style" pitchFamily="18" charset="0"/>
              </a:rPr>
              <a:t>ESTUDIOS DEL TANAJ </a:t>
            </a:r>
            <a:r>
              <a:rPr lang="es-CO" sz="3200" dirty="0" smtClean="0">
                <a:latin typeface="Bookman Old Style" pitchFamily="18" charset="0"/>
              </a:rPr>
              <a:t>71 </a:t>
            </a:r>
            <a: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  <a:t/>
            </a:r>
            <a:br>
              <a:rPr lang="es-CO" sz="3200" dirty="0" smtClean="0">
                <a:latin typeface="Bookman Old Style" pitchFamily="18" charset="0"/>
                <a:ea typeface="Adobe Myungjo Std M" panose="02020600000000000000" pitchFamily="18" charset="-128"/>
              </a:rPr>
            </a:b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Yeshayahu 11</a:t>
            </a:r>
            <a:endParaRPr lang="es-CO" sz="3200" dirty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7029" y="1371600"/>
            <a:ext cx="8055428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2400" b="1" dirty="0" err="1" smtClean="0"/>
              <a:t>Likutei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Moharan</a:t>
            </a:r>
            <a:r>
              <a:rPr lang="es-ES" sz="2400" b="1" dirty="0" smtClean="0"/>
              <a:t> 14: 11: 3</a:t>
            </a:r>
          </a:p>
          <a:p>
            <a:r>
              <a:rPr lang="es-ES" dirty="0" smtClean="0"/>
              <a:t>Porque </a:t>
            </a:r>
            <a:r>
              <a:rPr lang="es-ES" dirty="0" smtClean="0"/>
              <a:t>actualmente, debido al rasgo de la ira, es imposible que el lobo more con el cordero. </a:t>
            </a:r>
            <a:endParaRPr lang="es-ES" dirty="0" smtClean="0"/>
          </a:p>
          <a:p>
            <a:r>
              <a:rPr lang="es-ES" dirty="0" smtClean="0"/>
              <a:t>Pero </a:t>
            </a:r>
            <a:r>
              <a:rPr lang="es-ES" dirty="0" smtClean="0"/>
              <a:t>en el futuro, como resultado de la eliminación de la ira mediante el conocimiento que se revelará entonces, podrán convivir.</a:t>
            </a:r>
            <a:endParaRPr lang="es-ES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5"/>
              </a:rPr>
              <a:t>https://www.chabad.org/kabbalah/article_cdo/aid/719328/jewish/He-Who-Steals.htm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https://www.chabad.org/kabbalah/article_cdo/aid/380377/jewish/The-Heart-and-Its-Energy.htm</a:t>
            </a:r>
            <a:endParaRPr lang="es-CO" sz="1000" dirty="0" smtClean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1000" dirty="0" smtClean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https</a:t>
            </a:r>
            <a:r>
              <a:rPr lang="es-CO" sz="1000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</a:rPr>
              <a:t>://www.rabbidavidcooper.com/cooper-print-index/2010/11/8/2358-five-dimensions-of-the-soul.html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7"/>
              </a:rPr>
              <a:t>http://www.shalomhaverim.org</a:t>
            </a:r>
            <a:endParaRPr sz="32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32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32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12 Elul,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5780  –  </a:t>
            </a: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Septiembre 1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2020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86965</TotalTime>
  <Words>2162</Words>
  <Application>Microsoft Office PowerPoint</Application>
  <PresentationFormat>Presentación en pantalla (4:3)</PresentationFormat>
  <Paragraphs>175</Paragraphs>
  <Slides>32</Slides>
  <Notes>32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Office Theme</vt:lpstr>
      <vt:lpstr> </vt:lpstr>
      <vt:lpstr>Estudios del Tanaj –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ESTUDIOS DEL TANAJ 71  Yeshayahu 11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526</cp:revision>
  <dcterms:modified xsi:type="dcterms:W3CDTF">2020-09-08T21:57:38Z</dcterms:modified>
</cp:coreProperties>
</file>