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notesSlides/notesSlide15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85.xml" ContentType="application/vnd.openxmlformats-officedocument.presentationml.notesSlide+xml"/>
  <Override PartName="/ppt/notesSlides/notesSlide96.xml" ContentType="application/vnd.openxmlformats-officedocument.presentationml.notesSlide+xml"/>
  <Override PartName="/ppt/notesSlides/notesSlide130.xml" ContentType="application/vnd.openxmlformats-officedocument.presentationml.notesSlide+xml"/>
  <Override PartName="/ppt/notesSlides/notesSlide141.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slides/slide147.xml" ContentType="application/vnd.openxmlformats-officedocument.presentationml.slide+xml"/>
  <Override PartName="/ppt/slides/slide158.xml" ContentType="application/vnd.openxmlformats-officedocument.presentationml.slide+xml"/>
  <Override PartName="/ppt/notesSlides/notesSlide30.xml" ContentType="application/vnd.openxmlformats-officedocument.presentationml.notesSlide+xml"/>
  <Override PartName="/ppt/slides/slide99.xml" ContentType="application/vnd.openxmlformats-officedocument.presentationml.slide+xml"/>
  <Override PartName="/ppt/slides/slide136.xml" ContentType="application/vnd.openxmlformats-officedocument.presentationml.slide+xml"/>
  <Override PartName="/ppt/notesSlides/notesSlide7.xml" ContentType="application/vnd.openxmlformats-officedocument.presentationml.notesSlide+xml"/>
  <Override PartName="/ppt/notesSlides/notesSlide146.xml" ContentType="application/vnd.openxmlformats-officedocument.presentationml.notesSlide+xml"/>
  <Override PartName="/ppt/notesSlides/notesSlide157.xml" ContentType="application/vnd.openxmlformats-officedocument.presentationml.notesSlide+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notesSlides/notesSlide13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50.xml" ContentType="application/vnd.openxmlformats-officedocument.presentationml.slide+xml"/>
  <Override PartName="/ppt/slides/slide161.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68.xml" ContentType="application/vnd.openxmlformats-officedocument.presentationml.notesSlide+xml"/>
  <Override PartName="/ppt/notesSlides/notesSlide79.xml" ContentType="application/vnd.openxmlformats-officedocument.presentationml.notesSlide+xml"/>
  <Override PartName="/ppt/notesSlides/notesSlide124.xml" ContentType="application/vnd.openxmlformats-officedocument.presentationml.notesSlide+xml"/>
  <Override PartName="/ppt/slides/slide55.xml" ContentType="application/vnd.openxmlformats-officedocument.presentationml.slide+xml"/>
  <Override PartName="/ppt/theme/theme2.xml" ContentType="application/vnd.openxmlformats-officedocument.theme+xml"/>
  <Override PartName="/ppt/notesSlides/notesSlide57.xml" ContentType="application/vnd.openxmlformats-officedocument.presentationml.notesSlide+xml"/>
  <Override PartName="/ppt/notesSlides/notesSlide102.xml" ContentType="application/vnd.openxmlformats-officedocument.presentationml.notesSlide+xml"/>
  <Override PartName="/ppt/notesSlides/notesSlide113.xml" ContentType="application/vnd.openxmlformats-officedocument.presentationml.notesSlide+xml"/>
  <Override PartName="/ppt/notesSlides/notesSlide160.xml" ContentType="application/vnd.openxmlformats-officedocument.presentationml.notesSlid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notesSlides/notesSlide46.xml" ContentType="application/vnd.openxmlformats-officedocument.presentationml.notesSlide+xml"/>
  <Override PartName="/ppt/notesSlides/notesSlide93.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slides/slide119.xml" ContentType="application/vnd.openxmlformats-officedocument.presentationml.slide+xml"/>
  <Override PartName="/ppt/slides/slide166.xml" ContentType="application/vnd.openxmlformats-officedocument.presentationml.slide+xml"/>
  <Override PartName="/ppt/slideLayouts/slideLayout10.xml" ContentType="application/vnd.openxmlformats-officedocument.presentationml.slideLayout+xml"/>
  <Override PartName="/ppt/notesSlides/notesSlide129.xml" ContentType="application/vnd.openxmlformats-officedocument.presentationml.notesSlide+xml"/>
  <Override PartName="/ppt/slides/slide108.xml" ContentType="application/vnd.openxmlformats-officedocument.presentationml.slide+xml"/>
  <Override PartName="/ppt/slides/slide155.xml" ContentType="application/vnd.openxmlformats-officedocument.presentationml.slide+xml"/>
  <Override PartName="/ppt/notesSlides/notesSlide118.xml" ContentType="application/vnd.openxmlformats-officedocument.presentationml.notesSlide+xml"/>
  <Override PartName="/ppt/notesSlides/notesSlide165.xml" ContentType="application/vnd.openxmlformats-officedocument.presentationml.notesSlide+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notesSlides/notesSlide4.xml" ContentType="application/vnd.openxmlformats-officedocument.presentationml.notesSlide+xml"/>
  <Override PartName="/ppt/notesSlides/notesSlide107.xml" ContentType="application/vnd.openxmlformats-officedocument.presentationml.notesSlide+xml"/>
  <Override PartName="/ppt/notesSlides/notesSlide154.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notesSlides/notesSlide87.xml" ContentType="application/vnd.openxmlformats-officedocument.presentationml.notesSlide+xml"/>
  <Override PartName="/ppt/notesSlides/notesSlide98.xml" ContentType="application/vnd.openxmlformats-officedocument.presentationml.notesSlide+xml"/>
  <Override PartName="/ppt/notesSlides/notesSlide132.xml" ContentType="application/vnd.openxmlformats-officedocument.presentationml.notesSlide+xml"/>
  <Override PartName="/ppt/notesSlides/notesSlide143.xml" ContentType="application/vnd.openxmlformats-officedocument.presentationml.notesSlide+xml"/>
  <Override PartName="/ppt/slides/slide27.xml" ContentType="application/vnd.openxmlformats-officedocument.presentationml.slide+xml"/>
  <Override PartName="/ppt/slides/slide74.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76.xml" ContentType="application/vnd.openxmlformats-officedocument.presentationml.notesSlide+xml"/>
  <Override PartName="/ppt/notesSlides/notesSlide121.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Override PartName="/ppt/notesSlides/notesSlide65.xml" ContentType="application/vnd.openxmlformats-officedocument.presentationml.notesSlide+xml"/>
  <Override PartName="/ppt/notesSlides/notesSlide110.xml" ContentType="application/vnd.openxmlformats-officedocument.presentationml.notesSlide+xml"/>
  <Override PartName="/ppt/slides/slide41.xml" ContentType="application/vnd.openxmlformats-officedocument.presentationml.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90.xml" ContentType="application/vnd.openxmlformats-officedocument.presentationml.notesSlide+xml"/>
  <Override PartName="/ppt/slides/slide30.xml" ContentType="application/vnd.openxmlformats-officedocument.presentationml.slide+xml"/>
  <Override PartName="/ppt/slides/slide149.xml" ContentType="application/vnd.openxmlformats-officedocument.presentationml.slide+xml"/>
  <Override PartName="/ppt/notesSlides/notesSlide32.xml" ContentType="application/vnd.openxmlformats-officedocument.presentationml.notesSlide+xml"/>
  <Override PartName="/ppt/slides/slide138.xml" ContentType="application/vnd.openxmlformats-officedocument.presentationml.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48.xml" ContentType="application/vnd.openxmlformats-officedocument.presentationml.notesSlide+xml"/>
  <Override PartName="/ppt/notesSlides/notesSlide159.xml" ContentType="application/vnd.openxmlformats-officedocument.presentationml.notesSlide+xml"/>
  <Override PartName="/ppt/slides/slide79.xml" ContentType="application/vnd.openxmlformats-officedocument.presentationml.slide+xml"/>
  <Override PartName="/ppt/slides/slide127.xml" ContentType="application/vnd.openxmlformats-officedocument.presentationml.slide+xml"/>
  <Override PartName="/ppt/notesSlides/notesSlide10.xml" ContentType="application/vnd.openxmlformats-officedocument.presentationml.notesSlide+xml"/>
  <Override PartName="/ppt/notesSlides/notesSlide137.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116.xml" ContentType="application/vnd.openxmlformats-officedocument.presentationml.slide+xml"/>
  <Override PartName="/ppt/slides/slide163.xml" ContentType="application/vnd.openxmlformats-officedocument.presentationml.slide+xml"/>
  <Override PartName="/ppt/slideLayouts/slideLayout9.xml" ContentType="application/vnd.openxmlformats-officedocument.presentationml.slideLayout+xml"/>
  <Override PartName="/ppt/notesSlides/notesSlide126.xml" ContentType="application/vnd.openxmlformats-officedocument.presentationml.notesSlide+xml"/>
  <Override PartName="/ppt/slides/slide57.xml" ContentType="application/vnd.openxmlformats-officedocument.presentationml.slide+xml"/>
  <Override PartName="/ppt/slides/slide105.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104.xml" ContentType="application/vnd.openxmlformats-officedocument.presentationml.notesSlide+xml"/>
  <Override PartName="/ppt/notesSlides/notesSlide115.xml" ContentType="application/vnd.openxmlformats-officedocument.presentationml.notesSlide+xml"/>
  <Override PartName="/ppt/notesSlides/notesSlide151.xml" ContentType="application/vnd.openxmlformats-officedocument.presentationml.notesSlide+xml"/>
  <Override PartName="/ppt/notesSlides/notesSlide162.xml" ContentType="application/vnd.openxmlformats-officedocument.presentationml.notesSlide+xml"/>
  <Override PartName="/ppt/slides/slide46.xml" ContentType="application/vnd.openxmlformats-officedocument.presentationml.slide+xml"/>
  <Override PartName="/ppt/slides/slide93.xml" ContentType="application/vnd.openxmlformats-officedocument.presentationml.slide+xml"/>
  <Override PartName="/ppt/slides/slide130.xml" ContentType="application/vnd.openxmlformats-officedocument.presentationml.slide+xml"/>
  <Override PartName="/ppt/notesSlides/notesSlide48.xml" ContentType="application/vnd.openxmlformats-officedocument.presentationml.notesSlide+xml"/>
  <Override PartName="/ppt/notesSlides/notesSlide95.xml" ContentType="application/vnd.openxmlformats-officedocument.presentationml.notesSlide+xml"/>
  <Override PartName="/ppt/notesSlides/notesSlide140.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notesSlides/notesSlide37.xml" ContentType="application/vnd.openxmlformats-officedocument.presentationml.notesSlide+xml"/>
  <Override PartName="/ppt/notesSlides/notesSlide84.xml" ContentType="application/vnd.openxmlformats-officedocument.presentationml.notesSlide+xml"/>
  <Override PartName="/ppt/slides/slide13.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80.xml" ContentType="application/vnd.openxmlformats-officedocument.presentationml.notesSlide+xml"/>
  <Override PartName="/ppt/slides/slide139.xml" ContentType="application/vnd.openxmlformats-officedocument.presentationml.slide+xml"/>
  <Override PartName="/ppt/slides/slide157.xml" ContentType="application/vnd.openxmlformats-officedocument.presentationml.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notesSlides/notesSlide149.xml" ContentType="application/vnd.openxmlformats-officedocument.presentationml.notes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146.xml" ContentType="application/vnd.openxmlformats-officedocument.presentationml.slide+xml"/>
  <Override PartName="/ppt/slides/slide164.xml" ContentType="application/vnd.openxmlformats-officedocument.presentationml.slide+xml"/>
  <Override PartName="/ppt/notesSlides/notesSlide6.xml" ContentType="application/vnd.openxmlformats-officedocument.presentationml.notesSlide+xml"/>
  <Override PartName="/ppt/notesSlides/notesSlide109.xml" ContentType="application/vnd.openxmlformats-officedocument.presentationml.notesSlide+xml"/>
  <Override PartName="/ppt/notesSlides/notesSlide127.xml" ContentType="application/vnd.openxmlformats-officedocument.presentationml.notesSlide+xml"/>
  <Override PartName="/ppt/notesSlides/notesSlide138.xml" ContentType="application/vnd.openxmlformats-officedocument.presentationml.notesSlide+xml"/>
  <Override PartName="/ppt/notesSlides/notesSlide15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53.xml" ContentType="application/vnd.openxmlformats-officedocument.presentationml.slide+xml"/>
  <Override PartName="/ppt/notesSlides/notesSlide89.xml" ContentType="application/vnd.openxmlformats-officedocument.presentationml.notesSlide+xml"/>
  <Override PartName="/ppt/notesSlides/notesSlide116.xml" ContentType="application/vnd.openxmlformats-officedocument.presentationml.notesSlide+xml"/>
  <Override PartName="/ppt/notesSlides/notesSlide145.xml" ContentType="application/vnd.openxmlformats-officedocument.presentationml.notesSlide+xml"/>
  <Override PartName="/ppt/notesSlides/notesSlide163.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notesSlides/notesSlide78.xml" ContentType="application/vnd.openxmlformats-officedocument.presentationml.notesSlide+xml"/>
  <Override PartName="/ppt/notesSlides/notesSlide123.xml" ContentType="application/vnd.openxmlformats-officedocument.presentationml.notesSlide+xml"/>
  <Override PartName="/ppt/notesSlides/notesSlide134.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notesSlides/notesSlide112.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slides/slide129.xml" ContentType="application/vnd.openxmlformats-officedocument.presentationml.slide+xml"/>
  <Override PartName="/ppt/notesSlides/notesSlide12.xml" ContentType="application/vnd.openxmlformats-officedocument.presentationml.notesSlide+xml"/>
  <Override PartName="/ppt/notesSlides/notesSlide139.xml" ContentType="application/vnd.openxmlformats-officedocument.presentationml.notesSlide+xml"/>
  <Override PartName="/ppt/slides/slide118.xml" ContentType="application/vnd.openxmlformats-officedocument.presentationml.slide+xml"/>
  <Override PartName="/ppt/slides/slide165.xml" ContentType="application/vnd.openxmlformats-officedocument.presentationml.slide+xml"/>
  <Override PartName="/ppt/notesSlides/notesSlide128.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viewProps.xml" ContentType="application/vnd.openxmlformats-officedocument.presentationml.viewProps+xml"/>
  <Override PartName="/ppt/notesSlides/notesSlide106.xml" ContentType="application/vnd.openxmlformats-officedocument.presentationml.notesSlide+xml"/>
  <Override PartName="/ppt/notesSlides/notesSlide117.xml" ContentType="application/vnd.openxmlformats-officedocument.presentationml.notesSlide+xml"/>
  <Override PartName="/ppt/notesSlides/notesSlide153.xml" ContentType="application/vnd.openxmlformats-officedocument.presentationml.notesSlide+xml"/>
  <Override PartName="/ppt/notesSlides/notesSlide164.xml" ContentType="application/vnd.openxmlformats-officedocument.presentationml.notesSlide+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notesSlides/notesSlide3.xml" ContentType="application/vnd.openxmlformats-officedocument.presentationml.notesSlide+xml"/>
  <Override PartName="/ppt/notesSlides/notesSlide97.xml" ContentType="application/vnd.openxmlformats-officedocument.presentationml.notesSlide+xml"/>
  <Override PartName="/ppt/notesSlides/notesSlide142.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notesSlides/notesSlide131.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notesSlides/notesSlide120.xml" ContentType="application/vnd.openxmlformats-officedocument.presentationml.notesSlide+xml"/>
  <Override PartName="/ppt/slides/slide51.xml" ContentType="application/vnd.openxmlformats-officedocument.presentationml.slide+xml"/>
  <Override PartName="/ppt/notesSlides/notesSlide53.xml" ContentType="application/vnd.openxmlformats-officedocument.presentationml.notesSlide+xml"/>
  <Override PartName="/ppt/slides/slide40.xml" ContentType="application/vnd.openxmlformats-officedocument.presentationml.slide+xml"/>
  <Override PartName="/ppt/slides/slide159.xml" ContentType="application/vnd.openxmlformats-officedocument.presentationml.slide+xml"/>
  <Override PartName="/ppt/notesSlides/notesSlide42.xml" ContentType="application/vnd.openxmlformats-officedocument.presentationml.notesSlide+xml"/>
  <Override PartName="/ppt/slides/slide148.xml" ContentType="application/vnd.openxmlformats-officedocument.presentationml.slide+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158.xml" ContentType="application/vnd.openxmlformats-officedocument.presentationml.notesSlide+xml"/>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notesSlides/notesSlide147.xml" ContentType="application/vnd.openxmlformats-officedocument.presentationml.notesSlide+xml"/>
  <Override PartName="/ppt/slides/slide78.xml" ContentType="application/vnd.openxmlformats-officedocument.presentationml.slide+xml"/>
  <Override PartName="/ppt/slides/slide115.xml" ContentType="application/vnd.openxmlformats-officedocument.presentationml.slide+xml"/>
  <Override PartName="/ppt/slides/slide162.xml" ContentType="application/vnd.openxmlformats-officedocument.presentationml.slide+xml"/>
  <Override PartName="/ppt/handoutMasters/handoutMaster1.xml" ContentType="application/vnd.openxmlformats-officedocument.presentationml.handoutMaster+xml"/>
  <Override PartName="/ppt/notesSlides/notesSlide125.xml" ContentType="application/vnd.openxmlformats-officedocument.presentationml.notesSlide+xml"/>
  <Override PartName="/ppt/notesSlides/notesSlide136.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s/slide151.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114.xml" ContentType="application/vnd.openxmlformats-officedocument.presentationml.notesSlide+xml"/>
  <Override PartName="/ppt/notesSlides/notesSlide161.xml" ContentType="application/vnd.openxmlformats-officedocument.presentationml.notesSlide+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theme/theme3.xml" ContentType="application/vnd.openxmlformats-officedocument.them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notesSlides/notesSlide150.xml" ContentType="application/vnd.openxmlformats-officedocument.presentationml.notesSlide+xml"/>
  <Override PartName="/ppt/slides/slide34.xml" ContentType="application/vnd.openxmlformats-officedocument.presentationml.slide+xml"/>
  <Override PartName="/ppt/slides/slide81.xml" ContentType="application/vnd.openxmlformats-officedocument.presentationml.slide+xml"/>
  <Override PartName="/ppt/notesSlides/notesSlide36.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61.xml" ContentType="application/vnd.openxmlformats-officedocument.presentationml.notesSlide+xml"/>
  <Override PartName="/ppt/notesSlides/notesSlide50.xml" ContentType="application/vnd.openxmlformats-officedocument.presentationml.notesSlide+xml"/>
  <Override PartName="/ppt/slides/slide109.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notesSlides/notesSlide108.xml" ContentType="application/vnd.openxmlformats-officedocument.presentationml.notesSlide+xml"/>
  <Override PartName="/ppt/notesSlides/notesSlide119.xml" ContentType="application/vnd.openxmlformats-officedocument.presentationml.notesSlide+xml"/>
  <Override PartName="/ppt/notesSlides/notesSlide155.xml" ContentType="application/vnd.openxmlformats-officedocument.presentationml.notesSlide+xml"/>
  <Override PartName="/ppt/notesSlides/notesSlide166.xml" ContentType="application/vnd.openxmlformats-officedocument.presentationml.notesSlide+xml"/>
  <Override PartName="/ppt/slides/slide97.xml" ContentType="application/vnd.openxmlformats-officedocument.presentationml.slide+xml"/>
  <Override PartName="/ppt/slides/slide134.xml" ContentType="application/vnd.openxmlformats-officedocument.presentationml.slide+xml"/>
  <Override PartName="/ppt/notesSlides/notesSlide5.xml" ContentType="application/vnd.openxmlformats-officedocument.presentationml.notesSlide+xml"/>
  <Override PartName="/ppt/notesSlides/notesSlide99.xml" ContentType="application/vnd.openxmlformats-officedocument.presentationml.notesSlide+xml"/>
  <Override PartName="/ppt/notesSlides/notesSlide144.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23.xml" ContentType="application/vnd.openxmlformats-officedocument.presentationml.slide+xml"/>
  <Override PartName="/ppt/notesSlides/notesSlide88.xml" ContentType="application/vnd.openxmlformats-officedocument.presentationml.notesSlide+xml"/>
  <Override PartName="/ppt/notesSlides/notesSlide13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64.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122.xml" ContentType="application/vnd.openxmlformats-officedocument.presentationml.notesSlide+xml"/>
  <Override PartName="/ppt/slides/slide53.xml" ContentType="application/vnd.openxmlformats-officedocument.presentationml.slide+xml"/>
  <Override PartName="/ppt/notesSlides/notesSlide55.xml" ContentType="application/vnd.openxmlformats-officedocument.presentationml.notesSlide+xml"/>
  <Override PartName="/ppt/notesSlides/notesSlide100.xml" ContentType="application/vnd.openxmlformats-officedocument.presentationml.notesSlide+xml"/>
  <Override PartName="/ppt/notesSlides/notesSlide111.xml" ContentType="application/vnd.openxmlformats-officedocument.presentationml.notesSlide+xml"/>
  <Override PartName="/ppt/slides/slide31.xml" ContentType="application/vnd.openxmlformats-officedocument.presentationml.slide+xml"/>
  <Override PartName="/ppt/slides/slide42.xml" ContentType="application/vnd.openxmlformats-officedocument.presentationml.slide+xml"/>
  <Override PartName="/ppt/notesSlides/notesSlide44.xml" ContentType="application/vnd.openxmlformats-officedocument.presentationml.notesSlide+xml"/>
  <Override PartName="/ppt/notesSlides/notesSlide91.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bookmarkIdSeed="2">
  <p:sldMasterIdLst>
    <p:sldMasterId id="2147483659" r:id="rId1"/>
  </p:sldMasterIdLst>
  <p:notesMasterIdLst>
    <p:notesMasterId r:id="rId168"/>
  </p:notesMasterIdLst>
  <p:handoutMasterIdLst>
    <p:handoutMasterId r:id="rId169"/>
  </p:handoutMasterIdLst>
  <p:sldIdLst>
    <p:sldId id="256" r:id="rId2"/>
    <p:sldId id="708" r:id="rId3"/>
    <p:sldId id="297" r:id="rId4"/>
    <p:sldId id="1040" r:id="rId5"/>
    <p:sldId id="1318" r:id="rId6"/>
    <p:sldId id="1319" r:id="rId7"/>
    <p:sldId id="1320" r:id="rId8"/>
    <p:sldId id="1321" r:id="rId9"/>
    <p:sldId id="1322" r:id="rId10"/>
    <p:sldId id="1323" r:id="rId11"/>
    <p:sldId id="1353" r:id="rId12"/>
    <p:sldId id="1324" r:id="rId13"/>
    <p:sldId id="1325" r:id="rId14"/>
    <p:sldId id="1326" r:id="rId15"/>
    <p:sldId id="1327" r:id="rId16"/>
    <p:sldId id="1328" r:id="rId17"/>
    <p:sldId id="1329" r:id="rId18"/>
    <p:sldId id="1333" r:id="rId19"/>
    <p:sldId id="1418" r:id="rId20"/>
    <p:sldId id="1419" r:id="rId21"/>
    <p:sldId id="1420" r:id="rId22"/>
    <p:sldId id="1421" r:id="rId23"/>
    <p:sldId id="1422" r:id="rId24"/>
    <p:sldId id="1423" r:id="rId25"/>
    <p:sldId id="1424" r:id="rId26"/>
    <p:sldId id="1425" r:id="rId27"/>
    <p:sldId id="1426" r:id="rId28"/>
    <p:sldId id="1427" r:id="rId29"/>
    <p:sldId id="1428" r:id="rId30"/>
    <p:sldId id="1429" r:id="rId31"/>
    <p:sldId id="1430" r:id="rId32"/>
    <p:sldId id="1431" r:id="rId33"/>
    <p:sldId id="1432" r:id="rId34"/>
    <p:sldId id="1433" r:id="rId35"/>
    <p:sldId id="1434" r:id="rId36"/>
    <p:sldId id="1435" r:id="rId37"/>
    <p:sldId id="1436" r:id="rId38"/>
    <p:sldId id="1437" r:id="rId39"/>
    <p:sldId id="1438" r:id="rId40"/>
    <p:sldId id="1439" r:id="rId41"/>
    <p:sldId id="1440" r:id="rId42"/>
    <p:sldId id="1441" r:id="rId43"/>
    <p:sldId id="1442" r:id="rId44"/>
    <p:sldId id="1443" r:id="rId45"/>
    <p:sldId id="1444" r:id="rId46"/>
    <p:sldId id="1417" r:id="rId47"/>
    <p:sldId id="1480" r:id="rId48"/>
    <p:sldId id="1446" r:id="rId49"/>
    <p:sldId id="1447" r:id="rId50"/>
    <p:sldId id="1448" r:id="rId51"/>
    <p:sldId id="1449" r:id="rId52"/>
    <p:sldId id="1450" r:id="rId53"/>
    <p:sldId id="1451" r:id="rId54"/>
    <p:sldId id="1452" r:id="rId55"/>
    <p:sldId id="1453" r:id="rId56"/>
    <p:sldId id="1454" r:id="rId57"/>
    <p:sldId id="1455" r:id="rId58"/>
    <p:sldId id="1456" r:id="rId59"/>
    <p:sldId id="1457" r:id="rId60"/>
    <p:sldId id="1458" r:id="rId61"/>
    <p:sldId id="1459" r:id="rId62"/>
    <p:sldId id="1460" r:id="rId63"/>
    <p:sldId id="1461" r:id="rId64"/>
    <p:sldId id="1463" r:id="rId65"/>
    <p:sldId id="1464" r:id="rId66"/>
    <p:sldId id="1465" r:id="rId67"/>
    <p:sldId id="1466" r:id="rId68"/>
    <p:sldId id="1467" r:id="rId69"/>
    <p:sldId id="1468" r:id="rId70"/>
    <p:sldId id="1469" r:id="rId71"/>
    <p:sldId id="1470" r:id="rId72"/>
    <p:sldId id="1471" r:id="rId73"/>
    <p:sldId id="1472" r:id="rId74"/>
    <p:sldId id="1473" r:id="rId75"/>
    <p:sldId id="1474" r:id="rId76"/>
    <p:sldId id="1475" r:id="rId77"/>
    <p:sldId id="1476" r:id="rId78"/>
    <p:sldId id="1477" r:id="rId79"/>
    <p:sldId id="1478" r:id="rId80"/>
    <p:sldId id="1479" r:id="rId81"/>
    <p:sldId id="1445" r:id="rId82"/>
    <p:sldId id="1371" r:id="rId83"/>
    <p:sldId id="1372" r:id="rId84"/>
    <p:sldId id="1373" r:id="rId85"/>
    <p:sldId id="1374" r:id="rId86"/>
    <p:sldId id="1375" r:id="rId87"/>
    <p:sldId id="1376" r:id="rId88"/>
    <p:sldId id="1377" r:id="rId89"/>
    <p:sldId id="1378" r:id="rId90"/>
    <p:sldId id="1379" r:id="rId91"/>
    <p:sldId id="1380" r:id="rId92"/>
    <p:sldId id="1381" r:id="rId93"/>
    <p:sldId id="1382" r:id="rId94"/>
    <p:sldId id="1383" r:id="rId95"/>
    <p:sldId id="1384" r:id="rId96"/>
    <p:sldId id="1385" r:id="rId97"/>
    <p:sldId id="1386" r:id="rId98"/>
    <p:sldId id="1387" r:id="rId99"/>
    <p:sldId id="1388" r:id="rId100"/>
    <p:sldId id="1389" r:id="rId101"/>
    <p:sldId id="1390" r:id="rId102"/>
    <p:sldId id="1391" r:id="rId103"/>
    <p:sldId id="1392" r:id="rId104"/>
    <p:sldId id="1393" r:id="rId105"/>
    <p:sldId id="1394" r:id="rId106"/>
    <p:sldId id="1395" r:id="rId107"/>
    <p:sldId id="1396" r:id="rId108"/>
    <p:sldId id="1397" r:id="rId109"/>
    <p:sldId id="1398" r:id="rId110"/>
    <p:sldId id="1399" r:id="rId111"/>
    <p:sldId id="1400" r:id="rId112"/>
    <p:sldId id="1401" r:id="rId113"/>
    <p:sldId id="1402" r:id="rId114"/>
    <p:sldId id="1403" r:id="rId115"/>
    <p:sldId id="1404" r:id="rId116"/>
    <p:sldId id="1405" r:id="rId117"/>
    <p:sldId id="1406" r:id="rId118"/>
    <p:sldId id="1407" r:id="rId119"/>
    <p:sldId id="1408" r:id="rId120"/>
    <p:sldId id="1409" r:id="rId121"/>
    <p:sldId id="1410" r:id="rId122"/>
    <p:sldId id="1411" r:id="rId123"/>
    <p:sldId id="1412" r:id="rId124"/>
    <p:sldId id="1413" r:id="rId125"/>
    <p:sldId id="1414" r:id="rId126"/>
    <p:sldId id="1415" r:id="rId127"/>
    <p:sldId id="1416" r:id="rId128"/>
    <p:sldId id="1370" r:id="rId129"/>
    <p:sldId id="1352" r:id="rId130"/>
    <p:sldId id="1354" r:id="rId131"/>
    <p:sldId id="1355" r:id="rId132"/>
    <p:sldId id="1356" r:id="rId133"/>
    <p:sldId id="1357" r:id="rId134"/>
    <p:sldId id="1358" r:id="rId135"/>
    <p:sldId id="1359" r:id="rId136"/>
    <p:sldId id="1360" r:id="rId137"/>
    <p:sldId id="1361" r:id="rId138"/>
    <p:sldId id="1362" r:id="rId139"/>
    <p:sldId id="1363" r:id="rId140"/>
    <p:sldId id="1364" r:id="rId141"/>
    <p:sldId id="1365" r:id="rId142"/>
    <p:sldId id="1367" r:id="rId143"/>
    <p:sldId id="1366" r:id="rId144"/>
    <p:sldId id="1368" r:id="rId145"/>
    <p:sldId id="1369" r:id="rId146"/>
    <p:sldId id="1351" r:id="rId147"/>
    <p:sldId id="1335" r:id="rId148"/>
    <p:sldId id="1334" r:id="rId149"/>
    <p:sldId id="1336" r:id="rId150"/>
    <p:sldId id="1337" r:id="rId151"/>
    <p:sldId id="1338" r:id="rId152"/>
    <p:sldId id="1339" r:id="rId153"/>
    <p:sldId id="1340" r:id="rId154"/>
    <p:sldId id="1341" r:id="rId155"/>
    <p:sldId id="1342" r:id="rId156"/>
    <p:sldId id="1343" r:id="rId157"/>
    <p:sldId id="1344" r:id="rId158"/>
    <p:sldId id="1345" r:id="rId159"/>
    <p:sldId id="1346" r:id="rId160"/>
    <p:sldId id="1347" r:id="rId161"/>
    <p:sldId id="1349" r:id="rId162"/>
    <p:sldId id="1350" r:id="rId163"/>
    <p:sldId id="1330" r:id="rId164"/>
    <p:sldId id="1331" r:id="rId165"/>
    <p:sldId id="1332" r:id="rId166"/>
    <p:sldId id="296" r:id="rId167"/>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15:guide id="1" orient="horz" pos="2160">
          <p15:clr>
            <a:srgbClr val="000000"/>
          </p15:clr>
        </p15:guide>
        <p15:guide id="2" pos="2880">
          <p15:clr>
            <a:srgbClr val="000000"/>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966" autoAdjust="0"/>
    <p:restoredTop sz="94859" autoAdjust="0"/>
  </p:normalViewPr>
  <p:slideViewPr>
    <p:cSldViewPr snapToGrid="0">
      <p:cViewPr>
        <p:scale>
          <a:sx n="91" d="100"/>
          <a:sy n="91" d="100"/>
        </p:scale>
        <p:origin x="-72" y="20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736"/>
    </p:cViewPr>
  </p:sorterViewPr>
  <p:notesViewPr>
    <p:cSldViewPr snapToGrid="0">
      <p:cViewPr varScale="1">
        <p:scale>
          <a:sx n="64" d="100"/>
          <a:sy n="64" d="100"/>
        </p:scale>
        <p:origin x="-2724" y="-96"/>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70" Type="http://schemas.openxmlformats.org/officeDocument/2006/relationships/presProps" Target="pres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viewProps" Target="view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slide" Target="slides/slide155.xml"/><Relationship Id="rId164" Type="http://schemas.openxmlformats.org/officeDocument/2006/relationships/slide" Target="slides/slide163.xml"/><Relationship Id="rId16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72"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CO"/>
          </a:p>
        </p:txBody>
      </p:sp>
      <p:sp>
        <p:nvSpPr>
          <p:cNvPr id="3" name="2 Marcador de fecha"/>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6F56A95-5CC0-4D02-A243-EA0F6D83045B}" type="datetimeFigureOut">
              <a:rPr lang="es-CO" smtClean="0"/>
              <a:pPr/>
              <a:t>1/06/2023</a:t>
            </a:fld>
            <a:endParaRPr lang="es-CO"/>
          </a:p>
        </p:txBody>
      </p:sp>
      <p:sp>
        <p:nvSpPr>
          <p:cNvPr id="4" name="3 Marcador de pie de página"/>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s-CO"/>
          </a:p>
        </p:txBody>
      </p:sp>
      <p:sp>
        <p:nvSpPr>
          <p:cNvPr id="5" name="4 Marcador de número de diapositiva"/>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A2A6B88-77F5-4180-9069-B34578D56437}" type="slidenum">
              <a:rPr lang="es-CO" smtClean="0"/>
              <a:pPr/>
              <a:t>‹Nº›</a:t>
            </a:fld>
            <a:endParaRPr lang="es-CO"/>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Shape 4"/>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Shape 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Shape 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ES"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‹Nº›</a:t>
            </a:fld>
            <a:endParaRPr sz="1200" b="0" i="0" u="none" strike="noStrike" cap="none">
              <a:solidFill>
                <a:srgbClr val="000000"/>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86" name="Shape 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Shape 369"/>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370" name="Shape 37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85800" y="2130423"/>
            <a:ext cx="7772400" cy="1470026"/>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7" name="Shape 17"/>
          <p:cNvSpPr txBox="1">
            <a:spLocks noGrp="1"/>
          </p:cNvSpPr>
          <p:nvPr>
            <p:ph type="subTitle" idx="1"/>
          </p:nvPr>
        </p:nvSpPr>
        <p:spPr>
          <a:xfrm>
            <a:off x="1371600" y="3886200"/>
            <a:ext cx="6400800" cy="1752603"/>
          </a:xfrm>
          <a:prstGeom prst="rect">
            <a:avLst/>
          </a:prstGeom>
          <a:noFill/>
          <a:ln>
            <a:noFill/>
          </a:ln>
        </p:spPr>
        <p:txBody>
          <a:bodyPr spcFirstLastPara="1" wrap="square" lIns="91425" tIns="45700" rIns="91425" bIns="45700" anchor="t" anchorCtr="1"/>
          <a:lstStyle>
            <a:lvl1pPr marR="0" lvl="0" algn="ctr" rtl="0">
              <a:spcBef>
                <a:spcPts val="800"/>
              </a:spcBef>
              <a:spcAft>
                <a:spcPts val="0"/>
              </a:spcAft>
              <a:buClr>
                <a:srgbClr val="898989"/>
              </a:buClr>
              <a:buSzPts val="3200"/>
              <a:buFont typeface="Arial"/>
              <a:buNone/>
              <a:defRPr sz="3200" b="0" i="0" u="none" strike="noStrike" cap="none">
                <a:solidFill>
                  <a:srgbClr val="898989"/>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9" name="Shape 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0" name="Shape 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3" name="Shape 2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5" name="Shape 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6" name="Shape 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722311" y="4406895"/>
            <a:ext cx="7772400" cy="1362071"/>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4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9" name="Shape 29"/>
          <p:cNvSpPr txBox="1">
            <a:spLocks noGrp="1"/>
          </p:cNvSpPr>
          <p:nvPr>
            <p:ph type="body" idx="1"/>
          </p:nvPr>
        </p:nvSpPr>
        <p:spPr>
          <a:xfrm>
            <a:off x="722311" y="2906713"/>
            <a:ext cx="7772400" cy="1500182"/>
          </a:xfrm>
          <a:prstGeom prst="rect">
            <a:avLst/>
          </a:prstGeom>
          <a:noFill/>
          <a:ln>
            <a:noFill/>
          </a:ln>
        </p:spPr>
        <p:txBody>
          <a:bodyPr spcFirstLastPara="1" wrap="square" lIns="91425" tIns="45700" rIns="91425" bIns="45700" anchor="b" anchorCtr="0"/>
          <a:lstStyle>
            <a:lvl1pPr marL="457200" marR="0" lvl="0" indent="-228600" algn="l" rtl="0">
              <a:spcBef>
                <a:spcPts val="500"/>
              </a:spcBef>
              <a:spcAft>
                <a:spcPts val="0"/>
              </a:spcAft>
              <a:buClr>
                <a:srgbClr val="898989"/>
              </a:buClr>
              <a:buSzPts val="2000"/>
              <a:buFont typeface="Arial"/>
              <a:buNone/>
              <a:defRPr sz="2000" b="0" i="0" u="none" strike="noStrike" cap="none">
                <a:solidFill>
                  <a:srgbClr val="898989"/>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0" name="Shape 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1" name="Shape 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2" name="Shape 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35" name="Shape 35"/>
          <p:cNvSpPr txBox="1">
            <a:spLocks noGrp="1"/>
          </p:cNvSpPr>
          <p:nvPr>
            <p:ph type="body" idx="1"/>
          </p:nvPr>
        </p:nvSpPr>
        <p:spPr>
          <a:xfrm>
            <a:off x="457200"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6" name="Shape 36"/>
          <p:cNvSpPr txBox="1">
            <a:spLocks noGrp="1"/>
          </p:cNvSpPr>
          <p:nvPr>
            <p:ph type="body" idx="2"/>
          </p:nvPr>
        </p:nvSpPr>
        <p:spPr>
          <a:xfrm>
            <a:off x="4648196"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7" name="Shape 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8" name="Shape 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9" name="Shape 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42" name="Shape 42"/>
          <p:cNvSpPr txBox="1">
            <a:spLocks noGrp="1"/>
          </p:cNvSpPr>
          <p:nvPr>
            <p:ph type="body" idx="1"/>
          </p:nvPr>
        </p:nvSpPr>
        <p:spPr>
          <a:xfrm>
            <a:off x="457200" y="1535113"/>
            <a:ext cx="4040184"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3" name="Shape 43"/>
          <p:cNvSpPr txBox="1">
            <a:spLocks noGrp="1"/>
          </p:cNvSpPr>
          <p:nvPr>
            <p:ph type="body" idx="2"/>
          </p:nvPr>
        </p:nvSpPr>
        <p:spPr>
          <a:xfrm>
            <a:off x="457200" y="2174872"/>
            <a:ext cx="4040184"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4" name="Shape 44"/>
          <p:cNvSpPr txBox="1">
            <a:spLocks noGrp="1"/>
          </p:cNvSpPr>
          <p:nvPr>
            <p:ph type="body" idx="3"/>
          </p:nvPr>
        </p:nvSpPr>
        <p:spPr>
          <a:xfrm>
            <a:off x="4645023" y="1535113"/>
            <a:ext cx="4041776"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5" name="Shape 45"/>
          <p:cNvSpPr txBox="1">
            <a:spLocks noGrp="1"/>
          </p:cNvSpPr>
          <p:nvPr>
            <p:ph type="body" idx="4"/>
          </p:nvPr>
        </p:nvSpPr>
        <p:spPr>
          <a:xfrm>
            <a:off x="4645023" y="2174872"/>
            <a:ext cx="4041776"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6" name="Shape 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7" name="Shape 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8" name="Shape 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51" name="Shape 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2" name="Shape 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3" name="Shape 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6" name="Shape 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7" name="Shape 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3048"/>
            <a:ext cx="3008311" cy="1162046"/>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0" name="Shape 60"/>
          <p:cNvSpPr txBox="1">
            <a:spLocks noGrp="1"/>
          </p:cNvSpPr>
          <p:nvPr>
            <p:ph type="body" idx="1"/>
          </p:nvPr>
        </p:nvSpPr>
        <p:spPr>
          <a:xfrm>
            <a:off x="3575047" y="273048"/>
            <a:ext cx="5111752" cy="585311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457200" y="1435095"/>
            <a:ext cx="3008311" cy="46910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3" name="Shape 6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4" name="Shape 6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8" y="4800600"/>
            <a:ext cx="5486400" cy="566735"/>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7" name="Shape 67"/>
          <p:cNvSpPr txBox="1">
            <a:spLocks noGrp="1"/>
          </p:cNvSpPr>
          <p:nvPr>
            <p:ph type="pic" idx="2"/>
          </p:nvPr>
        </p:nvSpPr>
        <p:spPr>
          <a:xfrm>
            <a:off x="1792288" y="612776"/>
            <a:ext cx="5486400" cy="4114800"/>
          </a:xfrm>
          <a:prstGeom prst="rect">
            <a:avLst/>
          </a:prstGeom>
          <a:noFill/>
          <a:ln>
            <a:noFill/>
          </a:ln>
        </p:spPr>
        <p:txBody>
          <a:bodyPr spcFirstLastPara="1" wrap="square" lIns="91425" tIns="45700" rIns="91425" bIns="45700" anchor="t" anchorCtr="0"/>
          <a:lstStyle>
            <a:lvl1pPr marR="0" lvl="0" algn="l" rtl="0">
              <a:spcBef>
                <a:spcPts val="8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8" name="Shape 68"/>
          <p:cNvSpPr txBox="1">
            <a:spLocks noGrp="1"/>
          </p:cNvSpPr>
          <p:nvPr>
            <p:ph type="body" idx="1"/>
          </p:nvPr>
        </p:nvSpPr>
        <p:spPr>
          <a:xfrm>
            <a:off x="1792288" y="5367335"/>
            <a:ext cx="5486400" cy="8048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0" name="Shape 7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1" name="Shape 7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6" name="Shape 7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7" name="Shape 7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732335" y="2171704"/>
            <a:ext cx="5851529" cy="20574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80" name="Shape 80"/>
          <p:cNvSpPr txBox="1">
            <a:spLocks noGrp="1"/>
          </p:cNvSpPr>
          <p:nvPr>
            <p:ph type="body" idx="1"/>
          </p:nvPr>
        </p:nvSpPr>
        <p:spPr>
          <a:xfrm rot="5400000">
            <a:off x="541334" y="190506"/>
            <a:ext cx="5851529" cy="6019796"/>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2" name="Shape 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3" name="Shape 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Shape 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Shape 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bible.ort.org/webmedia/t4/0422.ra"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www.shalomhaverim.org/Aliyot/aliyot_bamidbar_naso.htm"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3.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6.xml"/><Relationship Id="rId1" Type="http://schemas.openxmlformats.org/officeDocument/2006/relationships/slideLayout" Target="../slideLayouts/slideLayout1.xml"/><Relationship Id="rId6" Type="http://schemas.openxmlformats.org/officeDocument/2006/relationships/hyperlink" Target="http://www.shalomhaverim.org/" TargetMode="External"/><Relationship Id="rId5" Type="http://schemas.openxmlformats.org/officeDocument/2006/relationships/hyperlink" Target="http://www.ascentofsafed.com/cgi-bin/ascent.cgi?Name=mm-kipur" TargetMode="Externa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r>
              <a:rPr lang="es-ES" sz="4400" b="0" i="0" u="none" strike="noStrike" cap="none" dirty="0">
                <a:solidFill>
                  <a:srgbClr val="000000"/>
                </a:solidFill>
                <a:latin typeface="Calibri"/>
                <a:ea typeface="Calibri"/>
                <a:cs typeface="Calibri"/>
                <a:sym typeface="Calibri"/>
              </a:rPr>
              <a:t> </a:t>
            </a:r>
            <a:endParaRPr dirty="0"/>
          </a:p>
        </p:txBody>
      </p:sp>
      <p:sp>
        <p:nvSpPr>
          <p:cNvPr id="89" name="Shape 89"/>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Clr>
                <a:srgbClr val="898989"/>
              </a:buClr>
              <a:buSzPts val="3200"/>
              <a:buFont typeface="Arial"/>
              <a:buNone/>
            </a:pPr>
            <a:endParaRPr sz="3200" b="0" i="0" u="none" strike="noStrike" cap="none" dirty="0">
              <a:solidFill>
                <a:srgbClr val="898989"/>
              </a:solidFill>
              <a:latin typeface="Calibri"/>
              <a:ea typeface="Calibri"/>
              <a:cs typeface="Calibri"/>
              <a:sym typeface="Calibri"/>
            </a:endParaRPr>
          </a:p>
        </p:txBody>
      </p:sp>
      <p:pic>
        <p:nvPicPr>
          <p:cNvPr id="90" name="Shape 90"/>
          <p:cNvPicPr preferRelativeResize="0"/>
          <p:nvPr/>
        </p:nvPicPr>
        <p:blipFill rotWithShape="1">
          <a:blip r:embed="rId3">
            <a:alphaModFix/>
          </a:blip>
          <a:srcRect/>
          <a:stretch/>
        </p:blipFill>
        <p:spPr>
          <a:xfrm>
            <a:off x="1009402" y="1709057"/>
            <a:ext cx="7297738" cy="4452938"/>
          </a:xfrm>
          <a:prstGeom prst="rect">
            <a:avLst/>
          </a:prstGeom>
          <a:noFill/>
          <a:ln>
            <a:noFill/>
          </a:ln>
        </p:spPr>
      </p:pic>
      <p:sp>
        <p:nvSpPr>
          <p:cNvPr id="91" name="Shape 91"/>
          <p:cNvSpPr txBox="1"/>
          <p:nvPr/>
        </p:nvSpPr>
        <p:spPr>
          <a:xfrm>
            <a:off x="685800" y="233997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None/>
            </a:pPr>
            <a:r>
              <a:rPr lang="es-CO" sz="2400" dirty="0" smtClean="0">
                <a:latin typeface="Bookman Old Style" pitchFamily="18" charset="0"/>
                <a:ea typeface="Calibri"/>
                <a:cs typeface="Calibri"/>
                <a:sym typeface="Calibri"/>
              </a:rPr>
              <a:t>PARASHA BAMIDBAR - NASO</a:t>
            </a:r>
          </a:p>
          <a:p>
            <a:pPr marL="0" indent="0" algn="ctr">
              <a:buNone/>
            </a:pPr>
            <a:r>
              <a:rPr lang="es-CO" sz="2400" b="1" noProof="1" smtClean="0">
                <a:latin typeface="Bookman Old Style" pitchFamily="18" charset="0"/>
              </a:rPr>
              <a:t>Qué son los Sueños? </a:t>
            </a:r>
          </a:p>
          <a:p>
            <a:pPr marL="0" indent="0" algn="ctr">
              <a:buNone/>
            </a:pPr>
            <a:r>
              <a:rPr lang="es-CO" sz="2400" b="1" noProof="1" smtClean="0">
                <a:latin typeface="Bookman Old Style" pitchFamily="18" charset="0"/>
              </a:rPr>
              <a:t>Uniformidad y Singularidad</a:t>
            </a:r>
            <a:endParaRPr lang="es-CO" sz="2400" b="1" noProof="1" smtClean="0">
              <a:latin typeface="Bookman Old Style" pitchFamily="18" charset="0"/>
            </a:endParaRPr>
          </a:p>
        </p:txBody>
      </p:sp>
      <p:sp>
        <p:nvSpPr>
          <p:cNvPr id="92" name="Shape 92"/>
          <p:cNvSpPr txBo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None/>
            </a:pPr>
            <a:r>
              <a:rPr lang="es-ES" sz="3200" b="0" i="0" u="none" strike="noStrike" cap="none" dirty="0">
                <a:solidFill>
                  <a:srgbClr val="000000"/>
                </a:solidFill>
                <a:latin typeface="Bookman Old Style" pitchFamily="18" charset="0"/>
                <a:ea typeface="Calibri"/>
                <a:cs typeface="Calibri"/>
                <a:sym typeface="Calibri"/>
              </a:rPr>
              <a:t>Por: Eliyahu BaYonah</a:t>
            </a:r>
            <a:endParaRPr dirty="0">
              <a:latin typeface="Bookman Old Style" pitchFamily="18" charset="0"/>
            </a:endParaRPr>
          </a:p>
          <a:p>
            <a:pPr marL="0" marR="0" lvl="0" indent="0" algn="ctr" rtl="0">
              <a:spcBef>
                <a:spcPts val="800"/>
              </a:spcBef>
              <a:spcAft>
                <a:spcPts val="0"/>
              </a:spcAft>
              <a:buNone/>
            </a:pPr>
            <a:r>
              <a:rPr lang="es-ES" sz="3200" b="0" i="0" u="none" strike="noStrike" cap="none" dirty="0">
                <a:solidFill>
                  <a:srgbClr val="000000"/>
                </a:solidFill>
                <a:latin typeface="Bookman Old Style" pitchFamily="18" charset="0"/>
                <a:ea typeface="Calibri"/>
                <a:cs typeface="Calibri"/>
                <a:sym typeface="Calibri"/>
              </a:rPr>
              <a:t>Director Shalom Haverim Org</a:t>
            </a:r>
            <a:endParaRPr dirty="0">
              <a:latin typeface="Bookman Old Style" pitchFamily="18" charset="0"/>
            </a:endParaRPr>
          </a:p>
          <a:p>
            <a:pPr marL="0" marR="0" lvl="0" indent="0" algn="ctr" rtl="0">
              <a:spcBef>
                <a:spcPts val="800"/>
              </a:spcBef>
              <a:spcAft>
                <a:spcPts val="0"/>
              </a:spcAft>
              <a:buNone/>
            </a:pPr>
            <a:r>
              <a:rPr lang="es-ES" sz="3200" b="0" i="0" u="none" strike="noStrike" cap="none" dirty="0">
                <a:solidFill>
                  <a:srgbClr val="000000"/>
                </a:solidFill>
                <a:latin typeface="Bookman Old Style" pitchFamily="18" charset="0"/>
                <a:ea typeface="Calibri"/>
                <a:cs typeface="Calibri"/>
                <a:sym typeface="Calibri"/>
              </a:rPr>
              <a:t>New York</a:t>
            </a:r>
            <a:endParaRPr sz="3200" b="0" i="0" u="none" strike="noStrike" cap="none" dirty="0">
              <a:solidFill>
                <a:srgbClr val="000000"/>
              </a:solidFill>
              <a:latin typeface="Bookman Old Style" pitchFamily="18" charset="0"/>
              <a:ea typeface="Calibri"/>
              <a:cs typeface="Calibri"/>
              <a:sym typeface="Calibri"/>
            </a:endParaRPr>
          </a:p>
          <a:p>
            <a:pPr marL="0" marR="0" lvl="0" indent="0" algn="ctr" rtl="0">
              <a:spcBef>
                <a:spcPts val="800"/>
              </a:spcBef>
              <a:spcAft>
                <a:spcPts val="0"/>
              </a:spcAft>
              <a:buNone/>
            </a:pPr>
            <a:endParaRPr sz="3200" b="0" i="0" u="none" strike="noStrike" cap="none" dirty="0">
              <a:solidFill>
                <a:srgbClr val="898989"/>
              </a:solidFill>
              <a:latin typeface="Calibri"/>
              <a:ea typeface="Calibri"/>
              <a:cs typeface="Calibri"/>
              <a:sym typeface="Calibri"/>
            </a:endParaRPr>
          </a:p>
        </p:txBody>
      </p:sp>
      <p:pic>
        <p:nvPicPr>
          <p:cNvPr id="93" name="Shape 93"/>
          <p:cNvPicPr preferRelativeResize="0"/>
          <p:nvPr/>
        </p:nvPicPr>
        <p:blipFill rotWithShape="1">
          <a:blip r:embed="rId4">
            <a:alphaModFix/>
          </a:blip>
          <a:srcRect/>
          <a:stretch/>
        </p:blipFill>
        <p:spPr>
          <a:xfrm>
            <a:off x="2967038" y="990600"/>
            <a:ext cx="3209925" cy="1171575"/>
          </a:xfrm>
          <a:prstGeom prst="rect">
            <a:avLst/>
          </a:prstGeom>
          <a:noFill/>
          <a:ln>
            <a:noFill/>
          </a:ln>
        </p:spPr>
      </p:pic>
      <p:pic>
        <p:nvPicPr>
          <p:cNvPr id="94" name="Shape 94"/>
          <p:cNvPicPr preferRelativeResize="0"/>
          <p:nvPr/>
        </p:nvPicPr>
        <p:blipFill rotWithShape="1">
          <a:blip r:embed="rId5">
            <a:alphaModFix/>
          </a:blip>
          <a:srcRect/>
          <a:stretch/>
        </p:blipFill>
        <p:spPr>
          <a:xfrm>
            <a:off x="7772400" y="6096000"/>
            <a:ext cx="1219200" cy="6191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Tehilim 119: 97-98, 105</a:t>
            </a:r>
          </a:p>
          <a:p>
            <a:r>
              <a:rPr lang="es-ES" sz="2400" dirty="0" smtClean="0">
                <a:latin typeface="Bookman Old Style" pitchFamily="18" charset="0"/>
              </a:rPr>
              <a:t>¡Cuánto amo tu ley! En ella medito todo el día.</a:t>
            </a:r>
          </a:p>
          <a:p>
            <a:r>
              <a:rPr lang="es-ES" sz="2400" dirty="0" smtClean="0">
                <a:latin typeface="Bookman Old Style" pitchFamily="18" charset="0"/>
              </a:rPr>
              <a:t>Tus mandamientos me hacen más sabio que a mis enemigos, porque siempre están conmigo.</a:t>
            </a:r>
          </a:p>
          <a:p>
            <a:r>
              <a:rPr lang="es-ES" sz="2400" dirty="0" smtClean="0">
                <a:latin typeface="Bookman Old Style" pitchFamily="18" charset="0"/>
              </a:rPr>
              <a:t>Lámpara es a mis pies Tu palabra, y la luz de mi sendero.</a:t>
            </a:r>
          </a:p>
          <a:p>
            <a:r>
              <a:rPr lang="es-ES" sz="2400" b="1" i="1" dirty="0" smtClean="0">
                <a:latin typeface="Bookman Old Style" pitchFamily="18" charset="0"/>
              </a:rPr>
              <a:t>Ma ahabtí torateja kol hayom hi sijati.</a:t>
            </a:r>
          </a:p>
          <a:p>
            <a:r>
              <a:rPr lang="es-ES" sz="2400" b="1" i="1" dirty="0" smtClean="0">
                <a:latin typeface="Bookman Old Style" pitchFamily="18" charset="0"/>
              </a:rPr>
              <a:t>Meoyebay tejajemeni mitzvoteja ki leolam hi li</a:t>
            </a:r>
          </a:p>
          <a:p>
            <a:r>
              <a:rPr lang="es-ES" sz="2400" b="1" i="1" dirty="0" smtClean="0">
                <a:latin typeface="Bookman Old Style" pitchFamily="18" charset="0"/>
              </a:rPr>
              <a:t>Ner leragli debareja veor lintibati.</a:t>
            </a:r>
            <a:endParaRPr lang="en-US" sz="2400" b="1" i="1"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endParaRPr lang="es-ES" sz="4400" dirty="0" smtClean="0"/>
          </a:p>
        </p:txBody>
      </p:sp>
      <p:pic>
        <p:nvPicPr>
          <p:cNvPr id="2" name="Picture 2"/>
          <p:cNvPicPr>
            <a:picLocks noChangeAspect="1" noChangeArrowheads="1"/>
          </p:cNvPicPr>
          <p:nvPr/>
        </p:nvPicPr>
        <p:blipFill>
          <a:blip r:embed="rId3"/>
          <a:srcRect/>
          <a:stretch>
            <a:fillRect/>
          </a:stretch>
        </p:blipFill>
        <p:spPr bwMode="auto">
          <a:xfrm>
            <a:off x="0" y="730663"/>
            <a:ext cx="9144000" cy="5396675"/>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Números 4:21 – 7:89 y Shoftim 13:2 – 13:25 </a:t>
            </a:r>
          </a:p>
          <a:p>
            <a:r>
              <a:rPr lang="es-ES" b="1" dirty="0" smtClean="0">
                <a:latin typeface="Bookman Old Style" pitchFamily="18" charset="0"/>
                <a:hlinkClick r:id="rId3"/>
              </a:rPr>
              <a:t>4:22</a:t>
            </a:r>
            <a:r>
              <a:rPr lang="es-ES" b="1" dirty="0" smtClean="0">
                <a:latin typeface="Bookman Old Style" pitchFamily="18" charset="0"/>
              </a:rPr>
              <a:t>  Naso et-</a:t>
            </a:r>
            <a:r>
              <a:rPr lang="es-ES" b="1" dirty="0" err="1" smtClean="0">
                <a:latin typeface="Bookman Old Style" pitchFamily="18" charset="0"/>
              </a:rPr>
              <a:t>rosh</a:t>
            </a:r>
            <a:r>
              <a:rPr lang="es-ES" b="1" dirty="0" smtClean="0">
                <a:latin typeface="Bookman Old Style" pitchFamily="18" charset="0"/>
              </a:rPr>
              <a:t> </a:t>
            </a:r>
            <a:r>
              <a:rPr lang="es-ES" b="1" dirty="0" err="1" smtClean="0">
                <a:latin typeface="Bookman Old Style" pitchFamily="18" charset="0"/>
              </a:rPr>
              <a:t>beney</a:t>
            </a:r>
            <a:r>
              <a:rPr lang="es-ES" b="1" dirty="0" smtClean="0">
                <a:latin typeface="Bookman Old Style" pitchFamily="18" charset="0"/>
              </a:rPr>
              <a:t> </a:t>
            </a:r>
            <a:r>
              <a:rPr lang="es-ES" b="1" dirty="0" err="1" smtClean="0">
                <a:latin typeface="Bookman Old Style" pitchFamily="18" charset="0"/>
              </a:rPr>
              <a:t>Gershon</a:t>
            </a:r>
            <a:r>
              <a:rPr lang="es-ES" b="1" dirty="0" smtClean="0">
                <a:latin typeface="Bookman Old Style" pitchFamily="18" charset="0"/>
              </a:rPr>
              <a:t> </a:t>
            </a:r>
            <a:r>
              <a:rPr lang="es-ES" b="1" dirty="0" err="1" smtClean="0">
                <a:latin typeface="Bookman Old Style" pitchFamily="18" charset="0"/>
              </a:rPr>
              <a:t>gam-hem</a:t>
            </a:r>
            <a:r>
              <a:rPr lang="es-ES" b="1" dirty="0" smtClean="0">
                <a:latin typeface="Bookman Old Style" pitchFamily="18" charset="0"/>
              </a:rPr>
              <a:t> </a:t>
            </a:r>
            <a:r>
              <a:rPr lang="es-ES" b="1" dirty="0" err="1" smtClean="0">
                <a:latin typeface="Bookman Old Style" pitchFamily="18" charset="0"/>
              </a:rPr>
              <a:t>leveyt</a:t>
            </a:r>
            <a:r>
              <a:rPr lang="es-ES" b="1" dirty="0" smtClean="0">
                <a:latin typeface="Bookman Old Style" pitchFamily="18" charset="0"/>
              </a:rPr>
              <a:t> </a:t>
            </a:r>
            <a:r>
              <a:rPr lang="es-ES" b="1" dirty="0" err="1" smtClean="0">
                <a:latin typeface="Bookman Old Style" pitchFamily="18" charset="0"/>
              </a:rPr>
              <a:t>avotam</a:t>
            </a:r>
            <a:r>
              <a:rPr lang="es-ES" b="1" dirty="0" smtClean="0">
                <a:latin typeface="Bookman Old Style" pitchFamily="18" charset="0"/>
              </a:rPr>
              <a:t> </a:t>
            </a:r>
            <a:r>
              <a:rPr lang="es-ES" b="1" dirty="0" err="1" smtClean="0">
                <a:latin typeface="Bookman Old Style" pitchFamily="18" charset="0"/>
              </a:rPr>
              <a:t>lemishpejotam</a:t>
            </a:r>
            <a:r>
              <a:rPr lang="es-ES" b="1" dirty="0" smtClean="0">
                <a:latin typeface="Bookman Old Style" pitchFamily="18" charset="0"/>
              </a:rPr>
              <a:t>.</a:t>
            </a:r>
          </a:p>
          <a:p>
            <a:r>
              <a:rPr lang="es-ES" dirty="0" smtClean="0">
                <a:latin typeface="Bookman Old Style" pitchFamily="18" charset="0"/>
              </a:rPr>
              <a:t>Forma también el censo de </a:t>
            </a:r>
            <a:r>
              <a:rPr lang="es-ES" dirty="0" smtClean="0">
                <a:latin typeface="Bookman Old Style" pitchFamily="18" charset="0"/>
                <a:hlinkClick r:id="rId4"/>
              </a:rPr>
              <a:t>los hijos de Gershón,</a:t>
            </a:r>
            <a:r>
              <a:rPr lang="es-ES" dirty="0" smtClean="0">
                <a:latin typeface="Bookman Old Style" pitchFamily="18" charset="0"/>
              </a:rPr>
              <a:t> por sus casas paternas, por sus familias;</a:t>
            </a:r>
            <a:endParaRPr lang="es-E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Números 4:21 – 7:89 y Shoftim 13:2 – 13:25 </a:t>
            </a:r>
          </a:p>
          <a:p>
            <a:r>
              <a:rPr lang="es-ES" sz="2800" i="1" dirty="0" smtClean="0">
                <a:latin typeface="Bookman Old Style" pitchFamily="18" charset="0"/>
              </a:rPr>
              <a:t>Dios describe el servicio de la familia de levitas Gershón; se dan leyes relacionadas con la presunta adúltera y la nazareo; Dios les dice a Moisés y a Aarón la bendición sacerdotal; los jefes de las tribus traen regalos al tabernáculo</a:t>
            </a:r>
            <a:r>
              <a:rPr lang="es-ES" sz="2800" dirty="0" smtClean="0">
                <a:latin typeface="Bookman Old Style" pitchFamily="18" charset="0"/>
              </a:rPr>
              <a:t>.</a:t>
            </a:r>
          </a:p>
          <a:p>
            <a:r>
              <a:rPr lang="es-ES" sz="2800" dirty="0" smtClean="0">
                <a:latin typeface="Bookman Old Style" pitchFamily="18" charset="0"/>
              </a:rPr>
              <a:t>Dios le dijo a Moisés que enumerara el servicio que cada familia emprendería por el bien de la comunidad y en honor de Dios. </a:t>
            </a:r>
          </a:p>
        </p:txBody>
      </p:sp>
    </p:spTree>
    <p:extLst>
      <p:ext uri="{BB962C8B-B14F-4D97-AF65-F5344CB8AC3E}">
        <p14:creationId xmlns:p14="http://schemas.microsoft.com/office/powerpoint/2010/main" xmlns="" val="26115799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noProof="1" smtClean="0">
                <a:latin typeface="Bookman Old Style" pitchFamily="18" charset="0"/>
              </a:rPr>
              <a:t>Números 4:21 – 7:89 y Shoftim 13:2 – 13:25 </a:t>
            </a:r>
          </a:p>
          <a:p>
            <a:r>
              <a:rPr lang="es-ES" sz="2600" dirty="0" smtClean="0">
                <a:latin typeface="Bookman Old Style" pitchFamily="18" charset="0"/>
              </a:rPr>
              <a:t>Para los hijos de Gershón, desde los 30 años hasta los 50 años, su servicio comunitario será llevar todos los tapices y colgaduras del Lugar de la Vivienda del Testimonio. </a:t>
            </a:r>
          </a:p>
          <a:p>
            <a:r>
              <a:rPr lang="es-ES" sz="2600" dirty="0" smtClean="0">
                <a:latin typeface="Bookman Old Style" pitchFamily="18" charset="0"/>
              </a:rPr>
              <a:t>Los hijos que participan en el servicio comunitario están numerados como 2.630</a:t>
            </a:r>
          </a:p>
          <a:p>
            <a:r>
              <a:rPr lang="es-ES" sz="2600" dirty="0" smtClean="0">
                <a:latin typeface="Bookman Old Style" pitchFamily="18" charset="0"/>
              </a:rPr>
              <a:t>Los hijos de Merarí, desde los 30 años hasta los 50 años, serán responsables de todas las vigas, barras, pilares y zócalos para el Ohel Moed. </a:t>
            </a:r>
          </a:p>
        </p:txBody>
      </p:sp>
    </p:spTree>
    <p:extLst>
      <p:ext uri="{BB962C8B-B14F-4D97-AF65-F5344CB8AC3E}">
        <p14:creationId xmlns:p14="http://schemas.microsoft.com/office/powerpoint/2010/main" xmlns="" val="26115799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Números 4:21 – 7:89 y Shoftim 13:2 – 13:25 </a:t>
            </a:r>
          </a:p>
          <a:p>
            <a:r>
              <a:rPr lang="es-ES" dirty="0" smtClean="0">
                <a:latin typeface="Bookman Old Style" pitchFamily="18" charset="0"/>
              </a:rPr>
              <a:t>Están numerados en 3.200.</a:t>
            </a:r>
          </a:p>
          <a:p>
            <a:r>
              <a:rPr lang="es-ES" dirty="0" smtClean="0">
                <a:latin typeface="Bookman Old Style" pitchFamily="18" charset="0"/>
              </a:rPr>
              <a:t>Los hijos de los Kehatitas, desde los 30 años hasta los 50 años, se cuentan como 2.750. </a:t>
            </a:r>
          </a:p>
          <a:p>
            <a:r>
              <a:rPr lang="es-ES" dirty="0" smtClean="0">
                <a:latin typeface="Bookman Old Style" pitchFamily="18" charset="0"/>
              </a:rPr>
              <a:t>Los hijos de los Levitas, de treinta años hasta cincuenta años, están numerados en 8,580.</a:t>
            </a:r>
            <a:endParaRPr lang="es-E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Números 4:21 – 7:89 y Shoftim 13:2 – 13:25 </a:t>
            </a:r>
          </a:p>
          <a:p>
            <a:r>
              <a:rPr lang="es-ES" dirty="0" smtClean="0">
                <a:latin typeface="Bookman Old Style" pitchFamily="18" charset="0"/>
              </a:rPr>
              <a:t>Entonces Dios le habló a Moisés diciendo: “Ordena a los hijos de Israel que envíen fuera del campamento a todos los leprosos y a todos los que se hayan vuelto inmundos. </a:t>
            </a:r>
          </a:p>
          <a:p>
            <a:r>
              <a:rPr lang="es-ES" dirty="0" smtClean="0">
                <a:latin typeface="Bookman Old Style" pitchFamily="18" charset="0"/>
              </a:rPr>
              <a:t>Enviarán hombres y mujeres fuera del campamento. Y los hijos de Israel lo hicieron así.</a:t>
            </a:r>
          </a:p>
        </p:txBody>
      </p:sp>
    </p:spTree>
    <p:extLst>
      <p:ext uri="{BB962C8B-B14F-4D97-AF65-F5344CB8AC3E}">
        <p14:creationId xmlns:p14="http://schemas.microsoft.com/office/powerpoint/2010/main" xmlns="" val="26115799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noProof="1" smtClean="0">
                <a:latin typeface="Bookman Old Style" pitchFamily="18" charset="0"/>
              </a:rPr>
              <a:t>Números 4:21 – 7:89 y Shoftim 13:2 – 13:25 </a:t>
            </a:r>
          </a:p>
          <a:p>
            <a:r>
              <a:rPr lang="es-ES" sz="2700" dirty="0" smtClean="0">
                <a:latin typeface="Bookman Old Style" pitchFamily="18" charset="0"/>
              </a:rPr>
              <a:t>Entonces Dios le dijo a Moisés que les dijera a los israelitas: </a:t>
            </a:r>
          </a:p>
          <a:p>
            <a:r>
              <a:rPr lang="es-ES" sz="2700" dirty="0" smtClean="0">
                <a:latin typeface="Bookman Old Style" pitchFamily="18" charset="0"/>
              </a:rPr>
              <a:t>Si un hombre o una mujer comete un pecado, cualquier pecado contra el hombre, cualquier pecado que viole la confianza contra Dios, esa persona incurrirá en culpa. </a:t>
            </a:r>
          </a:p>
          <a:p>
            <a:r>
              <a:rPr lang="es-ES" sz="2700" dirty="0" smtClean="0">
                <a:latin typeface="Bookman Old Style" pitchFamily="18" charset="0"/>
              </a:rPr>
              <a:t>Deben reconocer a sí mismos el pecado que cometieron y luego deben hacer restitución por el pecado.</a:t>
            </a:r>
          </a:p>
        </p:txBody>
      </p:sp>
    </p:spTree>
    <p:extLst>
      <p:ext uri="{BB962C8B-B14F-4D97-AF65-F5344CB8AC3E}">
        <p14:creationId xmlns:p14="http://schemas.microsoft.com/office/powerpoint/2010/main" xmlns="" val="26115799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Números 4:21 – 7:89 y Shoftim 13:2 – 13:25 </a:t>
            </a:r>
          </a:p>
          <a:p>
            <a:r>
              <a:rPr lang="es-ES" dirty="0" smtClean="0">
                <a:latin typeface="Bookman Old Style" pitchFamily="18" charset="0"/>
              </a:rPr>
              <a:t>Si la esposa de un hombre se extravía sexualmente con otro hombre que no sea su esposo sin ser forzado, entonces el esposo llevará a su esposa al sacerdote y hará una ofrenda de celos y una ofrenda de recuerdo que recuerde las malas acciones. </a:t>
            </a:r>
          </a:p>
        </p:txBody>
      </p:sp>
    </p:spTree>
    <p:extLst>
      <p:ext uri="{BB962C8B-B14F-4D97-AF65-F5344CB8AC3E}">
        <p14:creationId xmlns:p14="http://schemas.microsoft.com/office/powerpoint/2010/main" xmlns="" val="26115799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Números 4:21 – 7:89 y Shoftim 13:2 – 13:25 </a:t>
            </a:r>
          </a:p>
          <a:p>
            <a:r>
              <a:rPr lang="es-ES" dirty="0" smtClean="0">
                <a:latin typeface="Bookman Old Style" pitchFamily="18" charset="0"/>
              </a:rPr>
              <a:t>Cuando la mujer reconozca su pecado, se la obligará a beber aguas amargas que harán que se hinche su vientre y que sus muslos se hundan y se convierta en una maldición entre su pueblo. </a:t>
            </a:r>
          </a:p>
        </p:txBody>
      </p:sp>
    </p:spTree>
    <p:extLst>
      <p:ext uri="{BB962C8B-B14F-4D97-AF65-F5344CB8AC3E}">
        <p14:creationId xmlns:p14="http://schemas.microsoft.com/office/powerpoint/2010/main" xmlns="" val="26115799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Números 4:21 – 7:89 y Shoftim 13:2 – 13:25 </a:t>
            </a:r>
          </a:p>
          <a:p>
            <a:r>
              <a:rPr lang="es-ES" dirty="0" smtClean="0">
                <a:latin typeface="Bookman Old Style" pitchFamily="18" charset="0"/>
              </a:rPr>
              <a:t>Pero si la mujer todavía es pura y no ha perdido su pureza, será bendecida con descendencia.</a:t>
            </a:r>
          </a:p>
          <a:p>
            <a:r>
              <a:rPr lang="es-ES" dirty="0" smtClean="0">
                <a:latin typeface="Bookman Old Style" pitchFamily="18" charset="0"/>
              </a:rPr>
              <a:t>Cuando alguien, hombre o mujer, decide tomar el voto de un Nazir, elevarse temporalmente a una posición similar a la de un sacerdote, debe cumplir muchas obligaciones. </a:t>
            </a:r>
          </a:p>
        </p:txBody>
      </p:sp>
    </p:spTree>
    <p:extLst>
      <p:ext uri="{BB962C8B-B14F-4D97-AF65-F5344CB8AC3E}">
        <p14:creationId xmlns:p14="http://schemas.microsoft.com/office/powerpoint/2010/main" xmlns="" val="26115799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Números 4:21 – 7:89 y Shoftim 13:2 – 13:25 </a:t>
            </a:r>
          </a:p>
          <a:p>
            <a:r>
              <a:rPr lang="es-ES" dirty="0" smtClean="0">
                <a:latin typeface="Bookman Old Style" pitchFamily="18" charset="0"/>
              </a:rPr>
              <a:t>No deben beber vino, ni nada preparado a partir de la vid vitivinícola. </a:t>
            </a:r>
          </a:p>
          <a:p>
            <a:r>
              <a:rPr lang="es-ES" dirty="0" smtClean="0">
                <a:latin typeface="Bookman Old Style" pitchFamily="18" charset="0"/>
              </a:rPr>
              <a:t>Ninguna navaja de afeitar vendrá sobre su cabeza, ni entrarán en contacto con los muertos. </a:t>
            </a:r>
          </a:p>
          <a:p>
            <a:r>
              <a:rPr lang="es-ES" dirty="0" smtClean="0">
                <a:latin typeface="Bookman Old Style" pitchFamily="18" charset="0"/>
              </a:rPr>
              <a:t>Todos los días de su Naziriato, él es santo para Dios. </a:t>
            </a:r>
          </a:p>
        </p:txBody>
      </p:sp>
    </p:spTree>
    <p:extLst>
      <p:ext uri="{BB962C8B-B14F-4D97-AF65-F5344CB8AC3E}">
        <p14:creationId xmlns:p14="http://schemas.microsoft.com/office/powerpoint/2010/main" xmlns="" val="26115799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Números 4:21 – 7:89 y Shoftim 13:2 – 13:25 </a:t>
            </a:r>
          </a:p>
          <a:p>
            <a:r>
              <a:rPr lang="es-ES" dirty="0" smtClean="0">
                <a:latin typeface="Bookman Old Style" pitchFamily="18" charset="0"/>
              </a:rPr>
              <a:t>Si alguien muere muy repentinamente a su lado, se afeitará la cabeza el día que recupere su pureza. </a:t>
            </a:r>
          </a:p>
          <a:p>
            <a:r>
              <a:rPr lang="es-ES" dirty="0" smtClean="0">
                <a:latin typeface="Bookman Old Style" pitchFamily="18" charset="0"/>
              </a:rPr>
              <a:t>Se harán sacrificios con el sacerdote y se ofrecerán ofrendas a Dios para recuperar esta pureza.</a:t>
            </a:r>
          </a:p>
          <a:p>
            <a:endParaRPr lang="es-ES" sz="2800" dirty="0"/>
          </a:p>
        </p:txBody>
      </p:sp>
    </p:spTree>
    <p:extLst>
      <p:ext uri="{BB962C8B-B14F-4D97-AF65-F5344CB8AC3E}">
        <p14:creationId xmlns:p14="http://schemas.microsoft.com/office/powerpoint/2010/main" xmlns="" val="26115799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Números 4:21 – 7:89 y Shoftim 13:2 – 13:25 </a:t>
            </a:r>
          </a:p>
          <a:p>
            <a:r>
              <a:rPr lang="es-ES" sz="3000" dirty="0" smtClean="0">
                <a:latin typeface="Bookman Old Style" pitchFamily="18" charset="0"/>
              </a:rPr>
              <a:t>Entonces Dios le dice a Moisés que haga que Aarón bendiga a los hijos de Israel diciendo: "</a:t>
            </a:r>
            <a:r>
              <a:rPr lang="es-ES" sz="3000" i="1" dirty="0" smtClean="0">
                <a:latin typeface="Bookman Old Style" pitchFamily="18" charset="0"/>
              </a:rPr>
              <a:t>Que Dios te bendiga y te guarde. Que Dios ilumine el rostro Todopoderoso para ti y te favorezca. Que Dios levante el rostro de Dios hacia ti y te establezca la paz. Pondrán mi nombre sobre los hijos de Israel; y en cuanto a mí, los bendeciré</a:t>
            </a:r>
            <a:r>
              <a:rPr lang="es-ES" sz="3000" dirty="0" smtClean="0">
                <a:latin typeface="Bookman Old Style" pitchFamily="18" charset="0"/>
              </a:rPr>
              <a:t>".</a:t>
            </a:r>
          </a:p>
        </p:txBody>
      </p:sp>
    </p:spTree>
    <p:extLst>
      <p:ext uri="{BB962C8B-B14F-4D97-AF65-F5344CB8AC3E}">
        <p14:creationId xmlns:p14="http://schemas.microsoft.com/office/powerpoint/2010/main" xmlns="" val="26115799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Números 4:21 – 7:89 y Shoftim 13:2 – 13:25 </a:t>
            </a:r>
          </a:p>
          <a:p>
            <a:r>
              <a:rPr lang="es-ES" dirty="0" smtClean="0">
                <a:latin typeface="Bookman Old Style" pitchFamily="18" charset="0"/>
              </a:rPr>
              <a:t>Sucedió incluso en el día en que Moisés terminó de establecer el Lugar de la Vivienda y santificó y ungió que los jefes de las tribus trajeron ofrendas ante Dios. </a:t>
            </a:r>
          </a:p>
          <a:p>
            <a:r>
              <a:rPr lang="es-ES" dirty="0" smtClean="0">
                <a:latin typeface="Bookman Old Style" pitchFamily="18" charset="0"/>
              </a:rPr>
              <a:t>Estas ofrendas incluyeron dinero, animales, harina, incienso, oro y plata.</a:t>
            </a:r>
          </a:p>
        </p:txBody>
      </p:sp>
    </p:spTree>
    <p:extLst>
      <p:ext uri="{BB962C8B-B14F-4D97-AF65-F5344CB8AC3E}">
        <p14:creationId xmlns:p14="http://schemas.microsoft.com/office/powerpoint/2010/main" xmlns="" val="26115799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Números 4:21 – 7:89 y Shoftim 13:2 – 13:25 </a:t>
            </a:r>
          </a:p>
          <a:p>
            <a:r>
              <a:rPr lang="es-ES" dirty="0" smtClean="0">
                <a:latin typeface="Bookman Old Style" pitchFamily="18" charset="0"/>
              </a:rPr>
              <a:t>Y cuando Moisés entró en la Tienda de la Reunión Designada para hablar con Dios, Moisés escuchó la voz desde arriba de la cubierta que estaba sobre el Arca del Testimonio, entre los dos querubines.</a:t>
            </a:r>
          </a:p>
        </p:txBody>
      </p:sp>
    </p:spTree>
    <p:extLst>
      <p:ext uri="{BB962C8B-B14F-4D97-AF65-F5344CB8AC3E}">
        <p14:creationId xmlns:p14="http://schemas.microsoft.com/office/powerpoint/2010/main" xmlns="" val="26115799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b="1" dirty="0" smtClean="0">
                <a:solidFill>
                  <a:srgbClr val="FF0000"/>
                </a:solidFill>
                <a:latin typeface="Bookman Old Style" pitchFamily="18" charset="0"/>
              </a:rPr>
              <a:t>Qué son los Sueños?</a:t>
            </a:r>
          </a:p>
          <a:p>
            <a:r>
              <a:rPr lang="es-ES" sz="1800" dirty="0" smtClean="0">
                <a:latin typeface="Bookman Old Style" pitchFamily="18" charset="0"/>
              </a:rPr>
              <a:t>Notas Chana </a:t>
            </a:r>
            <a:r>
              <a:rPr lang="es-ES" sz="1800" dirty="0" err="1" smtClean="0">
                <a:latin typeface="Bookman Old Style" pitchFamily="18" charset="0"/>
              </a:rPr>
              <a:t>Weisberg</a:t>
            </a:r>
            <a:r>
              <a:rPr lang="es-ES" sz="1800" dirty="0" smtClean="0">
                <a:latin typeface="Bookman Old Style" pitchFamily="18" charset="0"/>
              </a:rPr>
              <a:t> y Aron </a:t>
            </a:r>
            <a:r>
              <a:rPr lang="es-ES" sz="1800" dirty="0" err="1" smtClean="0">
                <a:latin typeface="Bookman Old Style" pitchFamily="18" charset="0"/>
              </a:rPr>
              <a:t>Moss</a:t>
            </a:r>
            <a:endParaRPr lang="es-ES" sz="1800" dirty="0" smtClean="0">
              <a:latin typeface="Bookman Old Style" pitchFamily="18" charset="0"/>
            </a:endParaRPr>
          </a:p>
          <a:p>
            <a:r>
              <a:rPr lang="es-ES" dirty="0" smtClean="0">
                <a:latin typeface="Bookman Old Style" pitchFamily="18" charset="0"/>
              </a:rPr>
              <a:t>En la porción de la Torá de esta semana, se nos presenta la bendición sacerdotal. </a:t>
            </a:r>
          </a:p>
          <a:p>
            <a:r>
              <a:rPr lang="es-ES" dirty="0" smtClean="0">
                <a:latin typeface="Bookman Old Style" pitchFamily="18" charset="0"/>
              </a:rPr>
              <a:t>El Eterno habló a Moisés, diciendo: Habla a Aarón y a sus hijos y diles: Así es como bendeciréis a los hijos de Israel, diciéndoles: </a:t>
            </a:r>
          </a:p>
        </p:txBody>
      </p:sp>
    </p:spTree>
    <p:extLst>
      <p:ext uri="{BB962C8B-B14F-4D97-AF65-F5344CB8AC3E}">
        <p14:creationId xmlns:p14="http://schemas.microsoft.com/office/powerpoint/2010/main" xmlns="" val="26115799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latin typeface="Bookman Old Style" pitchFamily="18" charset="0"/>
              </a:rPr>
              <a:t>Qué son los Sueños?</a:t>
            </a:r>
          </a:p>
          <a:p>
            <a:r>
              <a:rPr lang="es-ES" dirty="0" smtClean="0">
                <a:latin typeface="Bookman Old Style" pitchFamily="18" charset="0"/>
              </a:rPr>
              <a:t>“Que el Eterno te bendiga y te guarde. Que el Señor haga resplandecer Su rostro hacia ti y te favorezca. Que el Eterno alce Su rostro hacia ti y te conceda la paz.” (</a:t>
            </a:r>
            <a:r>
              <a:rPr lang="es-ES" smtClean="0">
                <a:latin typeface="Bookman Old Style" pitchFamily="18" charset="0"/>
              </a:rPr>
              <a:t>Bamidbar 6: </a:t>
            </a:r>
            <a:r>
              <a:rPr lang="es-ES" dirty="0" smtClean="0">
                <a:latin typeface="Bookman Old Style" pitchFamily="18" charset="0"/>
              </a:rPr>
              <a:t>22-26)</a:t>
            </a:r>
          </a:p>
          <a:p>
            <a:r>
              <a:rPr lang="es-ES" dirty="0" smtClean="0">
                <a:latin typeface="Bookman Old Style" pitchFamily="18" charset="0"/>
              </a:rPr>
              <a:t>La primera vez que se pronunció la bendición sacerdotal fue el día de la inauguración del Tabernáculo. </a:t>
            </a:r>
          </a:p>
        </p:txBody>
      </p:sp>
    </p:spTree>
    <p:extLst>
      <p:ext uri="{BB962C8B-B14F-4D97-AF65-F5344CB8AC3E}">
        <p14:creationId xmlns:p14="http://schemas.microsoft.com/office/powerpoint/2010/main" xmlns="" val="26115799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latin typeface="Bookman Old Style" pitchFamily="18" charset="0"/>
              </a:rPr>
              <a:t>Qué son los Sueños?</a:t>
            </a:r>
          </a:p>
          <a:p>
            <a:r>
              <a:rPr lang="es-ES" sz="2900" dirty="0" smtClean="0">
                <a:latin typeface="Bookman Old Style" pitchFamily="18" charset="0"/>
              </a:rPr>
              <a:t>Desde ese momento, los Kohanim continúan bendiciendo a la congregación (fuera de Israel, en todos los días festivos), creando un canal para el favor Divino.</a:t>
            </a:r>
          </a:p>
          <a:p>
            <a:r>
              <a:rPr lang="es-ES" sz="2900" dirty="0" smtClean="0">
                <a:latin typeface="Bookman Old Style" pitchFamily="18" charset="0"/>
              </a:rPr>
              <a:t>Mientras escuchamos su bendición (antes de sus últimas palabras), recitamos nuestra propia oración personal pidiendo ser sanados de los sueños negativos:</a:t>
            </a:r>
          </a:p>
        </p:txBody>
      </p:sp>
    </p:spTree>
    <p:extLst>
      <p:ext uri="{BB962C8B-B14F-4D97-AF65-F5344CB8AC3E}">
        <p14:creationId xmlns:p14="http://schemas.microsoft.com/office/powerpoint/2010/main" xmlns="" val="26115799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latin typeface="Bookman Old Style" pitchFamily="18" charset="0"/>
              </a:rPr>
              <a:t>Qué son los Sueños?</a:t>
            </a:r>
          </a:p>
          <a:p>
            <a:r>
              <a:rPr lang="en-US" dirty="0" smtClean="0">
                <a:latin typeface="Bookman Old Style" pitchFamily="18" charset="0"/>
              </a:rPr>
              <a:t>Ribonó shel olam, </a:t>
            </a:r>
            <a:r>
              <a:rPr lang="en-US" dirty="0" err="1" smtClean="0">
                <a:latin typeface="Bookman Old Style" pitchFamily="18" charset="0"/>
              </a:rPr>
              <a:t>aní</a:t>
            </a:r>
            <a:r>
              <a:rPr lang="en-US" dirty="0" smtClean="0">
                <a:latin typeface="Bookman Old Style" pitchFamily="18" charset="0"/>
              </a:rPr>
              <a:t> </a:t>
            </a:r>
            <a:r>
              <a:rPr lang="en-US" dirty="0" err="1" smtClean="0">
                <a:latin typeface="Bookman Old Style" pitchFamily="18" charset="0"/>
              </a:rPr>
              <a:t>shelaj</a:t>
            </a:r>
            <a:r>
              <a:rPr lang="en-US" dirty="0" smtClean="0">
                <a:latin typeface="Bookman Old Style" pitchFamily="18" charset="0"/>
              </a:rPr>
              <a:t> </a:t>
            </a:r>
            <a:r>
              <a:rPr lang="en-US" dirty="0" err="1" smtClean="0">
                <a:latin typeface="Bookman Old Style" pitchFamily="18" charset="0"/>
              </a:rPr>
              <a:t>vajalomotai</a:t>
            </a:r>
            <a:r>
              <a:rPr lang="en-US" dirty="0" smtClean="0">
                <a:latin typeface="Bookman Old Style" pitchFamily="18" charset="0"/>
              </a:rPr>
              <a:t> </a:t>
            </a:r>
            <a:r>
              <a:rPr lang="en-US" dirty="0" err="1" smtClean="0">
                <a:latin typeface="Bookman Old Style" pitchFamily="18" charset="0"/>
              </a:rPr>
              <a:t>shelaj</a:t>
            </a:r>
            <a:r>
              <a:rPr lang="en-US" dirty="0" smtClean="0">
                <a:latin typeface="Bookman Old Style" pitchFamily="18" charset="0"/>
              </a:rPr>
              <a:t>. </a:t>
            </a:r>
            <a:r>
              <a:rPr lang="en-US" dirty="0" err="1" smtClean="0">
                <a:latin typeface="Bookman Old Style" pitchFamily="18" charset="0"/>
              </a:rPr>
              <a:t>Jalom</a:t>
            </a:r>
            <a:r>
              <a:rPr lang="en-US" dirty="0" smtClean="0">
                <a:latin typeface="Bookman Old Style" pitchFamily="18" charset="0"/>
              </a:rPr>
              <a:t> </a:t>
            </a:r>
            <a:r>
              <a:rPr lang="en-US" dirty="0" err="1" smtClean="0">
                <a:latin typeface="Bookman Old Style" pitchFamily="18" charset="0"/>
              </a:rPr>
              <a:t>jolamti</a:t>
            </a:r>
            <a:r>
              <a:rPr lang="en-US" dirty="0" smtClean="0">
                <a:latin typeface="Bookman Old Style" pitchFamily="18" charset="0"/>
              </a:rPr>
              <a:t> </a:t>
            </a:r>
            <a:r>
              <a:rPr lang="en-US" dirty="0" err="1" smtClean="0">
                <a:latin typeface="Bookman Old Style" pitchFamily="18" charset="0"/>
              </a:rPr>
              <a:t>ve'eini</a:t>
            </a:r>
            <a:r>
              <a:rPr lang="en-US" dirty="0" smtClean="0">
                <a:latin typeface="Bookman Old Style" pitchFamily="18" charset="0"/>
              </a:rPr>
              <a:t> </a:t>
            </a:r>
            <a:r>
              <a:rPr lang="en-US" dirty="0" err="1" smtClean="0">
                <a:latin typeface="Bookman Old Style" pitchFamily="18" charset="0"/>
              </a:rPr>
              <a:t>yodea</a:t>
            </a:r>
            <a:r>
              <a:rPr lang="en-US" dirty="0" smtClean="0">
                <a:latin typeface="Bookman Old Style" pitchFamily="18" charset="0"/>
              </a:rPr>
              <a:t> ma hu.</a:t>
            </a:r>
          </a:p>
          <a:p>
            <a:r>
              <a:rPr lang="es-ES" dirty="0" smtClean="0">
                <a:latin typeface="Bookman Old Style" pitchFamily="18" charset="0"/>
              </a:rPr>
              <a:t>Señor del Universo. Yo soy tuyo y mis sueños son tuyos. Yo he soñado un sueño pero yo no se lo que ello significa. </a:t>
            </a:r>
          </a:p>
        </p:txBody>
      </p:sp>
    </p:spTree>
    <p:extLst>
      <p:ext uri="{BB962C8B-B14F-4D97-AF65-F5344CB8AC3E}">
        <p14:creationId xmlns:p14="http://schemas.microsoft.com/office/powerpoint/2010/main" xmlns="" val="26115799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latin typeface="Bookman Old Style" pitchFamily="18" charset="0"/>
              </a:rPr>
              <a:t>Qué son los Sueños?</a:t>
            </a:r>
          </a:p>
          <a:p>
            <a:r>
              <a:rPr lang="es-ES" sz="3000" dirty="0" smtClean="0">
                <a:latin typeface="Bookman Old Style" pitchFamily="18" charset="0"/>
              </a:rPr>
              <a:t>Que sea Tu voluntad, Hashem, mi Dios y Dios de mis ancestros, que todos mis sueños relacionados conmigo y relacionados con todo Israel sean para bien; </a:t>
            </a:r>
          </a:p>
          <a:p>
            <a:r>
              <a:rPr lang="es-ES" sz="3000" dirty="0" smtClean="0">
                <a:latin typeface="Bookman Old Style" pitchFamily="18" charset="0"/>
              </a:rPr>
              <a:t>aquellos que he soñado acerca de mi y aquellos que he soñado acerca de otros y aquellos que otros han soñado acerca de mi: </a:t>
            </a:r>
          </a:p>
        </p:txBody>
      </p:sp>
    </p:spTree>
    <p:extLst>
      <p:ext uri="{BB962C8B-B14F-4D97-AF65-F5344CB8AC3E}">
        <p14:creationId xmlns:p14="http://schemas.microsoft.com/office/powerpoint/2010/main" xmlns="" val="26115799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latin typeface="Bookman Old Style" pitchFamily="18" charset="0"/>
              </a:rPr>
              <a:t>Qué son los Sueños?</a:t>
            </a:r>
          </a:p>
          <a:p>
            <a:r>
              <a:rPr lang="es-ES" dirty="0" smtClean="0">
                <a:latin typeface="Bookman Old Style" pitchFamily="18" charset="0"/>
              </a:rPr>
              <a:t>Si ellos son buenos, fortalécelos, fortifícalos, haz que perduren en mi y en ellos como los sueños del Justo José. </a:t>
            </a:r>
          </a:p>
          <a:p>
            <a:r>
              <a:rPr lang="es-ES" dirty="0" smtClean="0">
                <a:latin typeface="Bookman Old Style" pitchFamily="18" charset="0"/>
              </a:rPr>
              <a:t>Pero si se requiere sanidad, sánalos como a </a:t>
            </a:r>
            <a:r>
              <a:rPr lang="es-ES" dirty="0" err="1" smtClean="0">
                <a:latin typeface="Bookman Old Style" pitchFamily="18" charset="0"/>
              </a:rPr>
              <a:t>Zedequías</a:t>
            </a:r>
            <a:r>
              <a:rPr lang="es-ES" dirty="0" smtClean="0">
                <a:latin typeface="Bookman Old Style" pitchFamily="18" charset="0"/>
              </a:rPr>
              <a:t> de su enfermedad; como a Miriam la profetisa de su tzaraat; </a:t>
            </a:r>
          </a:p>
        </p:txBody>
      </p:sp>
    </p:spTree>
    <p:extLst>
      <p:ext uri="{BB962C8B-B14F-4D97-AF65-F5344CB8AC3E}">
        <p14:creationId xmlns:p14="http://schemas.microsoft.com/office/powerpoint/2010/main" xmlns="" val="26115799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latin typeface="Bookman Old Style" pitchFamily="18" charset="0"/>
              </a:rPr>
              <a:t>Qué son los Sueños?</a:t>
            </a:r>
          </a:p>
          <a:p>
            <a:r>
              <a:rPr lang="es-ES" sz="3000" dirty="0" smtClean="0">
                <a:latin typeface="Bookman Old Style" pitchFamily="18" charset="0"/>
              </a:rPr>
              <a:t>Como a Naamán de su tzaraat; como a las aguas de Mará a través de la mano de Moisés nuestro Maestro; y como las aguas de Jericó a través de la mano de Eliseo.</a:t>
            </a:r>
          </a:p>
          <a:p>
            <a:r>
              <a:rPr lang="es-ES" sz="3000" dirty="0" smtClean="0">
                <a:latin typeface="Bookman Old Style" pitchFamily="18" charset="0"/>
              </a:rPr>
              <a:t>Y así como Tu cambiaste la maldición de Balaam por una bendición, que puedas Tu cambiar todos mis sueños y los sueños de todo Israel para bondad. </a:t>
            </a:r>
          </a:p>
        </p:txBody>
      </p:sp>
    </p:spTree>
    <p:extLst>
      <p:ext uri="{BB962C8B-B14F-4D97-AF65-F5344CB8AC3E}">
        <p14:creationId xmlns:p14="http://schemas.microsoft.com/office/powerpoint/2010/main" xmlns="" val="26115799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latin typeface="Bookman Old Style" pitchFamily="18" charset="0"/>
              </a:rPr>
              <a:t>Qué son los Sueños?</a:t>
            </a:r>
          </a:p>
          <a:p>
            <a:r>
              <a:rPr lang="es-ES" dirty="0" smtClean="0">
                <a:latin typeface="Bookman Old Style" pitchFamily="18" charset="0"/>
              </a:rPr>
              <a:t>Que Tu me protejas, que Tu me des gracia y que Tu me aceptes. Amen.</a:t>
            </a:r>
          </a:p>
          <a:p>
            <a:r>
              <a:rPr lang="es-ES" dirty="0" smtClean="0">
                <a:latin typeface="Bookman Old Style" pitchFamily="18" charset="0"/>
              </a:rPr>
              <a:t>¿Por qué usamos un momento tan oportuno para orar por sueños que se consideran sin sentido? </a:t>
            </a:r>
          </a:p>
          <a:p>
            <a:r>
              <a:rPr lang="es-ES" dirty="0" smtClean="0">
                <a:latin typeface="Bookman Old Style" pitchFamily="18" charset="0"/>
              </a:rPr>
              <a:t>Conceptualmente, cada uno de nosotros es un soñador. </a:t>
            </a:r>
          </a:p>
        </p:txBody>
      </p:sp>
    </p:spTree>
    <p:extLst>
      <p:ext uri="{BB962C8B-B14F-4D97-AF65-F5344CB8AC3E}">
        <p14:creationId xmlns:p14="http://schemas.microsoft.com/office/powerpoint/2010/main" xmlns="" val="26115799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latin typeface="Bookman Old Style" pitchFamily="18" charset="0"/>
              </a:rPr>
              <a:t>Qué son los Sueños?</a:t>
            </a:r>
          </a:p>
          <a:p>
            <a:r>
              <a:rPr lang="es-ES" dirty="0" smtClean="0">
                <a:latin typeface="Bookman Old Style" pitchFamily="18" charset="0"/>
              </a:rPr>
              <a:t>Soñamos con nuestras metas y aspiraciones, y con saborear nuestros éxitos y preciadas esperanzas. </a:t>
            </a:r>
          </a:p>
          <a:p>
            <a:r>
              <a:rPr lang="es-ES" dirty="0" smtClean="0">
                <a:latin typeface="Bookman Old Style" pitchFamily="18" charset="0"/>
              </a:rPr>
              <a:t>También soñamos con aquello en lo que no queremos que se convierta nuestra vida. Miramos hacia nuestro futuro preguntándonos si nuestros sueños se materializarán. </a:t>
            </a:r>
          </a:p>
        </p:txBody>
      </p:sp>
    </p:spTree>
    <p:extLst>
      <p:ext uri="{BB962C8B-B14F-4D97-AF65-F5344CB8AC3E}">
        <p14:creationId xmlns:p14="http://schemas.microsoft.com/office/powerpoint/2010/main" xmlns="" val="26115799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latin typeface="Bookman Old Style" pitchFamily="18" charset="0"/>
              </a:rPr>
              <a:t>Qué son los Sueños?</a:t>
            </a:r>
          </a:p>
          <a:p>
            <a:r>
              <a:rPr lang="es-ES" sz="3000" dirty="0" smtClean="0">
                <a:latin typeface="Bookman Old Style" pitchFamily="18" charset="0"/>
              </a:rPr>
              <a:t>A veces, quizás hasta nos cuestionamos cuáles de nuestras ambiciones tienen verdadero mérito; ¿realmente la vida sería mejor si todos nuestros sueños se hicieran realidad?</a:t>
            </a:r>
          </a:p>
          <a:p>
            <a:r>
              <a:rPr lang="es-ES" sz="3000" dirty="0" smtClean="0">
                <a:latin typeface="Bookman Old Style" pitchFamily="18" charset="0"/>
              </a:rPr>
              <a:t>Quizás este es el mensaje más profundo en la oración sobre nuestros sueños mientras los Kohanim cantan sus bendiciones. </a:t>
            </a:r>
          </a:p>
        </p:txBody>
      </p:sp>
    </p:spTree>
    <p:extLst>
      <p:ext uri="{BB962C8B-B14F-4D97-AF65-F5344CB8AC3E}">
        <p14:creationId xmlns:p14="http://schemas.microsoft.com/office/powerpoint/2010/main" xmlns="" val="26115799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latin typeface="Bookman Old Style" pitchFamily="18" charset="0"/>
              </a:rPr>
              <a:t>Qué son los Sueños?</a:t>
            </a:r>
          </a:p>
          <a:p>
            <a:r>
              <a:rPr lang="es-ES" dirty="0" smtClean="0">
                <a:latin typeface="Bookman Old Style" pitchFamily="18" charset="0"/>
              </a:rPr>
              <a:t>De pie frente a los sacerdotes, nos enfrentamos a lo más profundo de nuestra alma, listos para reevaluar los sueños, expectativas y valores de nuestra vida. </a:t>
            </a:r>
          </a:p>
          <a:p>
            <a:r>
              <a:rPr lang="es-ES" dirty="0" smtClean="0">
                <a:latin typeface="Bookman Old Style" pitchFamily="18" charset="0"/>
              </a:rPr>
              <a:t>En este momento de franqueza, oramos: He soñado un sueño y no sé lo que es.</a:t>
            </a:r>
          </a:p>
          <a:p>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latin typeface="Bookman Old Style" pitchFamily="18" charset="0"/>
              </a:rPr>
              <a:t>Qué son los Sueños?</a:t>
            </a:r>
          </a:p>
          <a:p>
            <a:r>
              <a:rPr lang="es-ES" dirty="0" smtClean="0">
                <a:latin typeface="Bookman Old Style" pitchFamily="18" charset="0"/>
              </a:rPr>
              <a:t>Que se nos conceda la sabiduría para soñar buenos sueños: ambiciones, esperanzas y deseos positivos y significativos que verdaderamente promuevan nuestro crecimiento y bienestar. </a:t>
            </a:r>
          </a:p>
          <a:p>
            <a:r>
              <a:rPr lang="es-ES" dirty="0" smtClean="0">
                <a:latin typeface="Bookman Old Style" pitchFamily="18" charset="0"/>
              </a:rPr>
              <a:t>Si son buenos sueños, fortalécelos y refuérzalos… </a:t>
            </a:r>
          </a:p>
        </p:txBody>
      </p:sp>
    </p:spTree>
    <p:extLst>
      <p:ext uri="{BB962C8B-B14F-4D97-AF65-F5344CB8AC3E}">
        <p14:creationId xmlns:p14="http://schemas.microsoft.com/office/powerpoint/2010/main" xmlns="" val="26115799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latin typeface="Bookman Old Style" pitchFamily="18" charset="0"/>
              </a:rPr>
              <a:t>Qué son los Sueños?</a:t>
            </a:r>
          </a:p>
          <a:p>
            <a:r>
              <a:rPr lang="es-ES" dirty="0" smtClean="0">
                <a:latin typeface="Bookman Old Style" pitchFamily="18" charset="0"/>
              </a:rPr>
              <a:t>Ayúdanos a realizar esos buenos sueños y visiones; fortalecerlos y reforzarlos. Pero si requieren curación, cúralos…</a:t>
            </a:r>
          </a:p>
          <a:p>
            <a:r>
              <a:rPr lang="es-ES" dirty="0" smtClean="0">
                <a:latin typeface="Bookman Old Style" pitchFamily="18" charset="0"/>
              </a:rPr>
              <a:t>Pero sana esos sueños que son poco saludables o poco realistas. </a:t>
            </a:r>
          </a:p>
          <a:p>
            <a:r>
              <a:rPr lang="es-ES" dirty="0" smtClean="0">
                <a:latin typeface="Bookman Old Style" pitchFamily="18" charset="0"/>
              </a:rPr>
              <a:t>Remediar nuestra perspectiva si está distorsionada o confusa. </a:t>
            </a:r>
          </a:p>
        </p:txBody>
      </p:sp>
    </p:spTree>
    <p:extLst>
      <p:ext uri="{BB962C8B-B14F-4D97-AF65-F5344CB8AC3E}">
        <p14:creationId xmlns:p14="http://schemas.microsoft.com/office/powerpoint/2010/main" xmlns="" val="26115799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latin typeface="Bookman Old Style" pitchFamily="18" charset="0"/>
              </a:rPr>
              <a:t>Qué son los Sueños?</a:t>
            </a:r>
          </a:p>
          <a:p>
            <a:r>
              <a:rPr lang="es-ES" dirty="0" smtClean="0">
                <a:latin typeface="Bookman Old Style" pitchFamily="18" charset="0"/>
              </a:rPr>
              <a:t>Enfocar nuestros valores, anhelos y aspiraciones para ayudarnos a encontrar el camino correcto en la vida. </a:t>
            </a:r>
          </a:p>
          <a:p>
            <a:r>
              <a:rPr lang="es-ES" dirty="0" smtClean="0">
                <a:latin typeface="Bookman Old Style" pitchFamily="18" charset="0"/>
              </a:rPr>
              <a:t>Los sueños son una parte tan importante del ser humano. </a:t>
            </a:r>
          </a:p>
          <a:p>
            <a:r>
              <a:rPr lang="es-ES" dirty="0" smtClean="0">
                <a:latin typeface="Bookman Old Style" pitchFamily="18" charset="0"/>
              </a:rPr>
              <a:t>Sigamos soñando, esperando y aspirando. </a:t>
            </a:r>
          </a:p>
        </p:txBody>
      </p:sp>
    </p:spTree>
    <p:extLst>
      <p:ext uri="{BB962C8B-B14F-4D97-AF65-F5344CB8AC3E}">
        <p14:creationId xmlns:p14="http://schemas.microsoft.com/office/powerpoint/2010/main" xmlns="" val="26115799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latin typeface="Bookman Old Style" pitchFamily="18" charset="0"/>
              </a:rPr>
              <a:t>Qué son los Sueños?</a:t>
            </a:r>
          </a:p>
          <a:p>
            <a:r>
              <a:rPr lang="es-ES" dirty="0" smtClean="0">
                <a:latin typeface="Bookman Old Style" pitchFamily="18" charset="0"/>
              </a:rPr>
              <a:t>Pero sólo aquellos sueños que sean valiosos, favorables y constructivos, para nosotros y para todo Israel. </a:t>
            </a:r>
          </a:p>
          <a:p>
            <a:r>
              <a:rPr lang="es-ES" dirty="0" smtClean="0">
                <a:latin typeface="Bookman Old Style" pitchFamily="18" charset="0"/>
              </a:rPr>
              <a:t>Y la congregación responde: ¡Amén!</a:t>
            </a:r>
          </a:p>
        </p:txBody>
      </p:sp>
    </p:spTree>
    <p:extLst>
      <p:ext uri="{BB962C8B-B14F-4D97-AF65-F5344CB8AC3E}">
        <p14:creationId xmlns:p14="http://schemas.microsoft.com/office/powerpoint/2010/main" xmlns="" val="26115799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latin typeface="Bookman Old Style" pitchFamily="18" charset="0"/>
              </a:rPr>
              <a:t>Qué son los Sueños?</a:t>
            </a:r>
          </a:p>
          <a:p>
            <a:r>
              <a:rPr lang="es-CO" dirty="0" smtClean="0">
                <a:latin typeface="Bookman Old Style" pitchFamily="18" charset="0"/>
              </a:rPr>
              <a:t>Los sueños son una muestra de lo que nuestra mente ve cuando no la controlamos. </a:t>
            </a:r>
          </a:p>
          <a:p>
            <a:r>
              <a:rPr lang="es-CO" dirty="0" smtClean="0">
                <a:latin typeface="Bookman Old Style" pitchFamily="18" charset="0"/>
              </a:rPr>
              <a:t>Pueden ser causados por muchos factores diferentes. La forma en que debemos reaccionar ante un sueño estará determinada por el tipo de sueño que experimentamos.</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latin typeface="Bookman Old Style" pitchFamily="18" charset="0"/>
              </a:rPr>
              <a:t>Qué son los Sueños?</a:t>
            </a:r>
          </a:p>
          <a:p>
            <a:r>
              <a:rPr lang="es-CO" dirty="0" smtClean="0">
                <a:latin typeface="Bookman Old Style" pitchFamily="18" charset="0"/>
              </a:rPr>
              <a:t>Algunos sueños son el resultado de estímulos externos por lo general con un ventilador soplando en tu cara puedes soñar un helicóptero volando o causas biológicas, o si te vas a la cama con sed puedes soñar de ti mismo caminando por un desierto en busca de agua. </a:t>
            </a:r>
          </a:p>
        </p:txBody>
      </p:sp>
    </p:spTree>
    <p:extLst>
      <p:ext uri="{BB962C8B-B14F-4D97-AF65-F5344CB8AC3E}">
        <p14:creationId xmlns:p14="http://schemas.microsoft.com/office/powerpoint/2010/main" xmlns="" val="26115799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latin typeface="Bookman Old Style" pitchFamily="18" charset="0"/>
              </a:rPr>
              <a:t>Qué son los Sueños?</a:t>
            </a:r>
          </a:p>
          <a:p>
            <a:r>
              <a:rPr lang="es-CO" dirty="0" smtClean="0">
                <a:latin typeface="Bookman Old Style" pitchFamily="18" charset="0"/>
              </a:rPr>
              <a:t>Estos sueños no son terriblemente significativos.</a:t>
            </a:r>
          </a:p>
          <a:p>
            <a:r>
              <a:rPr lang="es-CO" dirty="0" smtClean="0">
                <a:latin typeface="Bookman Old Style" pitchFamily="18" charset="0"/>
              </a:rPr>
              <a:t>El mensaje muy simple sea para tomar un trago de agua o mover el fan lejos de tu cabeza.</a:t>
            </a:r>
          </a:p>
          <a:p>
            <a:r>
              <a:rPr lang="es-CO" dirty="0" smtClean="0">
                <a:latin typeface="Bookman Old Style" pitchFamily="18" charset="0"/>
              </a:rPr>
              <a:t>Otros sueños son la continuación de los pensamientos del día, </a:t>
            </a:r>
          </a:p>
        </p:txBody>
      </p:sp>
    </p:spTree>
    <p:extLst>
      <p:ext uri="{BB962C8B-B14F-4D97-AF65-F5344CB8AC3E}">
        <p14:creationId xmlns:p14="http://schemas.microsoft.com/office/powerpoint/2010/main" xmlns="" val="26115799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latin typeface="Bookman Old Style" pitchFamily="18" charset="0"/>
              </a:rPr>
              <a:t>Qué son los Sueños?</a:t>
            </a:r>
          </a:p>
          <a:p>
            <a:r>
              <a:rPr lang="es-CO" dirty="0" smtClean="0">
                <a:latin typeface="Bookman Old Style" pitchFamily="18" charset="0"/>
              </a:rPr>
              <a:t>Un problema que reflexionamos durante el día a veces se puede resolver en un sueño por la noche, o una expresión de pensamientos no deseados, cuestiones que nos están molestando y estamos tratando de no pensar. </a:t>
            </a:r>
          </a:p>
        </p:txBody>
      </p:sp>
    </p:spTree>
    <p:extLst>
      <p:ext uri="{BB962C8B-B14F-4D97-AF65-F5344CB8AC3E}">
        <p14:creationId xmlns:p14="http://schemas.microsoft.com/office/powerpoint/2010/main" xmlns="" val="26115799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latin typeface="Bookman Old Style" pitchFamily="18" charset="0"/>
              </a:rPr>
              <a:t>Qué son los Sueños?</a:t>
            </a:r>
          </a:p>
          <a:p>
            <a:r>
              <a:rPr lang="es-CO" sz="2900" dirty="0" smtClean="0">
                <a:latin typeface="Bookman Old Style" pitchFamily="18" charset="0"/>
              </a:rPr>
              <a:t>En nuestros sueños, a menudo soñamos con la revelación de nuestros secretos más oscuros o con el enfrentamiento de nuestras fobias más profundas. </a:t>
            </a:r>
          </a:p>
          <a:p>
            <a:r>
              <a:rPr lang="es-CO" sz="2900" dirty="0" smtClean="0">
                <a:latin typeface="Bookman Old Style" pitchFamily="18" charset="0"/>
              </a:rPr>
              <a:t>Estos sueños son una ventana a nuestro subconsciente, un vistazo a los pensamientos con los que nuestra mente está ocupada cuando se le permite correr libremente. </a:t>
            </a:r>
          </a:p>
        </p:txBody>
      </p:sp>
    </p:spTree>
    <p:extLst>
      <p:ext uri="{BB962C8B-B14F-4D97-AF65-F5344CB8AC3E}">
        <p14:creationId xmlns:p14="http://schemas.microsoft.com/office/powerpoint/2010/main" xmlns="" val="26115799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latin typeface="Bookman Old Style" pitchFamily="18" charset="0"/>
              </a:rPr>
              <a:t>Qué son los Sueños?</a:t>
            </a:r>
          </a:p>
          <a:p>
            <a:r>
              <a:rPr lang="es-CO" sz="2650" dirty="0" smtClean="0">
                <a:latin typeface="Bookman Old Style" pitchFamily="18" charset="0"/>
              </a:rPr>
              <a:t>No deben verse como presagios de lo que está en el futuro, sino más bien como exposiciones de lo que acecha en nuestra mente.</a:t>
            </a:r>
          </a:p>
          <a:p>
            <a:r>
              <a:rPr lang="es-CO" sz="2650" dirty="0" smtClean="0">
                <a:latin typeface="Bookman Old Style" pitchFamily="18" charset="0"/>
              </a:rPr>
              <a:t>Pero hay otro tipo de sueño, un sueño que parece bordear lo profético. </a:t>
            </a:r>
          </a:p>
          <a:p>
            <a:r>
              <a:rPr lang="es-CO" sz="2650" dirty="0" smtClean="0">
                <a:latin typeface="Bookman Old Style" pitchFamily="18" charset="0"/>
              </a:rPr>
              <a:t>A diferencia de los sueños confusos y sin sentido que normalmente vemos, estos se caracterizan por la viveza que describe en su sueño. </a:t>
            </a:r>
          </a:p>
        </p:txBody>
      </p:sp>
    </p:spTree>
    <p:extLst>
      <p:ext uri="{BB962C8B-B14F-4D97-AF65-F5344CB8AC3E}">
        <p14:creationId xmlns:p14="http://schemas.microsoft.com/office/powerpoint/2010/main" xmlns="" val="26115799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latin typeface="Bookman Old Style" pitchFamily="18" charset="0"/>
              </a:rPr>
              <a:t>Qué son los Sueños?</a:t>
            </a:r>
          </a:p>
          <a:p>
            <a:r>
              <a:rPr lang="es-CO" sz="3000" dirty="0" smtClean="0">
                <a:latin typeface="Bookman Old Style" pitchFamily="18" charset="0"/>
              </a:rPr>
              <a:t>Si bien es mejor ignorar la mayoría de los sueños, estos no pueden descartarse como divagaciones de la mente ociosa; son demasiado poderosos, demasiado asombrosos como para olvidarlos.</a:t>
            </a:r>
          </a:p>
          <a:p>
            <a:r>
              <a:rPr lang="es-CO" sz="3000" dirty="0" smtClean="0">
                <a:latin typeface="Bookman Old Style" pitchFamily="18" charset="0"/>
              </a:rPr>
              <a:t>Los cabalistas explicaron que mientras dormimos nuestras almas dejan nuestros cuerpos y ascienden a la fuente Celestial para reponer la energía. </a:t>
            </a:r>
          </a:p>
        </p:txBody>
      </p:sp>
    </p:spTree>
    <p:extLst>
      <p:ext uri="{BB962C8B-B14F-4D97-AF65-F5344CB8AC3E}">
        <p14:creationId xmlns:p14="http://schemas.microsoft.com/office/powerpoint/2010/main" xmlns="" val="26115799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latin typeface="Bookman Old Style" pitchFamily="18" charset="0"/>
              </a:rPr>
              <a:t>Qué son los Sueños?</a:t>
            </a:r>
          </a:p>
          <a:p>
            <a:r>
              <a:rPr lang="es-CO" sz="3100" dirty="0" smtClean="0">
                <a:latin typeface="Bookman Old Style" pitchFamily="18" charset="0"/>
              </a:rPr>
              <a:t>Mientras que un residuo del alma permanece con el cuerpo para mantenerlo vivo, la parte principal del alma viaja a lugares más altos. </a:t>
            </a:r>
          </a:p>
          <a:p>
            <a:r>
              <a:rPr lang="es-CO" sz="3100" dirty="0" smtClean="0">
                <a:latin typeface="Bookman Old Style" pitchFamily="18" charset="0"/>
              </a:rPr>
              <a:t>En este estado incorpóreo el alma  es libre de experimentar visiones y encuentros que normalmente están fuera del alcance de los seres de este mundo. </a:t>
            </a:r>
            <a:endParaRPr lang="en-US" sz="3100" dirty="0" smtClean="0">
              <a:latin typeface="Bookman Old Style" pitchFamily="18" charset="0"/>
            </a:endParaRPr>
          </a:p>
          <a:p>
            <a:endParaRPr lang="en-US" dirty="0" smtClean="0">
              <a:latin typeface="Bookman Old Style" pitchFamily="18" charset="0"/>
            </a:endParaRPr>
          </a:p>
          <a:p>
            <a:endParaRPr lang="en-US" dirty="0" smtClean="0">
              <a:latin typeface="Bookman Old Style" pitchFamily="18" charset="0"/>
            </a:endParaRPr>
          </a:p>
          <a:p>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latin typeface="Bookman Old Style" pitchFamily="18" charset="0"/>
              </a:rPr>
              <a:t>Qué son los Sueños?</a:t>
            </a:r>
          </a:p>
          <a:p>
            <a:r>
              <a:rPr lang="es-CO" dirty="0" smtClean="0">
                <a:latin typeface="Bookman Old Style" pitchFamily="18" charset="0"/>
              </a:rPr>
              <a:t>Esto incluye la posibilidad de conocer otras Almas desencarnadas, en particular las Almas de los que han fallecido. </a:t>
            </a:r>
          </a:p>
          <a:p>
            <a:r>
              <a:rPr lang="es-CO" dirty="0" smtClean="0">
                <a:latin typeface="Bookman Old Style" pitchFamily="18" charset="0"/>
              </a:rPr>
              <a:t>Es su oportunidad de transmitir un mensaje a quienes han dejado atrás.</a:t>
            </a:r>
            <a:endParaRPr lang="en-US" dirty="0" smtClean="0">
              <a:latin typeface="Bookman Old Style" pitchFamily="18" charset="0"/>
            </a:endParaRPr>
          </a:p>
          <a:p>
            <a:r>
              <a:rPr lang="es-CO" dirty="0" smtClean="0">
                <a:latin typeface="Bookman Old Style" pitchFamily="18" charset="0"/>
              </a:rPr>
              <a:t>Es posible que tus sueños entren en esta última categoría. </a:t>
            </a:r>
          </a:p>
        </p:txBody>
      </p:sp>
    </p:spTree>
    <p:extLst>
      <p:ext uri="{BB962C8B-B14F-4D97-AF65-F5344CB8AC3E}">
        <p14:creationId xmlns:p14="http://schemas.microsoft.com/office/powerpoint/2010/main" xmlns="" val="26115799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latin typeface="Bookman Old Style" pitchFamily="18" charset="0"/>
              </a:rPr>
              <a:t>Qué son los Sueños?</a:t>
            </a:r>
          </a:p>
          <a:p>
            <a:r>
              <a:rPr lang="es-CO" dirty="0" smtClean="0">
                <a:latin typeface="Bookman Old Style" pitchFamily="18" charset="0"/>
              </a:rPr>
              <a:t>La forma en que debe responder depende del estado de ánimo del sueño. </a:t>
            </a:r>
          </a:p>
          <a:p>
            <a:r>
              <a:rPr lang="es-CO" dirty="0" smtClean="0">
                <a:latin typeface="Bookman Old Style" pitchFamily="18" charset="0"/>
              </a:rPr>
              <a:t>¿Parecía tu padre perturbado por los problemas de alguna manera? </a:t>
            </a:r>
          </a:p>
          <a:p>
            <a:r>
              <a:rPr lang="es-CO" dirty="0" smtClean="0">
                <a:latin typeface="Bookman Old Style" pitchFamily="18" charset="0"/>
              </a:rPr>
              <a:t>¿Te despertaste sintiéndote incómodo o triste? entonces tal vez necesite algo de ti. </a:t>
            </a:r>
          </a:p>
        </p:txBody>
      </p:sp>
    </p:spTree>
    <p:extLst>
      <p:ext uri="{BB962C8B-B14F-4D97-AF65-F5344CB8AC3E}">
        <p14:creationId xmlns:p14="http://schemas.microsoft.com/office/powerpoint/2010/main" xmlns="" val="26115799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latin typeface="Bookman Old Style" pitchFamily="18" charset="0"/>
              </a:rPr>
              <a:t>Qué son los Sueños?</a:t>
            </a:r>
          </a:p>
          <a:p>
            <a:r>
              <a:rPr lang="es-CO" dirty="0" smtClean="0">
                <a:latin typeface="Bookman Old Style" pitchFamily="18" charset="0"/>
              </a:rPr>
              <a:t>¿Lo lloraron apropiadamente? </a:t>
            </a:r>
          </a:p>
          <a:p>
            <a:r>
              <a:rPr lang="es-CO" dirty="0" smtClean="0">
                <a:latin typeface="Bookman Old Style" pitchFamily="18" charset="0"/>
              </a:rPr>
              <a:t>¿Se han dicho oraciones conmemorativas (Kadish y Yizkor) por él? </a:t>
            </a:r>
          </a:p>
          <a:p>
            <a:r>
              <a:rPr lang="es-CO" dirty="0" smtClean="0">
                <a:latin typeface="Bookman Old Style" pitchFamily="18" charset="0"/>
              </a:rPr>
              <a:t>¿Se atiende su tumba y se observa el aniversario de su fallecimiento (Yarzeit)? </a:t>
            </a:r>
          </a:p>
        </p:txBody>
      </p:sp>
    </p:spTree>
    <p:extLst>
      <p:ext uri="{BB962C8B-B14F-4D97-AF65-F5344CB8AC3E}">
        <p14:creationId xmlns:p14="http://schemas.microsoft.com/office/powerpoint/2010/main" xmlns="" val="26115799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latin typeface="Bookman Old Style" pitchFamily="18" charset="0"/>
              </a:rPr>
              <a:t>Qué son los Sueños?</a:t>
            </a:r>
          </a:p>
          <a:p>
            <a:r>
              <a:rPr lang="es-CO" sz="3100" dirty="0" smtClean="0">
                <a:latin typeface="Bookman Old Style" pitchFamily="18" charset="0"/>
              </a:rPr>
              <a:t>De lo contrario, es posible que se acerque a usted para pedirle que rectifique estas cosas para asegurarse de que se honre su memoria y se le brinde a su alma la asistencia que necesita para encontrar descanso.</a:t>
            </a:r>
          </a:p>
          <a:p>
            <a:r>
              <a:rPr lang="es-CO" sz="3100" dirty="0" smtClean="0">
                <a:latin typeface="Bookman Old Style" pitchFamily="18" charset="0"/>
              </a:rPr>
              <a:t>Por otro lado, su conducta en el sueño puede haber sido de paz y contención. </a:t>
            </a:r>
          </a:p>
        </p:txBody>
      </p:sp>
    </p:spTree>
    <p:extLst>
      <p:ext uri="{BB962C8B-B14F-4D97-AF65-F5344CB8AC3E}">
        <p14:creationId xmlns:p14="http://schemas.microsoft.com/office/powerpoint/2010/main" xmlns="" val="26115799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latin typeface="Bookman Old Style" pitchFamily="18" charset="0"/>
              </a:rPr>
              <a:t>Qué son los Sueños?</a:t>
            </a:r>
          </a:p>
          <a:p>
            <a:r>
              <a:rPr lang="es-CO" sz="3000" dirty="0" smtClean="0">
                <a:latin typeface="Bookman Old Style" pitchFamily="18" charset="0"/>
              </a:rPr>
              <a:t>¿Te despertaste sintiendo comodidad y calidez? Si es así, entonces solo te está haciendo una visita. </a:t>
            </a:r>
          </a:p>
          <a:p>
            <a:r>
              <a:rPr lang="es-CO" sz="3000" dirty="0" smtClean="0">
                <a:latin typeface="Bookman Old Style" pitchFamily="18" charset="0"/>
              </a:rPr>
              <a:t>Vino a saludarte para expresarte su amor y recordarte que está ahí para ti, orgulloso de ti y que siempre será tu padre. No hay motivo para preocuparse de que tu padre te haya dado una misión o un regalo.</a:t>
            </a:r>
            <a:endParaRPr lang="en-US" sz="3000" dirty="0" smtClean="0">
              <a:latin typeface="Bookman Old Style" pitchFamily="18" charset="0"/>
            </a:endParaRPr>
          </a:p>
          <a:p>
            <a:endParaRPr lang="en-US" dirty="0" smtClean="0">
              <a:latin typeface="Bookman Old Style" pitchFamily="18" charset="0"/>
            </a:endParaRPr>
          </a:p>
          <a:p>
            <a:endParaRPr lang="en-US" dirty="0" smtClean="0">
              <a:latin typeface="Bookman Old Style" pitchFamily="18" charset="0"/>
            </a:endParaRPr>
          </a:p>
          <a:p>
            <a:endParaRPr lang="en-US" dirty="0" smtClean="0">
              <a:latin typeface="Bookman Old Style" pitchFamily="18" charset="0"/>
            </a:endParaRPr>
          </a:p>
          <a:p>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endParaRPr lang="es-ES" dirty="0" smtClean="0">
              <a:latin typeface="Bookman Old Style" pitchFamily="18" charset="0"/>
            </a:endParaRPr>
          </a:p>
        </p:txBody>
      </p:sp>
      <p:pic>
        <p:nvPicPr>
          <p:cNvPr id="2050" name="Picture 2"/>
          <p:cNvPicPr>
            <a:picLocks noChangeAspect="1" noChangeArrowheads="1"/>
          </p:cNvPicPr>
          <p:nvPr/>
        </p:nvPicPr>
        <p:blipFill>
          <a:blip r:embed="rId3"/>
          <a:srcRect/>
          <a:stretch>
            <a:fillRect/>
          </a:stretch>
        </p:blipFill>
        <p:spPr bwMode="auto">
          <a:xfrm>
            <a:off x="442576" y="1040524"/>
            <a:ext cx="8323946" cy="5097517"/>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b="1" dirty="0" err="1" smtClean="0">
                <a:solidFill>
                  <a:srgbClr val="FF0000"/>
                </a:solidFill>
                <a:latin typeface="Bookman Old Style" pitchFamily="18" charset="0"/>
              </a:rPr>
              <a:t>Uniformidad</a:t>
            </a:r>
            <a:r>
              <a:rPr lang="en-US" b="1" dirty="0" smtClean="0">
                <a:solidFill>
                  <a:srgbClr val="FF0000"/>
                </a:solidFill>
                <a:latin typeface="Bookman Old Style" pitchFamily="18" charset="0"/>
              </a:rPr>
              <a:t> y </a:t>
            </a:r>
            <a:r>
              <a:rPr lang="en-US" b="1" dirty="0" err="1" smtClean="0">
                <a:solidFill>
                  <a:srgbClr val="FF0000"/>
                </a:solidFill>
                <a:latin typeface="Bookman Old Style" pitchFamily="18" charset="0"/>
              </a:rPr>
              <a:t>Singularidad</a:t>
            </a:r>
            <a:endParaRPr lang="en-US" b="1" dirty="0" smtClean="0">
              <a:solidFill>
                <a:srgbClr val="FF0000"/>
              </a:solidFill>
              <a:latin typeface="Bookman Old Style" pitchFamily="18" charset="0"/>
            </a:endParaRPr>
          </a:p>
          <a:p>
            <a:r>
              <a:rPr lang="es-ES" sz="1600" dirty="0" smtClean="0">
                <a:latin typeface="Bookman Old Style" pitchFamily="18" charset="0"/>
              </a:rPr>
              <a:t>Notas del Rabino Dr. Tzvi Hersh Weinreb y del Rabino </a:t>
            </a:r>
            <a:r>
              <a:rPr lang="es-ES" sz="1600" dirty="0" err="1" smtClean="0">
                <a:latin typeface="Bookman Old Style" pitchFamily="18" charset="0"/>
              </a:rPr>
              <a:t>Moshe</a:t>
            </a:r>
            <a:r>
              <a:rPr lang="es-ES" sz="1600" dirty="0" smtClean="0">
                <a:latin typeface="Bookman Old Style" pitchFamily="18" charset="0"/>
              </a:rPr>
              <a:t> Hauer.</a:t>
            </a:r>
            <a:endParaRPr lang="es-ES" sz="1600" dirty="0" smtClean="0">
              <a:latin typeface="Bookman Old Style" pitchFamily="18" charset="0"/>
            </a:endParaRPr>
          </a:p>
          <a:p>
            <a:r>
              <a:rPr lang="es-ES" dirty="0" smtClean="0">
                <a:latin typeface="Bookman Old Style" pitchFamily="18" charset="0"/>
              </a:rPr>
              <a:t>Una de las paradojas interesantes de la vida humana es nuestra tendencia a copiarnos unos a otros y a tratar de “encajar” con amigos y conocidos, al mismo tiempo que intentamos diferenciarnos de los demás y ser nuestra “propia persona”.</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a:p>
            <a:r>
              <a:rPr lang="es-ES" dirty="0" smtClean="0">
                <a:latin typeface="Bookman Old Style" pitchFamily="18" charset="0"/>
              </a:rPr>
              <a:t>Las presiones de la conformidad son muy fuertes en todas las sociedades humanas. </a:t>
            </a:r>
            <a:endParaRPr lang="es-ES" dirty="0" smtClean="0">
              <a:latin typeface="Bookman Old Style" pitchFamily="18" charset="0"/>
            </a:endParaRPr>
          </a:p>
          <a:p>
            <a:r>
              <a:rPr lang="es-ES" dirty="0" smtClean="0">
                <a:latin typeface="Bookman Old Style" pitchFamily="18" charset="0"/>
              </a:rPr>
              <a:t>Las </a:t>
            </a:r>
            <a:r>
              <a:rPr lang="es-ES" dirty="0" smtClean="0">
                <a:latin typeface="Bookman Old Style" pitchFamily="18" charset="0"/>
              </a:rPr>
              <a:t>personas que son diferentes a menudo son tratadas como parias. Y cada uno de nosotros determina nuestro comportamiento teniendo en cuenta las opiniones de los demás.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a:p>
            <a:r>
              <a:rPr lang="es-ES" dirty="0" smtClean="0">
                <a:latin typeface="Bookman Old Style" pitchFamily="18" charset="0"/>
              </a:rPr>
              <a:t>Queremos </a:t>
            </a:r>
            <a:r>
              <a:rPr lang="es-ES" dirty="0" smtClean="0">
                <a:latin typeface="Bookman Old Style" pitchFamily="18" charset="0"/>
              </a:rPr>
              <a:t>ser parte del grupo, parte de la multitud</a:t>
            </a:r>
            <a:r>
              <a:rPr lang="es-ES" dirty="0" smtClean="0">
                <a:latin typeface="Bookman Old Style" pitchFamily="18" charset="0"/>
              </a:rPr>
              <a:t>.</a:t>
            </a:r>
          </a:p>
          <a:p>
            <a:r>
              <a:rPr lang="es-ES" dirty="0" smtClean="0">
                <a:latin typeface="Bookman Old Style" pitchFamily="18" charset="0"/>
              </a:rPr>
              <a:t>Las presiones que los grupos humanos, grandes y pequeños, ejercen sobre cada uno de nosotros resultan no solo en conformidad, sino también en uniformidad.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a:p>
            <a:r>
              <a:rPr lang="es-ES" dirty="0" smtClean="0">
                <a:latin typeface="Bookman Old Style" pitchFamily="18" charset="0"/>
              </a:rPr>
              <a:t>Los </a:t>
            </a:r>
            <a:r>
              <a:rPr lang="es-ES" dirty="0" smtClean="0">
                <a:latin typeface="Bookman Old Style" pitchFamily="18" charset="0"/>
              </a:rPr>
              <a:t>grupos exigen que todos los miembros actúen de acuerdo con sus normas y sus estándares. </a:t>
            </a:r>
            <a:endParaRPr lang="es-ES" dirty="0" smtClean="0">
              <a:latin typeface="Bookman Old Style" pitchFamily="18" charset="0"/>
            </a:endParaRPr>
          </a:p>
          <a:p>
            <a:r>
              <a:rPr lang="es-ES" dirty="0" smtClean="0">
                <a:latin typeface="Bookman Old Style" pitchFamily="18" charset="0"/>
              </a:rPr>
              <a:t>El </a:t>
            </a:r>
            <a:r>
              <a:rPr lang="es-ES" dirty="0" smtClean="0">
                <a:latin typeface="Bookman Old Style" pitchFamily="18" charset="0"/>
              </a:rPr>
              <a:t>comportamiento que rompe el molde de la uniformidad se considera amenazante, incluso extraño.</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a:p>
            <a:r>
              <a:rPr lang="es-ES" dirty="0" smtClean="0">
                <a:latin typeface="Bookman Old Style" pitchFamily="18" charset="0"/>
              </a:rPr>
              <a:t>Y, sin embargo, todos sentimos la necesidad de afirmar nuestra singularidad, nuestra preciosa individualidad. </a:t>
            </a:r>
            <a:endParaRPr lang="es-ES" dirty="0" smtClean="0">
              <a:latin typeface="Bookman Old Style" pitchFamily="18" charset="0"/>
            </a:endParaRPr>
          </a:p>
          <a:p>
            <a:r>
              <a:rPr lang="es-ES" dirty="0" smtClean="0">
                <a:latin typeface="Bookman Old Style" pitchFamily="18" charset="0"/>
              </a:rPr>
              <a:t>Una </a:t>
            </a:r>
            <a:r>
              <a:rPr lang="es-ES" dirty="0" smtClean="0">
                <a:latin typeface="Bookman Old Style" pitchFamily="18" charset="0"/>
              </a:rPr>
              <a:t>de mis caricaturas favoritas personales muestra una multitud de pingüinos, que se ven idénticos, todos en blanco y negro.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a:p>
            <a:r>
              <a:rPr lang="es-ES" dirty="0" smtClean="0">
                <a:latin typeface="Bookman Old Style" pitchFamily="18" charset="0"/>
              </a:rPr>
              <a:t>En </a:t>
            </a:r>
            <a:r>
              <a:rPr lang="es-ES" dirty="0" smtClean="0">
                <a:latin typeface="Bookman Old Style" pitchFamily="18" charset="0"/>
              </a:rPr>
              <a:t>el centro de la horda hay un pingüino con una pajarita roja apenas perceptible. </a:t>
            </a:r>
            <a:endParaRPr lang="es-ES" dirty="0" smtClean="0">
              <a:latin typeface="Bookman Old Style" pitchFamily="18" charset="0"/>
            </a:endParaRPr>
          </a:p>
          <a:p>
            <a:r>
              <a:rPr lang="es-ES" dirty="0" smtClean="0">
                <a:latin typeface="Bookman Old Style" pitchFamily="18" charset="0"/>
              </a:rPr>
              <a:t>La </a:t>
            </a:r>
            <a:r>
              <a:rPr lang="es-ES" dirty="0" smtClean="0">
                <a:latin typeface="Bookman Old Style" pitchFamily="18" charset="0"/>
              </a:rPr>
              <a:t>leyenda de la caricatura tiene a ese pingüino diciendo: "Tengo que ser yo".</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p:txBody>
      </p:sp>
      <p:pic>
        <p:nvPicPr>
          <p:cNvPr id="1026" name="Picture 2"/>
          <p:cNvPicPr>
            <a:picLocks noChangeAspect="1" noChangeArrowheads="1"/>
          </p:cNvPicPr>
          <p:nvPr/>
        </p:nvPicPr>
        <p:blipFill>
          <a:blip r:embed="rId3"/>
          <a:srcRect/>
          <a:stretch>
            <a:fillRect/>
          </a:stretch>
        </p:blipFill>
        <p:spPr bwMode="auto">
          <a:xfrm>
            <a:off x="739830" y="2164639"/>
            <a:ext cx="4427129" cy="2817264"/>
          </a:xfrm>
          <a:prstGeom prst="rect">
            <a:avLst/>
          </a:prstGeom>
          <a:noFill/>
          <a:ln w="9525">
            <a:noFill/>
            <a:miter lim="800000"/>
            <a:headEnd/>
            <a:tailEnd/>
          </a:ln>
        </p:spPr>
      </p:pic>
      <p:pic>
        <p:nvPicPr>
          <p:cNvPr id="1027" name="Picture 3"/>
          <p:cNvPicPr>
            <a:picLocks noChangeAspect="1" noChangeArrowheads="1"/>
          </p:cNvPicPr>
          <p:nvPr/>
        </p:nvPicPr>
        <p:blipFill>
          <a:blip r:embed="rId4"/>
          <a:srcRect/>
          <a:stretch>
            <a:fillRect/>
          </a:stretch>
        </p:blipFill>
        <p:spPr bwMode="auto">
          <a:xfrm>
            <a:off x="5105400" y="3195310"/>
            <a:ext cx="3810000" cy="3305175"/>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a:p>
            <a:r>
              <a:rPr lang="es-ES" dirty="0" smtClean="0">
                <a:latin typeface="Bookman Old Style" pitchFamily="18" charset="0"/>
              </a:rPr>
              <a:t>Obviamente, la conformidad es necesaria para que una sociedad funcione eficientemente y mantenga su equilibrio. </a:t>
            </a:r>
            <a:endParaRPr lang="es-ES" dirty="0" smtClean="0">
              <a:latin typeface="Bookman Old Style" pitchFamily="18" charset="0"/>
            </a:endParaRPr>
          </a:p>
          <a:p>
            <a:r>
              <a:rPr lang="es-ES" dirty="0" smtClean="0">
                <a:latin typeface="Bookman Old Style" pitchFamily="18" charset="0"/>
              </a:rPr>
              <a:t>La </a:t>
            </a:r>
            <a:r>
              <a:rPr lang="es-ES" dirty="0" smtClean="0">
                <a:latin typeface="Bookman Old Style" pitchFamily="18" charset="0"/>
              </a:rPr>
              <a:t>autoexpresión individual también es necesaria para introducir nuevos métodos de afrontamiento en el proceso social.</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a:p>
            <a:r>
              <a:rPr lang="es-ES" dirty="0" smtClean="0">
                <a:latin typeface="Bookman Old Style" pitchFamily="18" charset="0"/>
              </a:rPr>
              <a:t>Hay peligros para ambas tendencias, la que exige uniformidad y la que permite el impulso del individuo por la autonomía y la autoafirmación. </a:t>
            </a:r>
            <a:endParaRPr lang="es-ES" dirty="0" smtClean="0">
              <a:latin typeface="Bookman Old Style" pitchFamily="18" charset="0"/>
            </a:endParaRPr>
          </a:p>
          <a:p>
            <a:r>
              <a:rPr lang="es-ES" dirty="0" smtClean="0">
                <a:latin typeface="Bookman Old Style" pitchFamily="18" charset="0"/>
              </a:rPr>
              <a:t>Innumerables </a:t>
            </a:r>
            <a:r>
              <a:rPr lang="es-ES" dirty="0" smtClean="0">
                <a:latin typeface="Bookman Old Style" pitchFamily="18" charset="0"/>
              </a:rPr>
              <a:t>veces en la historia, hemos sido testigos de terribles peligros intrínsecos al comportamiento de la multitud.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a:p>
            <a:r>
              <a:rPr lang="es-ES" dirty="0" smtClean="0">
                <a:latin typeface="Bookman Old Style" pitchFamily="18" charset="0"/>
              </a:rPr>
              <a:t>Hemos </a:t>
            </a:r>
            <a:r>
              <a:rPr lang="es-ES" dirty="0" smtClean="0">
                <a:latin typeface="Bookman Old Style" pitchFamily="18" charset="0"/>
              </a:rPr>
              <a:t>visto los efectos negativos de las sectas, que fomentan la conformidad ciega con las normas del grupo. </a:t>
            </a:r>
            <a:endParaRPr lang="es-ES" dirty="0" smtClean="0">
              <a:latin typeface="Bookman Old Style" pitchFamily="18" charset="0"/>
            </a:endParaRPr>
          </a:p>
          <a:p>
            <a:r>
              <a:rPr lang="es-ES" dirty="0" smtClean="0">
                <a:latin typeface="Bookman Old Style" pitchFamily="18" charset="0"/>
              </a:rPr>
              <a:t>Hemos </a:t>
            </a:r>
            <a:r>
              <a:rPr lang="es-ES" dirty="0" smtClean="0">
                <a:latin typeface="Bookman Old Style" pitchFamily="18" charset="0"/>
              </a:rPr>
              <a:t>visto naciones enteras que siguen sin cuestionar los crueles llamados al genocidio de las poblaciones seleccionadas.</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a:p>
            <a:r>
              <a:rPr lang="es-ES" sz="3000" dirty="0" smtClean="0">
                <a:latin typeface="Bookman Old Style" pitchFamily="18" charset="0"/>
              </a:rPr>
              <a:t>Hemos visto que la necesidad de ser diferente da como resultado un comportamiento igualmente dañino y peligroso. </a:t>
            </a:r>
            <a:endParaRPr lang="es-ES" sz="3000" dirty="0" smtClean="0">
              <a:latin typeface="Bookman Old Style" pitchFamily="18" charset="0"/>
            </a:endParaRPr>
          </a:p>
          <a:p>
            <a:r>
              <a:rPr lang="es-ES" sz="3000" dirty="0" smtClean="0">
                <a:latin typeface="Bookman Old Style" pitchFamily="18" charset="0"/>
              </a:rPr>
              <a:t>Las </a:t>
            </a:r>
            <a:r>
              <a:rPr lang="es-ES" sz="3000" dirty="0" smtClean="0">
                <a:latin typeface="Bookman Old Style" pitchFamily="18" charset="0"/>
              </a:rPr>
              <a:t>personas que solo quieren llamar la atención recurrirán a asesinatos en serie de inocentes, </a:t>
            </a:r>
            <a:r>
              <a:rPr lang="es-ES" sz="3000" dirty="0" smtClean="0">
                <a:latin typeface="Bookman Old Style" pitchFamily="18" charset="0"/>
              </a:rPr>
              <a:t>o a </a:t>
            </a:r>
            <a:r>
              <a:rPr lang="es-ES" sz="3000" dirty="0" smtClean="0">
                <a:latin typeface="Bookman Old Style" pitchFamily="18" charset="0"/>
              </a:rPr>
              <a:t>descargar su ira rociando el campus de una escuela con balas. </a:t>
            </a:r>
            <a:endParaRPr lang="es-ES"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a:p>
            <a:r>
              <a:rPr lang="es-ES" dirty="0" smtClean="0">
                <a:latin typeface="Bookman Old Style" pitchFamily="18" charset="0"/>
              </a:rPr>
              <a:t>Autoexpresión </a:t>
            </a:r>
            <a:r>
              <a:rPr lang="es-ES" dirty="0" smtClean="0">
                <a:latin typeface="Bookman Old Style" pitchFamily="18" charset="0"/>
              </a:rPr>
              <a:t>llevada al extremo</a:t>
            </a:r>
            <a:r>
              <a:rPr lang="es-ES" dirty="0" smtClean="0">
                <a:latin typeface="Bookman Old Style" pitchFamily="18" charset="0"/>
              </a:rPr>
              <a:t>.</a:t>
            </a:r>
          </a:p>
          <a:p>
            <a:r>
              <a:rPr lang="es-ES" dirty="0" smtClean="0">
                <a:latin typeface="Bookman Old Style" pitchFamily="18" charset="0"/>
              </a:rPr>
              <a:t>Aparentemente, hay lados buenos y lados malos tanto en la conformidad social como en el comportamiento individualista. </a:t>
            </a:r>
            <a:endParaRPr lang="es-ES" dirty="0" smtClean="0">
              <a:latin typeface="Bookman Old Style" pitchFamily="18" charset="0"/>
            </a:endParaRPr>
          </a:p>
          <a:p>
            <a:r>
              <a:rPr lang="es-ES" dirty="0" smtClean="0">
                <a:latin typeface="Bookman Old Style" pitchFamily="18" charset="0"/>
              </a:rPr>
              <a:t>El </a:t>
            </a:r>
            <a:r>
              <a:rPr lang="es-ES" dirty="0" smtClean="0">
                <a:latin typeface="Bookman Old Style" pitchFamily="18" charset="0"/>
              </a:rPr>
              <a:t>secreto está en el equilibrio entre los dos.</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a:p>
            <a:r>
              <a:rPr lang="es-ES" dirty="0" smtClean="0">
                <a:latin typeface="Bookman Old Style" pitchFamily="18" charset="0"/>
              </a:rPr>
              <a:t>En la porción de la Torá, Parashat Naso, incluso el lector casual se sentirá preocupado por la descripción repetitiva de las ofrendas de los doce príncipes tribales. </a:t>
            </a:r>
            <a:endParaRPr lang="es-ES" dirty="0" smtClean="0">
              <a:latin typeface="Bookman Old Style" pitchFamily="18" charset="0"/>
            </a:endParaRPr>
          </a:p>
          <a:p>
            <a:r>
              <a:rPr lang="es-ES" dirty="0" smtClean="0">
                <a:latin typeface="Bookman Old Style" pitchFamily="18" charset="0"/>
              </a:rPr>
              <a:t>Cada </a:t>
            </a:r>
            <a:r>
              <a:rPr lang="es-ES" dirty="0" smtClean="0">
                <a:latin typeface="Bookman Old Style" pitchFamily="18" charset="0"/>
              </a:rPr>
              <a:t>uno de ellos contribuye con un conjunto absolutamente idéntico de regalos de celebración al tabernáculo.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a:p>
            <a:r>
              <a:rPr lang="es-ES" dirty="0" smtClean="0">
                <a:latin typeface="Bookman Old Style" pitchFamily="18" charset="0"/>
              </a:rPr>
              <a:t>La </a:t>
            </a:r>
            <a:r>
              <a:rPr lang="es-ES" dirty="0" smtClean="0">
                <a:latin typeface="Bookman Old Style" pitchFamily="18" charset="0"/>
              </a:rPr>
              <a:t>uniformidad de los doce conjuntos de dones es absoluta. </a:t>
            </a:r>
            <a:endParaRPr lang="es-ES" dirty="0" smtClean="0">
              <a:latin typeface="Bookman Old Style" pitchFamily="18" charset="0"/>
            </a:endParaRPr>
          </a:p>
          <a:p>
            <a:r>
              <a:rPr lang="es-ES" dirty="0" smtClean="0">
                <a:latin typeface="Bookman Old Style" pitchFamily="18" charset="0"/>
              </a:rPr>
              <a:t>Parece </a:t>
            </a:r>
            <a:r>
              <a:rPr lang="es-ES" dirty="0" smtClean="0">
                <a:latin typeface="Bookman Old Style" pitchFamily="18" charset="0"/>
              </a:rPr>
              <a:t>como si cada uno de los doce príncipes se esforzara por adaptarse totalmente a los demás, y ninguno se atrevió a desafiar los estándares del resto del grupo. Un ejemplo de conformidad, si alguna vez hubo uno.</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a:p>
            <a:r>
              <a:rPr lang="es-ES" dirty="0" smtClean="0">
                <a:latin typeface="Bookman Old Style" pitchFamily="18" charset="0"/>
              </a:rPr>
              <a:t>Los </a:t>
            </a:r>
            <a:r>
              <a:rPr lang="es-ES" dirty="0" smtClean="0">
                <a:latin typeface="Bookman Old Style" pitchFamily="18" charset="0"/>
              </a:rPr>
              <a:t>congregantes en </a:t>
            </a:r>
            <a:r>
              <a:rPr lang="es-ES" dirty="0" smtClean="0">
                <a:latin typeface="Bookman Old Style" pitchFamily="18" charset="0"/>
              </a:rPr>
              <a:t>la sinagoga que escuchan al lector de la Torá cantar repetidamente las monótonas listas de contribuciones a menudo se sienten aburridos y preguntan: </a:t>
            </a:r>
            <a:endParaRPr lang="es-ES" dirty="0" smtClean="0">
              <a:latin typeface="Bookman Old Style" pitchFamily="18" charset="0"/>
            </a:endParaRPr>
          </a:p>
          <a:p>
            <a:r>
              <a:rPr lang="es-ES" dirty="0" smtClean="0">
                <a:latin typeface="Bookman Old Style" pitchFamily="18" charset="0"/>
              </a:rPr>
              <a:t>"¿</a:t>
            </a:r>
            <a:r>
              <a:rPr lang="es-ES" dirty="0" smtClean="0">
                <a:latin typeface="Bookman Old Style" pitchFamily="18" charset="0"/>
              </a:rPr>
              <a:t>Por qué la repetición y por qué la uniformidad?"</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a:p>
            <a:r>
              <a:rPr lang="es-ES" sz="3000" dirty="0" smtClean="0">
                <a:latin typeface="Bookman Old Style" pitchFamily="18" charset="0"/>
              </a:rPr>
              <a:t>Aquí, los rabinos del Midrash nos ayudan. Toman una visión diferente, más profunda y más perspicaz. Motivados por la misma incomodidad que el oyente de la Torá de hoy, exclaman: </a:t>
            </a:r>
            <a:endParaRPr lang="es-ES" sz="3000" dirty="0" smtClean="0">
              <a:latin typeface="Bookman Old Style" pitchFamily="18" charset="0"/>
            </a:endParaRPr>
          </a:p>
          <a:p>
            <a:r>
              <a:rPr lang="es-ES" sz="3000" dirty="0" smtClean="0">
                <a:latin typeface="Bookman Old Style" pitchFamily="18" charset="0"/>
              </a:rPr>
              <a:t>“</a:t>
            </a:r>
            <a:r>
              <a:rPr lang="es-ES" sz="3000" dirty="0" smtClean="0">
                <a:latin typeface="Bookman Old Style" pitchFamily="18" charset="0"/>
              </a:rPr>
              <a:t>Sus dones son todos idénticos, pero cada uno tiene su propia intención única”.</a:t>
            </a:r>
            <a:endParaRPr lang="es-ES"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a:p>
            <a:r>
              <a:rPr lang="es-ES" dirty="0" smtClean="0">
                <a:latin typeface="Bookman Old Style" pitchFamily="18" charset="0"/>
              </a:rPr>
              <a:t>Aunque </a:t>
            </a:r>
            <a:r>
              <a:rPr lang="es-ES" dirty="0" smtClean="0">
                <a:latin typeface="Bookman Old Style" pitchFamily="18" charset="0"/>
              </a:rPr>
              <a:t>todas las ofrendas compartían </a:t>
            </a:r>
            <a:r>
              <a:rPr lang="es-ES" dirty="0" smtClean="0">
                <a:latin typeface="Bookman Old Style" pitchFamily="18" charset="0"/>
              </a:rPr>
              <a:t>un lenguaje explícito común, los pensamientos y emociones detrás de cada regalo diferían de un príncipe a otro. </a:t>
            </a:r>
            <a:endParaRPr lang="es-ES" dirty="0" smtClean="0">
              <a:latin typeface="Bookman Old Style" pitchFamily="18" charset="0"/>
            </a:endParaRPr>
          </a:p>
          <a:p>
            <a:r>
              <a:rPr lang="es-ES" dirty="0" smtClean="0">
                <a:latin typeface="Bookman Old Style" pitchFamily="18" charset="0"/>
              </a:rPr>
              <a:t>Cada </a:t>
            </a:r>
            <a:r>
              <a:rPr lang="es-ES" dirty="0" smtClean="0">
                <a:latin typeface="Bookman Old Style" pitchFamily="18" charset="0"/>
              </a:rPr>
              <a:t>uno prestó una </a:t>
            </a:r>
            <a:r>
              <a:rPr lang="es-ES" b="1" i="1" dirty="0" smtClean="0">
                <a:latin typeface="Bookman Old Style" pitchFamily="18" charset="0"/>
              </a:rPr>
              <a:t>kavaná</a:t>
            </a:r>
            <a:r>
              <a:rPr lang="es-ES" dirty="0" smtClean="0">
                <a:latin typeface="Bookman Old Style" pitchFamily="18" charset="0"/>
              </a:rPr>
              <a:t> </a:t>
            </a:r>
            <a:r>
              <a:rPr lang="es-ES" dirty="0" smtClean="0">
                <a:latin typeface="Bookman Old Style" pitchFamily="18" charset="0"/>
              </a:rPr>
              <a:t>diferente, un significado tácito distinto, a sus obsequios.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a:p>
            <a:r>
              <a:rPr lang="es-ES" dirty="0" smtClean="0">
                <a:latin typeface="Bookman Old Style" pitchFamily="18" charset="0"/>
              </a:rPr>
              <a:t>Y ese significado se basaba en la naturaleza única de cada príncipe y la tribu que representaba. </a:t>
            </a:r>
            <a:endParaRPr lang="es-ES" dirty="0" smtClean="0">
              <a:latin typeface="Bookman Old Style" pitchFamily="18" charset="0"/>
            </a:endParaRPr>
          </a:p>
          <a:p>
            <a:r>
              <a:rPr lang="es-ES" dirty="0" smtClean="0">
                <a:latin typeface="Bookman Old Style" pitchFamily="18" charset="0"/>
              </a:rPr>
              <a:t>Los </a:t>
            </a:r>
            <a:r>
              <a:rPr lang="es-ES" dirty="0" smtClean="0">
                <a:latin typeface="Bookman Old Style" pitchFamily="18" charset="0"/>
              </a:rPr>
              <a:t>regalos eran todos iguales; las intenciones subyacentes eran tan diferentes como uno puede imaginar. </a:t>
            </a:r>
            <a:endParaRPr lang="es-ES" dirty="0" smtClean="0">
              <a:latin typeface="Bookman Old Style" pitchFamily="18" charset="0"/>
            </a:endParaRPr>
          </a:p>
          <a:p>
            <a:r>
              <a:rPr lang="es-ES" dirty="0" smtClean="0">
                <a:latin typeface="Bookman Old Style" pitchFamily="18" charset="0"/>
              </a:rPr>
              <a:t>Las </a:t>
            </a:r>
            <a:r>
              <a:rPr lang="es-ES" dirty="0" smtClean="0">
                <a:latin typeface="Bookman Old Style" pitchFamily="18" charset="0"/>
              </a:rPr>
              <a:t>letras eran idénticas; la melodía, diferente.</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a:p>
            <a:r>
              <a:rPr lang="es-ES" dirty="0" smtClean="0">
                <a:latin typeface="Bookman Old Style" pitchFamily="18" charset="0"/>
              </a:rPr>
              <a:t>Los rabinos especulan con cierta extensión sobre la naturaleza de estas intenciones implícitas. </a:t>
            </a:r>
            <a:endParaRPr lang="es-ES" dirty="0" smtClean="0">
              <a:latin typeface="Bookman Old Style" pitchFamily="18" charset="0"/>
            </a:endParaRPr>
          </a:p>
          <a:p>
            <a:r>
              <a:rPr lang="es-ES" dirty="0" smtClean="0">
                <a:latin typeface="Bookman Old Style" pitchFamily="18" charset="0"/>
              </a:rPr>
              <a:t>Se </a:t>
            </a:r>
            <a:r>
              <a:rPr lang="es-ES" dirty="0" smtClean="0">
                <a:latin typeface="Bookman Old Style" pitchFamily="18" charset="0"/>
              </a:rPr>
              <a:t>preguntan cómo el príncipe de la tribu de Rubén podría haber expresado la singularidad de su tribu en contraposición al príncipe de la tribu de Simeón, Leví, Judá, etc.</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a:p>
            <a:r>
              <a:rPr lang="es-ES" sz="2900" dirty="0" smtClean="0">
                <a:latin typeface="Bookman Old Style" pitchFamily="18" charset="0"/>
              </a:rPr>
              <a:t>Todas las sociedades humanas contienen la tensión entre la presión de conformarse y el impulso interno de ser distintivo. </a:t>
            </a:r>
            <a:endParaRPr lang="es-ES" sz="2900" dirty="0" smtClean="0">
              <a:latin typeface="Bookman Old Style" pitchFamily="18" charset="0"/>
            </a:endParaRPr>
          </a:p>
          <a:p>
            <a:r>
              <a:rPr lang="es-ES" sz="2900" dirty="0" smtClean="0">
                <a:latin typeface="Bookman Old Style" pitchFamily="18" charset="0"/>
              </a:rPr>
              <a:t>Las </a:t>
            </a:r>
            <a:r>
              <a:rPr lang="es-ES" sz="2900" dirty="0" smtClean="0">
                <a:latin typeface="Bookman Old Style" pitchFamily="18" charset="0"/>
              </a:rPr>
              <a:t>sociedades religiosas contienen aún más esa tensión. </a:t>
            </a:r>
          </a:p>
          <a:p>
            <a:r>
              <a:rPr lang="es-ES" sz="2900" dirty="0" smtClean="0">
                <a:latin typeface="Bookman Old Style" pitchFamily="18" charset="0"/>
              </a:rPr>
              <a:t>El judaísmo, por ejemplo, requiere la conformidad con un conjunto elaborado de pautas de comportamiento. </a:t>
            </a:r>
          </a:p>
        </p:txBody>
      </p:sp>
    </p:spTree>
    <p:extLst>
      <p:ext uri="{BB962C8B-B14F-4D97-AF65-F5344CB8AC3E}">
        <p14:creationId xmlns:p14="http://schemas.microsoft.com/office/powerpoint/2010/main" xmlns="" val="26115799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a:p>
            <a:r>
              <a:rPr lang="es-ES" dirty="0" smtClean="0">
                <a:latin typeface="Bookman Old Style" pitchFamily="18" charset="0"/>
              </a:rPr>
              <a:t>El </a:t>
            </a:r>
            <a:r>
              <a:rPr lang="es-ES" dirty="0" smtClean="0">
                <a:latin typeface="Bookman Old Style" pitchFamily="18" charset="0"/>
              </a:rPr>
              <a:t>observador casual de un grupo de judíos en oración, o en la mesa del Séder de </a:t>
            </a:r>
            <a:r>
              <a:rPr lang="es-ES" dirty="0" smtClean="0">
                <a:latin typeface="Bookman Old Style" pitchFamily="18" charset="0"/>
              </a:rPr>
              <a:t>Pésaj, </a:t>
            </a:r>
            <a:r>
              <a:rPr lang="es-ES" dirty="0" smtClean="0">
                <a:latin typeface="Bookman Old Style" pitchFamily="18" charset="0"/>
              </a:rPr>
              <a:t>o dando vueltas a la bimá con sus hojas de palma durante la festividad de Sucot, verá un grupo de personas que parecen imitarse obsesivamente entre sí.</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a:p>
            <a:r>
              <a:rPr lang="es-ES" dirty="0" smtClean="0">
                <a:latin typeface="Bookman Old Style" pitchFamily="18" charset="0"/>
              </a:rPr>
              <a:t>Pero el observador que está familiarizado con la vida interior de aquellos que componen ese grupo de judíos se dará cuenta de que la oración de cada persona es diferente y refleja su experiencia única.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a:p>
            <a:r>
              <a:rPr lang="es-ES" dirty="0" smtClean="0">
                <a:latin typeface="Bookman Old Style" pitchFamily="18" charset="0"/>
              </a:rPr>
              <a:t>Todos </a:t>
            </a:r>
            <a:r>
              <a:rPr lang="es-ES" dirty="0" smtClean="0">
                <a:latin typeface="Bookman Old Style" pitchFamily="18" charset="0"/>
              </a:rPr>
              <a:t>alrededor de la mesa del </a:t>
            </a:r>
            <a:r>
              <a:rPr lang="es-ES" dirty="0" smtClean="0">
                <a:latin typeface="Bookman Old Style" pitchFamily="18" charset="0"/>
              </a:rPr>
              <a:t>Séder </a:t>
            </a:r>
            <a:r>
              <a:rPr lang="es-ES" dirty="0" smtClean="0">
                <a:latin typeface="Bookman Old Style" pitchFamily="18" charset="0"/>
              </a:rPr>
              <a:t>están respondiendo a diferentes recuerdos religiosos, y cada uno de los que están dando vueltas alrededor de la bimá lo está haciendo con un conjunto de emociones religiosas muy distintivo y único.</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a:p>
            <a:r>
              <a:rPr lang="es-ES" dirty="0" smtClean="0">
                <a:latin typeface="Bookman Old Style" pitchFamily="18" charset="0"/>
              </a:rPr>
              <a:t>Si hay una lección que aprender desde esta perspectiva de nuestra parashá, es esta: el comportamiento religioso exige una gran uniformidad, pero también insiste en que cada individuo beba de su propia fuente de inspiración.</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a:p>
            <a:r>
              <a:rPr lang="es-ES" dirty="0" smtClean="0">
                <a:latin typeface="Bookman Old Style" pitchFamily="18" charset="0"/>
              </a:rPr>
              <a:t>Todos debemos ser iguales, pero todos debemos ser diferentes. </a:t>
            </a:r>
            <a:endParaRPr lang="es-ES" dirty="0" smtClean="0">
              <a:latin typeface="Bookman Old Style" pitchFamily="18" charset="0"/>
            </a:endParaRPr>
          </a:p>
          <a:p>
            <a:r>
              <a:rPr lang="es-ES" dirty="0" smtClean="0">
                <a:latin typeface="Bookman Old Style" pitchFamily="18" charset="0"/>
              </a:rPr>
              <a:t>Esta </a:t>
            </a:r>
            <a:r>
              <a:rPr lang="es-ES" dirty="0" smtClean="0">
                <a:latin typeface="Bookman Old Style" pitchFamily="18" charset="0"/>
              </a:rPr>
              <a:t>paradoja es cierta en todas las sociedades humanas. </a:t>
            </a:r>
            <a:endParaRPr lang="es-ES" dirty="0" smtClean="0">
              <a:latin typeface="Bookman Old Style" pitchFamily="18" charset="0"/>
            </a:endParaRPr>
          </a:p>
          <a:p>
            <a:r>
              <a:rPr lang="es-ES" dirty="0" smtClean="0">
                <a:latin typeface="Bookman Old Style" pitchFamily="18" charset="0"/>
              </a:rPr>
              <a:t>Es </a:t>
            </a:r>
            <a:r>
              <a:rPr lang="es-ES" dirty="0" smtClean="0">
                <a:latin typeface="Bookman Old Style" pitchFamily="18" charset="0"/>
              </a:rPr>
              <a:t>especialmente cierto en la sociedad de los judíos.</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a:p>
            <a:r>
              <a:rPr lang="es-ES" dirty="0" smtClean="0">
                <a:latin typeface="Bookman Old Style" pitchFamily="18" charset="0"/>
              </a:rPr>
              <a:t>Y en esto, no es solo orar por la paz, como nos dice el Rabino Moshé Hauer.</a:t>
            </a:r>
          </a:p>
          <a:p>
            <a:r>
              <a:rPr lang="es-ES" dirty="0" smtClean="0">
                <a:latin typeface="Bookman Old Style" pitchFamily="18" charset="0"/>
              </a:rPr>
              <a:t>Como judíos, a menudo estamos sujetos a ataques y muchos han tratado de negarnos el derecho y la capacidad de defendernos.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a:p>
            <a:r>
              <a:rPr lang="es-ES" sz="2800" dirty="0" smtClean="0">
                <a:latin typeface="Bookman Old Style" pitchFamily="18" charset="0"/>
              </a:rPr>
              <a:t>Buscamos </a:t>
            </a:r>
            <a:r>
              <a:rPr lang="es-ES" sz="2800" dirty="0" smtClean="0">
                <a:latin typeface="Bookman Old Style" pitchFamily="18" charset="0"/>
              </a:rPr>
              <a:t>el cumplimiento de las palabras consoladoras y fortalecedoras del Birkat Kohanim, la bendición sacerdotal enseñada en la Parashá de esta semana (6:22-27): </a:t>
            </a:r>
            <a:r>
              <a:rPr lang="es-ES" i="1" dirty="0" smtClean="0">
                <a:latin typeface="Bookman Old Style" pitchFamily="18" charset="0"/>
              </a:rPr>
              <a:t>“Que Di-s te bendiga y te guarde; Que Di-s haga brillar Su rostro radiante hacia ti y te favorezca; Que Di-s vuelva Su rostro hacia ti y establezca la paz para ti”.</a:t>
            </a:r>
            <a:endParaRPr lang="es-ES" i="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a:p>
            <a:r>
              <a:rPr lang="es-ES" sz="3000" dirty="0" smtClean="0">
                <a:latin typeface="Bookman Old Style" pitchFamily="18" charset="0"/>
              </a:rPr>
              <a:t>Las palabras de esta bendición describen exactamente lo que buscamos, seguridad, paz y, en el fondo, una clara sensación de conexión con nuestro Di-s atento y protector. Sin embargo, si bien esto es lo que buscamos de Di-s, ¿hay algo que nosotros mismos podamos considerar hacer para obtener esas bendiciones?</a:t>
            </a:r>
            <a:endParaRPr lang="es-ES" sz="3000" i="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a:p>
            <a:r>
              <a:rPr lang="es-ES" sz="3000" dirty="0" smtClean="0">
                <a:latin typeface="Bookman Old Style" pitchFamily="18" charset="0"/>
              </a:rPr>
              <a:t>Antes de que los </a:t>
            </a:r>
            <a:r>
              <a:rPr lang="es-ES" sz="3000" dirty="0" smtClean="0">
                <a:latin typeface="Bookman Old Style" pitchFamily="18" charset="0"/>
              </a:rPr>
              <a:t>Kohanim </a:t>
            </a:r>
            <a:r>
              <a:rPr lang="es-ES" sz="3000" dirty="0" smtClean="0">
                <a:latin typeface="Bookman Old Style" pitchFamily="18" charset="0"/>
              </a:rPr>
              <a:t>compartan esta bendición con nosotros, hacen una berajá propia, bendiciendo a Di-s, quien los infundió con la santidad de </a:t>
            </a:r>
            <a:r>
              <a:rPr lang="es-ES" sz="3000" dirty="0" smtClean="0">
                <a:latin typeface="Bookman Old Style" pitchFamily="18" charset="0"/>
              </a:rPr>
              <a:t>Aharón, </a:t>
            </a:r>
            <a:r>
              <a:rPr lang="es-ES" sz="3000" dirty="0" smtClean="0">
                <a:latin typeface="Bookman Old Style" pitchFamily="18" charset="0"/>
              </a:rPr>
              <a:t>el </a:t>
            </a:r>
            <a:r>
              <a:rPr lang="es-ES" sz="3000" dirty="0" smtClean="0">
                <a:latin typeface="Bookman Old Style" pitchFamily="18" charset="0"/>
              </a:rPr>
              <a:t>kohen </a:t>
            </a:r>
            <a:r>
              <a:rPr lang="es-ES" sz="3000" dirty="0" smtClean="0">
                <a:latin typeface="Bookman Old Style" pitchFamily="18" charset="0"/>
              </a:rPr>
              <a:t>original, y les ordenó bendecir a Su pueblo con amor. </a:t>
            </a:r>
            <a:endParaRPr lang="es-ES" sz="3000" dirty="0" smtClean="0">
              <a:latin typeface="Bookman Old Style" pitchFamily="18" charset="0"/>
            </a:endParaRPr>
          </a:p>
          <a:p>
            <a:r>
              <a:rPr lang="es-ES" sz="3000" dirty="0" smtClean="0">
                <a:latin typeface="Bookman Old Style" pitchFamily="18" charset="0"/>
              </a:rPr>
              <a:t>Esta </a:t>
            </a:r>
            <a:r>
              <a:rPr lang="es-ES" sz="3000" dirty="0" smtClean="0">
                <a:latin typeface="Bookman Old Style" pitchFamily="18" charset="0"/>
              </a:rPr>
              <a:t>es la única mitzvá por la cual notamos que se espera que la cumplamos con amor. </a:t>
            </a:r>
            <a:endParaRPr lang="es-ES"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a:p>
            <a:r>
              <a:rPr lang="es-ES" sz="3000" dirty="0" smtClean="0">
                <a:latin typeface="Bookman Old Style" pitchFamily="18" charset="0"/>
              </a:rPr>
              <a:t>De </a:t>
            </a:r>
            <a:r>
              <a:rPr lang="es-ES" sz="3000" dirty="0" smtClean="0">
                <a:latin typeface="Bookman Old Style" pitchFamily="18" charset="0"/>
              </a:rPr>
              <a:t>hecho, una versión del sifrei en nuestra Parashá señala que la forma inusual de la instrucción a los </a:t>
            </a:r>
            <a:r>
              <a:rPr lang="es-ES" sz="3000" dirty="0" smtClean="0">
                <a:latin typeface="Bookman Old Style" pitchFamily="18" charset="0"/>
              </a:rPr>
              <a:t>Kohanim, </a:t>
            </a:r>
            <a:r>
              <a:rPr lang="es-ES" sz="3000" dirty="0" smtClean="0">
                <a:latin typeface="Bookman Old Style" pitchFamily="18" charset="0"/>
              </a:rPr>
              <a:t>donde se les dice </a:t>
            </a:r>
            <a:r>
              <a:rPr lang="es-ES" sz="3000" b="1" i="1" dirty="0" smtClean="0">
                <a:latin typeface="Bookman Old Style" pitchFamily="18" charset="0"/>
              </a:rPr>
              <a:t>"amor lahem"</a:t>
            </a:r>
            <a:r>
              <a:rPr lang="es-ES" sz="3000" dirty="0" smtClean="0">
                <a:latin typeface="Bookman Old Style" pitchFamily="18" charset="0"/>
              </a:rPr>
              <a:t> en lugar del esperado </a:t>
            </a:r>
            <a:r>
              <a:rPr lang="es-ES" sz="3000" b="1" i="1" dirty="0" smtClean="0">
                <a:latin typeface="Bookman Old Style" pitchFamily="18" charset="0"/>
              </a:rPr>
              <a:t>"emor lahem", </a:t>
            </a:r>
            <a:r>
              <a:rPr lang="es-ES" sz="3000" dirty="0" smtClean="0">
                <a:latin typeface="Bookman Old Style" pitchFamily="18" charset="0"/>
              </a:rPr>
              <a:t>implica que deben transmitir estas bendiciones con todo el corazón. . </a:t>
            </a:r>
            <a:endParaRPr lang="es-ES"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a:p>
            <a:r>
              <a:rPr lang="es-ES" sz="3000" dirty="0" smtClean="0">
                <a:latin typeface="Bookman Old Style" pitchFamily="18" charset="0"/>
              </a:rPr>
              <a:t>El </a:t>
            </a:r>
            <a:r>
              <a:rPr lang="es-ES" sz="3000" dirty="0" smtClean="0">
                <a:latin typeface="Bookman Old Style" pitchFamily="18" charset="0"/>
              </a:rPr>
              <a:t>Zohar, citado por </a:t>
            </a:r>
            <a:r>
              <a:rPr lang="es-ES" sz="3000" dirty="0" err="1" smtClean="0">
                <a:latin typeface="Bookman Old Style" pitchFamily="18" charset="0"/>
              </a:rPr>
              <a:t>Magen</a:t>
            </a:r>
            <a:r>
              <a:rPr lang="es-ES" sz="3000" dirty="0" smtClean="0">
                <a:latin typeface="Bookman Old Style" pitchFamily="18" charset="0"/>
              </a:rPr>
              <a:t> Avraham (128:18), declara que un </a:t>
            </a:r>
            <a:r>
              <a:rPr lang="es-ES" sz="3000" dirty="0" err="1" smtClean="0">
                <a:latin typeface="Bookman Old Style" pitchFamily="18" charset="0"/>
              </a:rPr>
              <a:t>kohain</a:t>
            </a:r>
            <a:r>
              <a:rPr lang="es-ES" sz="3000" dirty="0" smtClean="0">
                <a:latin typeface="Bookman Old Style" pitchFamily="18" charset="0"/>
              </a:rPr>
              <a:t> que no siente amor por sus hermanos judíos no puede bendecirlos, ya que no cumple con los criterios de bendecir a Su pueblo “con amor</a:t>
            </a:r>
            <a:r>
              <a:rPr lang="es-ES" sz="3000" dirty="0" smtClean="0">
                <a:latin typeface="Bookman Old Style" pitchFamily="18" charset="0"/>
              </a:rPr>
              <a:t>”.</a:t>
            </a:r>
          </a:p>
          <a:p>
            <a:r>
              <a:rPr lang="es-ES" sz="3000" dirty="0" smtClean="0">
                <a:latin typeface="Bookman Old Style" pitchFamily="18" charset="0"/>
              </a:rPr>
              <a:t>Esta bendición no puede transmitirse por un sentido del deber. </a:t>
            </a:r>
            <a:endParaRPr lang="es-ES"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a:p>
            <a:r>
              <a:rPr lang="es-ES" dirty="0" smtClean="0">
                <a:latin typeface="Bookman Old Style" pitchFamily="18" charset="0"/>
              </a:rPr>
              <a:t>Solo </a:t>
            </a:r>
            <a:r>
              <a:rPr lang="es-ES" dirty="0" smtClean="0">
                <a:latin typeface="Bookman Old Style" pitchFamily="18" charset="0"/>
              </a:rPr>
              <a:t>puede fluir del verdadero amor que siente el </a:t>
            </a:r>
            <a:r>
              <a:rPr lang="es-ES" dirty="0" smtClean="0">
                <a:latin typeface="Bookman Old Style" pitchFamily="18" charset="0"/>
              </a:rPr>
              <a:t>kohen, </a:t>
            </a:r>
            <a:r>
              <a:rPr lang="es-ES" dirty="0" smtClean="0">
                <a:latin typeface="Bookman Old Style" pitchFamily="18" charset="0"/>
              </a:rPr>
              <a:t>el descendiente y el discípulo de Aarón quien, como se describe en </a:t>
            </a:r>
            <a:r>
              <a:rPr lang="es-ES" dirty="0" smtClean="0">
                <a:latin typeface="Bookman Old Style" pitchFamily="18" charset="0"/>
              </a:rPr>
              <a:t>Pirké </a:t>
            </a:r>
            <a:r>
              <a:rPr lang="es-ES" dirty="0" smtClean="0">
                <a:latin typeface="Bookman Old Style" pitchFamily="18" charset="0"/>
              </a:rPr>
              <a:t>Avot 1:12, “amaba y buscaba la paz, amaba a las personas y las acercaba a la Torá”.</a:t>
            </a:r>
            <a:r>
              <a:rPr lang="es-ES" sz="3000" dirty="0" smtClean="0">
                <a:latin typeface="Bookman Old Style" pitchFamily="18" charset="0"/>
              </a:rPr>
              <a:t> </a:t>
            </a:r>
            <a:endParaRPr lang="es-ES"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a:p>
            <a:r>
              <a:rPr lang="es-ES" sz="3000" dirty="0" smtClean="0">
                <a:latin typeface="Bookman Old Style" pitchFamily="18" charset="0"/>
              </a:rPr>
              <a:t>Obtenemos </a:t>
            </a:r>
            <a:r>
              <a:rPr lang="es-ES" sz="3000" dirty="0" smtClean="0">
                <a:latin typeface="Bookman Old Style" pitchFamily="18" charset="0"/>
              </a:rPr>
              <a:t>la bendición de Di-s de seguridad, paz y conexión cuando compartimos por primera vez esos sentimientos y bendiciones entre nosotros</a:t>
            </a:r>
            <a:r>
              <a:rPr lang="es-ES" sz="3000" dirty="0" smtClean="0">
                <a:latin typeface="Bookman Old Style" pitchFamily="18" charset="0"/>
              </a:rPr>
              <a:t>.</a:t>
            </a:r>
          </a:p>
          <a:p>
            <a:r>
              <a:rPr lang="es-ES" sz="3000" dirty="0" smtClean="0">
                <a:latin typeface="Bookman Old Style" pitchFamily="18" charset="0"/>
              </a:rPr>
              <a:t>Nuestro país, nuestra sociedad e incluso nuestra comunidad se han visto desgarrados por la tensión y el desacuerdo. </a:t>
            </a:r>
            <a:endParaRPr lang="es-ES"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a:p>
            <a:r>
              <a:rPr lang="es-ES" sz="3000" dirty="0" smtClean="0">
                <a:latin typeface="Bookman Old Style" pitchFamily="18" charset="0"/>
              </a:rPr>
              <a:t>Debemos </a:t>
            </a:r>
            <a:r>
              <a:rPr lang="es-ES" sz="3000" dirty="0" smtClean="0">
                <a:latin typeface="Bookman Old Style" pitchFamily="18" charset="0"/>
              </a:rPr>
              <a:t>encontrarlo dentro de nosotros mismos para volvernos unos a otros </a:t>
            </a:r>
            <a:r>
              <a:rPr lang="es-ES" sz="3000" b="1" i="1" dirty="0" smtClean="0">
                <a:latin typeface="Bookman Old Style" pitchFamily="18" charset="0"/>
              </a:rPr>
              <a:t>b'ahava</a:t>
            </a:r>
            <a:r>
              <a:rPr lang="es-ES" sz="3000" dirty="0" smtClean="0">
                <a:latin typeface="Bookman Old Style" pitchFamily="18" charset="0"/>
              </a:rPr>
              <a:t>, con amor y cuidado genuinos, y hacer nuestra parte para restaurar entre nosotros esa sensación de seguridad, paz y conexión. </a:t>
            </a:r>
            <a:endParaRPr lang="es-ES" sz="3000" dirty="0" smtClean="0">
              <a:latin typeface="Bookman Old Style" pitchFamily="18" charset="0"/>
            </a:endParaRPr>
          </a:p>
          <a:p>
            <a:r>
              <a:rPr lang="es-ES" sz="3000" dirty="0" smtClean="0">
                <a:latin typeface="Bookman Old Style" pitchFamily="18" charset="0"/>
              </a:rPr>
              <a:t>Esa </a:t>
            </a:r>
            <a:r>
              <a:rPr lang="es-ES" sz="3000" dirty="0" smtClean="0">
                <a:latin typeface="Bookman Old Style" pitchFamily="18" charset="0"/>
              </a:rPr>
              <a:t>será la base sobre la cual Di-s nos otorgará las más completas bendiciones de paz.</a:t>
            </a:r>
            <a:endParaRPr lang="es-ES"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b="1" dirty="0" smtClean="0">
                <a:solidFill>
                  <a:srgbClr val="FF0000"/>
                </a:solidFill>
                <a:latin typeface="Bookman Old Style" pitchFamily="18" charset="0"/>
              </a:rPr>
              <a:t>El Nazir, Narciso y el Ascético</a:t>
            </a:r>
          </a:p>
          <a:p>
            <a:r>
              <a:rPr lang="es-ES" sz="1800" dirty="0" smtClean="0">
                <a:latin typeface="Bookman Old Style" pitchFamily="18" charset="0"/>
              </a:rPr>
              <a:t>Notas del Rabino Dr. Tzvi Hersh Weinreb y del Rabino Ari </a:t>
            </a:r>
            <a:r>
              <a:rPr lang="es-ES" sz="1800" dirty="0" err="1" smtClean="0">
                <a:latin typeface="Bookman Old Style" pitchFamily="18" charset="0"/>
              </a:rPr>
              <a:t>Kahn</a:t>
            </a:r>
            <a:r>
              <a:rPr lang="es-ES" sz="1800" dirty="0" smtClean="0">
                <a:latin typeface="Bookman Old Style" pitchFamily="18" charset="0"/>
              </a:rPr>
              <a:t>.</a:t>
            </a:r>
          </a:p>
          <a:p>
            <a:r>
              <a:rPr lang="es-ES" dirty="0" smtClean="0">
                <a:latin typeface="Bookman Old Style" pitchFamily="18" charset="0"/>
              </a:rPr>
              <a:t>El diccionario Webster define la paradoja como "una declaración que es contradictoria de hecho y, por lo tanto, falsa". </a:t>
            </a:r>
          </a:p>
          <a:p>
            <a:r>
              <a:rPr lang="es-ES" dirty="0" smtClean="0">
                <a:latin typeface="Bookman Old Style" pitchFamily="18" charset="0"/>
              </a:rPr>
              <a:t>En la vida, sin embargo, existen numerosas paradojas que, curiosamente, no son del todo falsas. </a:t>
            </a:r>
          </a:p>
        </p:txBody>
      </p:sp>
    </p:spTree>
    <p:extLst>
      <p:ext uri="{BB962C8B-B14F-4D97-AF65-F5344CB8AC3E}">
        <p14:creationId xmlns:p14="http://schemas.microsoft.com/office/powerpoint/2010/main" xmlns="" val="261157990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sz="3000" dirty="0" smtClean="0">
                <a:latin typeface="Bookman Old Style" pitchFamily="18" charset="0"/>
              </a:rPr>
              <a:t>En la vida religiosa encontramos muchas de estas paradojas, y una de ellas se encuentra en la porción de la Torá que leímos esta semana.</a:t>
            </a:r>
          </a:p>
          <a:p>
            <a:r>
              <a:rPr lang="es-ES" sz="3000" dirty="0" smtClean="0">
                <a:latin typeface="Bookman Old Style" pitchFamily="18" charset="0"/>
              </a:rPr>
              <a:t>La parashá de esta semana es Naso (Números 4:21-7:89). Es la más larga de todas las porciones de la Torá y trata muchos temas que parecen no estar relacionados entre sí. </a:t>
            </a:r>
          </a:p>
        </p:txBody>
      </p:sp>
    </p:spTree>
    <p:extLst>
      <p:ext uri="{BB962C8B-B14F-4D97-AF65-F5344CB8AC3E}">
        <p14:creationId xmlns:p14="http://schemas.microsoft.com/office/powerpoint/2010/main" xmlns="" val="261157990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dirty="0" smtClean="0">
                <a:latin typeface="Bookman Old Style" pitchFamily="18" charset="0"/>
              </a:rPr>
              <a:t>Uno de los temas más fascinantes tratados en esta parashá es la práctica del Nazir. </a:t>
            </a:r>
          </a:p>
          <a:p>
            <a:r>
              <a:rPr lang="es-ES" dirty="0" smtClean="0">
                <a:latin typeface="Bookman Old Style" pitchFamily="18" charset="0"/>
              </a:rPr>
              <a:t>Los detalles de esta práctica son bastante claros: "Si alguien, hombre o mujer, pronuncia explícitamente un voto de nazareo... Se abstendrá de vino... </a:t>
            </a:r>
          </a:p>
        </p:txBody>
      </p:sp>
    </p:spTree>
    <p:extLst>
      <p:ext uri="{BB962C8B-B14F-4D97-AF65-F5344CB8AC3E}">
        <p14:creationId xmlns:p14="http://schemas.microsoft.com/office/powerpoint/2010/main" xmlns="" val="261157990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dirty="0" smtClean="0">
                <a:latin typeface="Bookman Old Style" pitchFamily="18" charset="0"/>
              </a:rPr>
              <a:t>Durante su mandato como nazareo no podrá comer nada que se obtenga de la vid. .. Durante todo el tiempo de su voto… el cabello de su cabeza debe dejarse suelto… Durante todo el tiempo que ha apartado para el Señor, no entrará donde haya un muerto…” (Números 6: 1-6).</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dirty="0" smtClean="0">
                <a:latin typeface="Bookman Old Style" pitchFamily="18" charset="0"/>
              </a:rPr>
              <a:t>En términos generales, la religión judía no exige a sus seguidores que se abstengan del mundo y de sus placeres legítimos. </a:t>
            </a:r>
          </a:p>
          <a:p>
            <a:r>
              <a:rPr lang="es-ES" dirty="0" smtClean="0">
                <a:latin typeface="Bookman Old Style" pitchFamily="18" charset="0"/>
              </a:rPr>
              <a:t>La nuestra no es una religión de ascetismo. </a:t>
            </a:r>
          </a:p>
          <a:p>
            <a:r>
              <a:rPr lang="es-ES" dirty="0" smtClean="0">
                <a:latin typeface="Bookman Old Style" pitchFamily="18" charset="0"/>
              </a:rPr>
              <a:t>Entonces, ¿cómo vamos a evaluar las prácticas del Nazir? </a:t>
            </a:r>
          </a:p>
        </p:txBody>
      </p:sp>
    </p:spTree>
    <p:extLst>
      <p:ext uri="{BB962C8B-B14F-4D97-AF65-F5344CB8AC3E}">
        <p14:creationId xmlns:p14="http://schemas.microsoft.com/office/powerpoint/2010/main" xmlns="" val="261157990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dirty="0" smtClean="0">
                <a:latin typeface="Bookman Old Style" pitchFamily="18" charset="0"/>
              </a:rPr>
              <a:t>¿Hizo lo correcto o lo incorrecto al adoptar voluntariamente tales rigurosidades? ¿Es un santo o un pecador?</a:t>
            </a:r>
          </a:p>
          <a:p>
            <a:r>
              <a:rPr lang="es-ES" dirty="0" smtClean="0">
                <a:latin typeface="Bookman Old Style" pitchFamily="18" charset="0"/>
              </a:rPr>
              <a:t>Una lectura cuidadosa del texto sugiere que tenemos aquí un ejemplo clásico de una paradoja. El Nazir es tanto un santo como un pecador. </a:t>
            </a:r>
          </a:p>
        </p:txBody>
      </p:sp>
    </p:spTree>
    <p:extLst>
      <p:ext uri="{BB962C8B-B14F-4D97-AF65-F5344CB8AC3E}">
        <p14:creationId xmlns:p14="http://schemas.microsoft.com/office/powerpoint/2010/main" xmlns="" val="261157990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dirty="0" smtClean="0">
                <a:latin typeface="Bookman Old Style" pitchFamily="18" charset="0"/>
              </a:rPr>
              <a:t>Por un lado, se le llama "santo": durante todo su mandato como nazareo está consagrado al Señor" (ibíd., versículo 8). </a:t>
            </a:r>
          </a:p>
          <a:p>
            <a:r>
              <a:rPr lang="es-ES" dirty="0" smtClean="0">
                <a:latin typeface="Bookman Old Style" pitchFamily="18" charset="0"/>
              </a:rPr>
              <a:t>Por otro lado, se le llama "pecador": "El sacerdote hará… expiación en su nombre por el pecado en que incurrió…” (ibíd. versículo 11).</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sz="3100" dirty="0" smtClean="0">
                <a:latin typeface="Bookman Old Style" pitchFamily="18" charset="0"/>
              </a:rPr>
              <a:t>Mientras que algunos comentarios enfatizan los logros santos de Nazir, otros enfatizan la naturaleza pecaminosa de su abstinencia de él. </a:t>
            </a:r>
          </a:p>
          <a:p>
            <a:r>
              <a:rPr lang="es-ES" sz="3100" dirty="0" smtClean="0">
                <a:latin typeface="Bookman Old Style" pitchFamily="18" charset="0"/>
              </a:rPr>
              <a:t>Obadiah Sforno, por ejemplo, afirma: "Él ha sido iluminado por la misma luz de la vida, y ha llegado a ser contado entre los santos de su generación". </a:t>
            </a:r>
          </a:p>
        </p:txBody>
      </p:sp>
    </p:spTree>
    <p:extLst>
      <p:ext uri="{BB962C8B-B14F-4D97-AF65-F5344CB8AC3E}">
        <p14:creationId xmlns:p14="http://schemas.microsoft.com/office/powerpoint/2010/main" xmlns="" val="261157990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sz="3100" dirty="0" smtClean="0">
                <a:latin typeface="Bookman Old Style" pitchFamily="18" charset="0"/>
              </a:rPr>
              <a:t>Y, sin embargo, el Talmud de Jerusalén (Nedarim 9:1) lo reprende con estas palabras: "¿No te basta con acatar las restricciones de la Torá que te has prohibido cosas que son perfectamente permisibles?" Sobre lo cual Maimónides proclama: "Nunca he oído una declaración más maravillosa" </a:t>
            </a:r>
            <a:r>
              <a:rPr lang="es-ES" sz="2000" b="1" dirty="0" smtClean="0">
                <a:latin typeface="Bookman Old Style" pitchFamily="18" charset="0"/>
              </a:rPr>
              <a:t>(Ocho Capítulos, capítulo 4). </a:t>
            </a:r>
            <a:endParaRPr lang="es-ES" sz="3100"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sz="3000" dirty="0" smtClean="0">
                <a:latin typeface="Bookman Old Style" pitchFamily="18" charset="0"/>
              </a:rPr>
              <a:t>El camino de Nazir, nezirut, es el camino de la paradoja.</a:t>
            </a:r>
          </a:p>
          <a:p>
            <a:r>
              <a:rPr lang="es-ES" sz="3000" dirty="0" smtClean="0">
                <a:latin typeface="Bookman Old Style" pitchFamily="18" charset="0"/>
              </a:rPr>
              <a:t>La paradoja se puede aclarar comparando la historia de un joven Nazir con una leyenda extraída de la mitología griega. La historia a la que me refiero está narrada en el Talmud de Babilonia (Nedarim 9b) por el antiguo Sabio y Sumo Sacerdote Simón el Justo: </a:t>
            </a:r>
          </a:p>
        </p:txBody>
      </p:sp>
    </p:spTree>
    <p:extLst>
      <p:ext uri="{BB962C8B-B14F-4D97-AF65-F5344CB8AC3E}">
        <p14:creationId xmlns:p14="http://schemas.microsoft.com/office/powerpoint/2010/main" xmlns="" val="261157990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dirty="0" smtClean="0">
                <a:latin typeface="Bookman Old Style" pitchFamily="18" charset="0"/>
              </a:rPr>
              <a:t>"Una vez me encontré con un joven Nazir que viajaba desde el sur. Vi que tenía hermosos ojos, estaba Marcadamente atractivo, y su cabello estaba arreglado en rizos. Había venido a mí para concluir su nezirut, como se requiere, afeitándose el cabello y la barba. </a:t>
            </a:r>
          </a:p>
        </p:txBody>
      </p:sp>
    </p:spTree>
    <p:extLst>
      <p:ext uri="{BB962C8B-B14F-4D97-AF65-F5344CB8AC3E}">
        <p14:creationId xmlns:p14="http://schemas.microsoft.com/office/powerpoint/2010/main" xmlns="" val="261157990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dirty="0" smtClean="0">
                <a:latin typeface="Bookman Old Style" pitchFamily="18" charset="0"/>
              </a:rPr>
              <a:t>Así que le pregunté por qué elegiría ser nazir. Me dijo que había sido un pastor y una vez fue a buscar agua a un pozo. 'Miré mi reflejo en el pozo', dijo, 'y me invadió un impulso apasionado de admirar mi propia belleza. </a:t>
            </a:r>
          </a:p>
          <a:p>
            <a:r>
              <a:rPr lang="es-ES" dirty="0" smtClean="0">
                <a:latin typeface="Bookman Old Style" pitchFamily="18" charset="0"/>
              </a:rPr>
              <a:t>Rechacé duramente mi falso orgullo. </a:t>
            </a:r>
          </a:p>
        </p:txBody>
      </p:sp>
    </p:spTree>
    <p:extLst>
      <p:ext uri="{BB962C8B-B14F-4D97-AF65-F5344CB8AC3E}">
        <p14:creationId xmlns:p14="http://schemas.microsoft.com/office/powerpoint/2010/main" xmlns="" val="261157990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sz="3000" dirty="0" smtClean="0">
                <a:latin typeface="Bookman Old Style" pitchFamily="18" charset="0"/>
              </a:rPr>
              <a:t>En ese momento me comprometí a convertirme en nazir, para que un día viniera a cortarme el cabello por el bien del cielo.'" </a:t>
            </a:r>
          </a:p>
          <a:p>
            <a:r>
              <a:rPr lang="es-ES" sz="3000" dirty="0" smtClean="0">
                <a:latin typeface="Bookman Old Style" pitchFamily="18" charset="0"/>
              </a:rPr>
              <a:t>Cuando Simón el Justo escuchó la historia de este hombre, se puso de pie y lo besó en la cabeza y le dijo: "Hijo mío, que los nazareos como tú aumenten entre el pueblo de Israel".</a:t>
            </a:r>
            <a:endParaRPr lang="en-US"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dirty="0" smtClean="0">
                <a:latin typeface="Bookman Old Style" pitchFamily="18" charset="0"/>
              </a:rPr>
              <a:t>El joven de esta historia estaba fascinado por su propia buena apariencia. </a:t>
            </a:r>
          </a:p>
          <a:p>
            <a:r>
              <a:rPr lang="es-ES" dirty="0" smtClean="0">
                <a:latin typeface="Bookman Old Style" pitchFamily="18" charset="0"/>
              </a:rPr>
              <a:t>Casi se dejó llevar por un impulso apasionado hacia el culto y la admiración propios. </a:t>
            </a:r>
          </a:p>
        </p:txBody>
      </p:sp>
    </p:spTree>
    <p:extLst>
      <p:ext uri="{BB962C8B-B14F-4D97-AF65-F5344CB8AC3E}">
        <p14:creationId xmlns:p14="http://schemas.microsoft.com/office/powerpoint/2010/main" xmlns="" val="261157990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sz="3000" dirty="0" smtClean="0">
                <a:latin typeface="Bookman Old Style" pitchFamily="18" charset="0"/>
              </a:rPr>
              <a:t>Superó ese impulso prometiendo convertirse en Nazir, con todas sus restricciones culminando en el requisito de cortar sus cabellos sueltos y disminuir su belleza en el proceso.</a:t>
            </a:r>
          </a:p>
          <a:p>
            <a:r>
              <a:rPr lang="es-ES" sz="3000" dirty="0" smtClean="0">
                <a:latin typeface="Bookman Old Style" pitchFamily="18" charset="0"/>
              </a:rPr>
              <a:t>La mitología griega nos cuenta una historia similar, pero en su versión el joven está condenado para siempre a la vana adoración de sí mismo. </a:t>
            </a:r>
          </a:p>
        </p:txBody>
      </p:sp>
    </p:spTree>
    <p:extLst>
      <p:ext uri="{BB962C8B-B14F-4D97-AF65-F5344CB8AC3E}">
        <p14:creationId xmlns:p14="http://schemas.microsoft.com/office/powerpoint/2010/main" xmlns="" val="261157990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dirty="0" smtClean="0">
                <a:latin typeface="Bookman Old Style" pitchFamily="18" charset="0"/>
              </a:rPr>
              <a:t>Me refiero a la leyenda de Narciso. Era un joven físicamente perfecto amado por las ninfas. Una ninfa, Echo, lo amaba profundamente pero fue rechazada groseramente por él. Los dioses lo castigaron asegurándole que él también experimentaría un amor no correspondido. </a:t>
            </a:r>
          </a:p>
        </p:txBody>
      </p:sp>
    </p:spTree>
    <p:extLst>
      <p:ext uri="{BB962C8B-B14F-4D97-AF65-F5344CB8AC3E}">
        <p14:creationId xmlns:p14="http://schemas.microsoft.com/office/powerpoint/2010/main" xmlns="" val="261157990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dirty="0" smtClean="0">
                <a:latin typeface="Bookman Old Style" pitchFamily="18" charset="0"/>
              </a:rPr>
              <a:t>Un día, Narciso vio su propia imagen reflejada en un claro estanque de montaña y se enamoró de él, pensando que estaba mirando a un hermoso espíritu del agua. No podía apartarse de esta imagen especular, y muy lentamente se consumió y murió.</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sz="3000" dirty="0" smtClean="0">
                <a:latin typeface="Bookman Old Style" pitchFamily="18" charset="0"/>
              </a:rPr>
              <a:t>Los psicólogos han diagnosticado un trastorno mental que personifica la historia de Narciso. A este trastorno lo llaman </a:t>
            </a:r>
            <a:r>
              <a:rPr lang="es-ES" sz="3000" i="1" dirty="0" smtClean="0">
                <a:latin typeface="Bookman Old Style" pitchFamily="18" charset="0"/>
              </a:rPr>
              <a:t>narcisismo</a:t>
            </a:r>
            <a:r>
              <a:rPr lang="es-ES" sz="3000" dirty="0" smtClean="0">
                <a:latin typeface="Bookman Old Style" pitchFamily="18" charset="0"/>
              </a:rPr>
              <a:t>. </a:t>
            </a:r>
          </a:p>
          <a:p>
            <a:r>
              <a:rPr lang="es-ES" sz="3000" dirty="0" smtClean="0">
                <a:latin typeface="Bookman Old Style" pitchFamily="18" charset="0"/>
              </a:rPr>
              <a:t>Muchas de las características del narcisismo están presentes en el mito: orgullo arrogante, egocentrismo, auto admiración e incapacidad para mostrar amor a otra persona.</a:t>
            </a:r>
            <a:endParaRPr lang="en-US"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sz="3100" dirty="0" smtClean="0">
                <a:latin typeface="Bookman Old Style" pitchFamily="18" charset="0"/>
              </a:rPr>
              <a:t>Volviendo al joven de la historia contada por Simón el Justo, ahora podemos comprender que su "impulso apasionado" era una tentación irresistible de volverse como el mítico Narciso. El joven, que por cierto no tiene nombre en la historia, reconoce que era susceptible al orgullo arrogante y al egoísmo. </a:t>
            </a:r>
          </a:p>
        </p:txBody>
      </p:sp>
    </p:spTree>
    <p:extLst>
      <p:ext uri="{BB962C8B-B14F-4D97-AF65-F5344CB8AC3E}">
        <p14:creationId xmlns:p14="http://schemas.microsoft.com/office/powerpoint/2010/main" xmlns="" val="261157990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sz="3000" dirty="0" smtClean="0">
                <a:latin typeface="Bookman Old Style" pitchFamily="18" charset="0"/>
              </a:rPr>
              <a:t>Temía ceder a un egocentrismo que no deja lugar para el amor a los demás. Entonces recurrió a una "terapia" muy potente: el voto de nazareo.</a:t>
            </a:r>
          </a:p>
          <a:p>
            <a:r>
              <a:rPr lang="es-ES" sz="3000" dirty="0" smtClean="0">
                <a:latin typeface="Bookman Old Style" pitchFamily="18" charset="0"/>
              </a:rPr>
              <a:t>Al contar esta historia de manera tan dramática, asegurando que se volvería a contar una y otra vez a lo largo de los siglos, Simón el Justo abordó la paradoja de la práctica del nazareo. </a:t>
            </a:r>
          </a:p>
        </p:txBody>
      </p:sp>
    </p:spTree>
    <p:extLst>
      <p:ext uri="{BB962C8B-B14F-4D97-AF65-F5344CB8AC3E}">
        <p14:creationId xmlns:p14="http://schemas.microsoft.com/office/powerpoint/2010/main" xmlns="" val="261157990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dirty="0" smtClean="0">
                <a:latin typeface="Bookman Old Style" pitchFamily="18" charset="0"/>
              </a:rPr>
              <a:t>No es para todos los hombres. Para la mayoría de nosotros es un pecado prohibir lo que permite la Torá. Pero para aquellos de nosotros que somos vulnerables a las tentaciones del narcisismo, la "medicina fuerte" de nezirut puede ser necesaria, aunque solo sea por un tiempo.</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sz="3100" dirty="0" smtClean="0">
                <a:latin typeface="Bookman Old Style" pitchFamily="18" charset="0"/>
              </a:rPr>
              <a:t>Los estilos de vida rigurosamente piadosos no hacen que una persona sea inmune a las maldiciones del narcisismo. La paradoja final es que el Nazir, o cualquier otra persona que viva una vida de extrema religiosidad, puede volverse tan culpable como Narciso de orgullo arrogante y egoísmo. </a:t>
            </a:r>
          </a:p>
        </p:txBody>
      </p:sp>
    </p:spTree>
    <p:extLst>
      <p:ext uri="{BB962C8B-B14F-4D97-AF65-F5344CB8AC3E}">
        <p14:creationId xmlns:p14="http://schemas.microsoft.com/office/powerpoint/2010/main" xmlns="" val="261157990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dirty="0" smtClean="0">
                <a:latin typeface="Bookman Old Style" pitchFamily="18" charset="0"/>
              </a:rPr>
              <a:t>Pueden llegar a proyectar una actitud de "más santo que tú" hacia los demás. El nazir puede fallar en deshacerse de su auto admiración y en su lugar convertirse en santurrón, cínicamente convencido de que es espiritualmente superior a sus compañeros.</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sz="3100" dirty="0" smtClean="0">
                <a:latin typeface="Bookman Old Style" pitchFamily="18" charset="0"/>
              </a:rPr>
              <a:t>Astutos observadores de la sociedad contemporánea han detectado en ella un narcisismo omnipresente. Uno de esos observadores fue Christopher Lasch. En su popular libro La cultura del narcisismo, escribe sobre una "preocupación narcisista por uno mismo" que crea una burla de los valores tradicionales. </a:t>
            </a:r>
          </a:p>
        </p:txBody>
      </p:sp>
    </p:spTree>
    <p:extLst>
      <p:ext uri="{BB962C8B-B14F-4D97-AF65-F5344CB8AC3E}">
        <p14:creationId xmlns:p14="http://schemas.microsoft.com/office/powerpoint/2010/main" xmlns="" val="261157990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dirty="0" smtClean="0">
                <a:latin typeface="Bookman Old Style" pitchFamily="18" charset="0"/>
              </a:rPr>
              <a:t>Nuestra sociedad contemporánea, argumenta Lasch, está llena de individuos "que no pueden vivir sin un público que los admire... que deben unirse a aquellos que irradian celebridad, poder y carisma. </a:t>
            </a:r>
          </a:p>
          <a:p>
            <a:r>
              <a:rPr lang="es-ES" dirty="0" smtClean="0">
                <a:latin typeface="Bookman Old Style" pitchFamily="18" charset="0"/>
              </a:rPr>
              <a:t>Para el narcisista, el mundo es un espejo...".</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dirty="0" smtClean="0">
                <a:latin typeface="Bookman Old Style" pitchFamily="18" charset="0"/>
              </a:rPr>
              <a:t>Pocos nazareos están documentados en la literatura bíblica y talmúdica. </a:t>
            </a:r>
          </a:p>
          <a:p>
            <a:r>
              <a:rPr lang="es-ES" dirty="0" smtClean="0">
                <a:latin typeface="Bookman Old Style" pitchFamily="18" charset="0"/>
              </a:rPr>
              <a:t>Ciertamente hay pocos, si es que hay alguno, hoy. </a:t>
            </a:r>
          </a:p>
          <a:p>
            <a:r>
              <a:rPr lang="es-ES" dirty="0" smtClean="0">
                <a:latin typeface="Bookman Old Style" pitchFamily="18" charset="0"/>
              </a:rPr>
              <a:t>Pero ciertamente hay muchos narcisistas entre nosotros. Tal vez seamos, como sostiene Lasch, una cultura del narcisismo. </a:t>
            </a:r>
          </a:p>
        </p:txBody>
      </p:sp>
    </p:spTree>
    <p:extLst>
      <p:ext uri="{BB962C8B-B14F-4D97-AF65-F5344CB8AC3E}">
        <p14:creationId xmlns:p14="http://schemas.microsoft.com/office/powerpoint/2010/main" xmlns="" val="261157990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dirty="0" smtClean="0">
                <a:latin typeface="Bookman Old Style" pitchFamily="18" charset="0"/>
              </a:rPr>
              <a:t>Si es así, podemos hacer bien en contemplar la motivación de las prácticas nazareas. </a:t>
            </a:r>
          </a:p>
          <a:p>
            <a:r>
              <a:rPr lang="es-ES" dirty="0" smtClean="0">
                <a:latin typeface="Bookman Old Style" pitchFamily="18" charset="0"/>
              </a:rPr>
              <a:t>Es posible que Nezirut ya no sea la forma práctica de controlar nuestro narcisismo. Pero seguramente podemos identificar otras formas efectivas de hacerlo.</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sz="2750" dirty="0" smtClean="0">
                <a:latin typeface="Bookman Old Style" pitchFamily="18" charset="0"/>
              </a:rPr>
              <a:t>Puede que ya no sea práctico emular al Nazir, pero se nos recomienda al menos reflexionar sobre el propósito de su camino.</a:t>
            </a:r>
          </a:p>
          <a:p>
            <a:r>
              <a:rPr lang="es-ES" sz="2750" dirty="0" smtClean="0">
                <a:latin typeface="Bookman Old Style" pitchFamily="18" charset="0"/>
              </a:rPr>
              <a:t>Con respecto al pecado del ascetismo, comenta el Rabino </a:t>
            </a:r>
            <a:r>
              <a:rPr lang="es-ES" sz="2750" dirty="0" err="1" smtClean="0">
                <a:latin typeface="Bookman Old Style" pitchFamily="18" charset="0"/>
              </a:rPr>
              <a:t>Arí</a:t>
            </a:r>
            <a:r>
              <a:rPr lang="es-ES" sz="2750" dirty="0" smtClean="0">
                <a:latin typeface="Bookman Old Style" pitchFamily="18" charset="0"/>
              </a:rPr>
              <a:t> </a:t>
            </a:r>
            <a:r>
              <a:rPr lang="es-ES" sz="2750" dirty="0" err="1" smtClean="0">
                <a:latin typeface="Bookman Old Style" pitchFamily="18" charset="0"/>
              </a:rPr>
              <a:t>Kahn</a:t>
            </a:r>
            <a:r>
              <a:rPr lang="es-ES" sz="2750" dirty="0" smtClean="0">
                <a:latin typeface="Bookman Old Style" pitchFamily="18" charset="0"/>
              </a:rPr>
              <a:t>: Hay momentos en la vida de una persona en que la santidad se convierte en una meta consciente, un estado mental y corporal que él o ella persigue activamente, un desiderátum. </a:t>
            </a:r>
          </a:p>
        </p:txBody>
      </p:sp>
    </p:spTree>
    <p:extLst>
      <p:ext uri="{BB962C8B-B14F-4D97-AF65-F5344CB8AC3E}">
        <p14:creationId xmlns:p14="http://schemas.microsoft.com/office/powerpoint/2010/main" xmlns="" val="261157990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sz="2800" dirty="0" smtClean="0">
                <a:latin typeface="Bookman Old Style" pitchFamily="18" charset="0"/>
              </a:rPr>
              <a:t>Sin embargo, la búsqueda para alcanzar un plano superior de existencia, para alcanzar la elevación espiritual, no siempre es un camino simple o directo. </a:t>
            </a:r>
          </a:p>
          <a:p>
            <a:r>
              <a:rPr lang="es-ES" sz="2800" dirty="0" smtClean="0">
                <a:latin typeface="Bookman Old Style" pitchFamily="18" charset="0"/>
              </a:rPr>
              <a:t>El deseo de espiritualidad puede llevarnos por caminos extraños e inexplorados, llevándonos a veces en una dirección o a un lugar que o está desprovisto de santidad o, peor aún, la antítesis de la santidad. </a:t>
            </a:r>
          </a:p>
        </p:txBody>
      </p:sp>
    </p:spTree>
    <p:extLst>
      <p:ext uri="{BB962C8B-B14F-4D97-AF65-F5344CB8AC3E}">
        <p14:creationId xmlns:p14="http://schemas.microsoft.com/office/powerpoint/2010/main" xmlns="" val="261157990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sz="3000" dirty="0" smtClean="0">
                <a:latin typeface="Bookman Old Style" pitchFamily="18" charset="0"/>
              </a:rPr>
              <a:t>Numerosas secciones de la Torá y la mayoría de las palabras de los profetas están dedicadas a la batalla aparentemente interminable contra los falsos dioses paganos cuya seductora promesa de una rápida "aventura de una noche" de extática experiencia religiosa desvía a los buscadores desprevenidos.</a:t>
            </a:r>
            <a:endParaRPr lang="en-US"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sz="3000" dirty="0" smtClean="0">
                <a:latin typeface="Bookman Old Style" pitchFamily="18" charset="0"/>
              </a:rPr>
              <a:t>La sensualidad, la sexualidad, la sobrecarga sensorial y los estados de conciencia alterados artificialmente han servido durante mucho tiempo como "herramientas de marketing" clave para el falso nirvana que ofrece el paganismo en sus diversas formas, desde el principio de los tiempos hasta el presente.</a:t>
            </a:r>
          </a:p>
        </p:txBody>
      </p:sp>
    </p:spTree>
    <p:extLst>
      <p:ext uri="{BB962C8B-B14F-4D97-AF65-F5344CB8AC3E}">
        <p14:creationId xmlns:p14="http://schemas.microsoft.com/office/powerpoint/2010/main" xmlns="" val="261157990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sz="3000" dirty="0" smtClean="0">
                <a:latin typeface="Bookman Old Style" pitchFamily="18" charset="0"/>
              </a:rPr>
              <a:t>El alma verdaderamente sensible evita las falsificaciones espirituales y busca la santidad en otros lugares, a menudo en la misma antítesis del libertinaje y el exceso carnal que caracteriza al paganismo. La Torá presenta uno de esos modelos, en el que el buscador espiritual puede alcanzar un estado alterado, un nivel elevado de santidad. </a:t>
            </a:r>
          </a:p>
        </p:txBody>
      </p:sp>
    </p:spTree>
    <p:extLst>
      <p:ext uri="{BB962C8B-B14F-4D97-AF65-F5344CB8AC3E}">
        <p14:creationId xmlns:p14="http://schemas.microsoft.com/office/powerpoint/2010/main" xmlns="" val="261157990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sz="3000" dirty="0" smtClean="0">
                <a:latin typeface="Bookman Old Style" pitchFamily="18" charset="0"/>
              </a:rPr>
              <a:t>En este modelo, una persona puede salirse temporal o permanentemente de su existencia normal y convertirse en una persona "diferente", asumiendo nuevas limitaciones más restrictivas de su existencia sensorial y física. Al hacerlo, el buscador espiritual se convierte en nazir.</a:t>
            </a:r>
            <a:endParaRPr lang="en-US"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sz="3100" dirty="0" smtClean="0">
                <a:latin typeface="Bookman Old Style" pitchFamily="18" charset="0"/>
              </a:rPr>
              <a:t>Algunas de estas restricciones adicionales recuerdan las leyes que se aplican a un kohen, como la prohibición del contacto voluntario con los muertos. De manera similar, el vino está prohibido para el nazir, como lo está para un kohen durante su período de servicio activo en el Templo. </a:t>
            </a:r>
          </a:p>
        </p:txBody>
      </p:sp>
    </p:spTree>
    <p:extLst>
      <p:ext uri="{BB962C8B-B14F-4D97-AF65-F5344CB8AC3E}">
        <p14:creationId xmlns:p14="http://schemas.microsoft.com/office/powerpoint/2010/main" xmlns="" val="261157990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sz="3000" dirty="0" smtClean="0">
                <a:latin typeface="Bookman Old Style" pitchFamily="18" charset="0"/>
              </a:rPr>
              <a:t>Aunque estos paralelismos podrían llevarnos a equiparar el nazir y el kohen, hay una diferencia importante, quizás diseñada para recordarle al nazir que no es un kohen: el cabello del nazir debe dejarse sin cortar, mientras que el Kohen Gadol (sumo sacerdote) es se ordena específicamente que se peine bien.[1]</a:t>
            </a:r>
            <a:endParaRPr lang="en-US"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sz="2900" dirty="0" smtClean="0">
                <a:latin typeface="Bookman Old Style" pitchFamily="18" charset="0"/>
              </a:rPr>
              <a:t>El nazir podría ser engañado por la similitud con el elevado estado espiritual del kohen y sacar conclusiones inapropiadas. Sin embargo, se debe tener en cuenta una ley adicional con respecto al nazir. Sorprendentemente, la Torá ordena al nazir traer una ofrenda por el pecado al Templo cuando se completa el período asignado y se reanuda la vida normal. </a:t>
            </a:r>
          </a:p>
        </p:txBody>
      </p:sp>
    </p:spTree>
    <p:extLst>
      <p:ext uri="{BB962C8B-B14F-4D97-AF65-F5344CB8AC3E}">
        <p14:creationId xmlns:p14="http://schemas.microsoft.com/office/powerpoint/2010/main" xmlns="" val="261157990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sz="3000" dirty="0" smtClean="0">
                <a:latin typeface="Bookman Old Style" pitchFamily="18" charset="0"/>
              </a:rPr>
              <a:t>Pensándolo bien, esto parece bastante extraño: el nazir acaba de completar un período de espiritualidad elevada, de ascetismo y abnegación, de abstención de varios aspectos del mundo físico. ¿Por qué sería apropiada una ofrenda por el pecado al final de este período de santidad?</a:t>
            </a:r>
            <a:endParaRPr lang="en-US"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dirty="0" smtClean="0">
                <a:latin typeface="Bookman Old Style" pitchFamily="18" charset="0"/>
              </a:rPr>
              <a:t>La naturaleza de esta ofrenda por el pecado se debate en el Talmud. </a:t>
            </a:r>
          </a:p>
          <a:p>
            <a:r>
              <a:rPr lang="es-ES" dirty="0" smtClean="0">
                <a:latin typeface="Bookman Old Style" pitchFamily="18" charset="0"/>
              </a:rPr>
              <a:t>Una opinión es que la ofrenda por el pecado se trae porque el nazir puede haber fallado involuntariamente en cumplir con su nuevo estatus en algún momento del proceso. </a:t>
            </a:r>
          </a:p>
        </p:txBody>
      </p:sp>
    </p:spTree>
    <p:extLst>
      <p:ext uri="{BB962C8B-B14F-4D97-AF65-F5344CB8AC3E}">
        <p14:creationId xmlns:p14="http://schemas.microsoft.com/office/powerpoint/2010/main" xmlns="" val="261157990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dirty="0" smtClean="0">
                <a:latin typeface="Bookman Old Style" pitchFamily="18" charset="0"/>
              </a:rPr>
              <a:t>La otra opinión es que la ofrenda expía los "pecados" que son parte integral de la experiencia nazarea en sí misma, es decir, la abstinencia de vino que de otro modo se habría disfrutado. </a:t>
            </a:r>
          </a:p>
          <a:p>
            <a:r>
              <a:rPr lang="es-ES" dirty="0" smtClean="0">
                <a:latin typeface="Bookman Old Style" pitchFamily="18" charset="0"/>
              </a:rPr>
              <a:t>Esta enseñanza puede venir como una sorpresa; </a:t>
            </a:r>
          </a:p>
        </p:txBody>
      </p:sp>
    </p:spTree>
    <p:extLst>
      <p:ext uri="{BB962C8B-B14F-4D97-AF65-F5344CB8AC3E}">
        <p14:creationId xmlns:p14="http://schemas.microsoft.com/office/powerpoint/2010/main" xmlns="" val="261157990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dirty="0" smtClean="0">
                <a:latin typeface="Bookman Old Style" pitchFamily="18" charset="0"/>
              </a:rPr>
              <a:t>después de todo, el judaísmo no suele preocuparse por lamentar los deseos no cumplidos o los placeres terrenales, pero la enseñanza talmúdica[2] es bastante clara: este mundo fue hecho para ser disfrutado, celebrado y santificado.</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sz="3000" dirty="0" smtClean="0">
                <a:latin typeface="Bookman Old Style" pitchFamily="18" charset="0"/>
              </a:rPr>
              <a:t>Dios creó un mundo hermoso y colocó al primer hombre y a la primera mujer en el “Jardín del Edén”, que significa, literalmente, el jardín de los placeres. En un pasaje particularmente hermoso, el Talmud enseña que una persona que no disfruta del hermoso mundo que Dios nos dio será responsable mientras se le juzga al final de su vida. </a:t>
            </a:r>
          </a:p>
        </p:txBody>
      </p:sp>
    </p:spTree>
    <p:extLst>
      <p:ext uri="{BB962C8B-B14F-4D97-AF65-F5344CB8AC3E}">
        <p14:creationId xmlns:p14="http://schemas.microsoft.com/office/powerpoint/2010/main" xmlns="" val="261157990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dirty="0" smtClean="0">
                <a:latin typeface="Bookman Old Style" pitchFamily="18" charset="0"/>
              </a:rPr>
              <a:t>Luego, el Talmud relata la costumbre de un sabio en particular que tomó esta enseñanza muy en serio y se acostumbró a visitar el mercado regularmente con la esperanza de encontrar alguna fruta nueva u otro manjar, buscando nuevos sabores para poder recitar la bendición apropiada </a:t>
            </a:r>
          </a:p>
        </p:txBody>
      </p:sp>
    </p:spTree>
    <p:extLst>
      <p:ext uri="{BB962C8B-B14F-4D97-AF65-F5344CB8AC3E}">
        <p14:creationId xmlns:p14="http://schemas.microsoft.com/office/powerpoint/2010/main" xmlns="" val="261157990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dirty="0" smtClean="0">
                <a:latin typeface="Bookman Old Style" pitchFamily="18" charset="0"/>
              </a:rPr>
              <a:t>De esa manera, tener la oportunidad de decir el "</a:t>
            </a:r>
            <a:r>
              <a:rPr lang="es-ES" dirty="0" err="1" smtClean="0">
                <a:latin typeface="Bookman Old Style" pitchFamily="18" charset="0"/>
              </a:rPr>
              <a:t>shehejeyanu</a:t>
            </a:r>
            <a:r>
              <a:rPr lang="es-ES" dirty="0" smtClean="0">
                <a:latin typeface="Bookman Old Style" pitchFamily="18" charset="0"/>
              </a:rPr>
              <a:t>", para apreciar la maravilla y la variedad de la creación de Dios y para evitar la ira del Cielo si no aprovecha todo lo que Dios creó para el placer y el beneficio de la humanidad.[3 ]</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dirty="0" smtClean="0">
                <a:latin typeface="Bookman Old Style" pitchFamily="18" charset="0"/>
              </a:rPr>
              <a:t>La decisión del nazir de asumir un nivel de ascetismo, de renunciar a ciertos placeres terrenales, es una opción que la Torá aprueba para aquellos que sienten que necesitan límites más definidos para alcanzar un mayor nivel de espiritualidad. </a:t>
            </a:r>
          </a:p>
        </p:txBody>
      </p:sp>
    </p:spTree>
    <p:extLst>
      <p:ext uri="{BB962C8B-B14F-4D97-AF65-F5344CB8AC3E}">
        <p14:creationId xmlns:p14="http://schemas.microsoft.com/office/powerpoint/2010/main" xmlns="" val="261157990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sz="3000" dirty="0" smtClean="0">
                <a:latin typeface="Bookman Old Style" pitchFamily="18" charset="0"/>
              </a:rPr>
              <a:t>Sin embargo, esta decisión tiene consecuencias: el nazir ha hecho un voto que le impide disfrutar plenamente del mundo físico, y por esto, el nazir debe hacer las paces. Mientras él (o ella) se prepara para regresar a su vida anterior, debe “pedir disculpas” a Dios por dejar pasar los placeres que este mundo tiene para ofrecer. </a:t>
            </a:r>
          </a:p>
        </p:txBody>
      </p:sp>
    </p:spTree>
    <p:extLst>
      <p:ext uri="{BB962C8B-B14F-4D97-AF65-F5344CB8AC3E}">
        <p14:creationId xmlns:p14="http://schemas.microsoft.com/office/powerpoint/2010/main" xmlns="" val="261157990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sz="3000" dirty="0" smtClean="0">
                <a:latin typeface="Bookman Old Style" pitchFamily="18" charset="0"/>
              </a:rPr>
              <a:t>La ofrenda por el pecado del nazir, entonces, es un mensaje importante para todos nosotros: en Su benevolencia, Dios creó un mundo de maravillas y delicias, que nos permite compartir. La Torá es el marco a través del cual los placeres de este mundo pueden experimentarse y apreciarse, disfrutarse y santificarse.</a:t>
            </a:r>
            <a:endParaRPr lang="en-US"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sz="3000" dirty="0" smtClean="0">
                <a:latin typeface="Bookman Old Style" pitchFamily="18" charset="0"/>
              </a:rPr>
              <a:t>1. </a:t>
            </a:r>
            <a:r>
              <a:rPr lang="es-ES" sz="3000" dirty="0" err="1" smtClean="0">
                <a:latin typeface="Bookman Old Style" pitchFamily="18" charset="0"/>
              </a:rPr>
              <a:t>Vaikrá</a:t>
            </a:r>
            <a:r>
              <a:rPr lang="es-ES" sz="3000" dirty="0" smtClean="0">
                <a:latin typeface="Bookman Old Style" pitchFamily="18" charset="0"/>
              </a:rPr>
              <a:t> 21:10; comparar con </a:t>
            </a:r>
            <a:r>
              <a:rPr lang="es-ES" sz="3000" dirty="0" err="1" smtClean="0">
                <a:latin typeface="Bookman Old Style" pitchFamily="18" charset="0"/>
              </a:rPr>
              <a:t>Vayikra</a:t>
            </a:r>
            <a:r>
              <a:rPr lang="es-ES" sz="3000" dirty="0" smtClean="0">
                <a:latin typeface="Bookman Old Style" pitchFamily="18" charset="0"/>
              </a:rPr>
              <a:t> 10:6. </a:t>
            </a:r>
          </a:p>
          <a:p>
            <a:r>
              <a:rPr lang="es-ES" sz="3000" dirty="0" smtClean="0">
                <a:latin typeface="Bookman Old Style" pitchFamily="18" charset="0"/>
              </a:rPr>
              <a:t>2. </a:t>
            </a:r>
            <a:r>
              <a:rPr lang="es-ES" sz="3000" dirty="0" err="1" smtClean="0">
                <a:latin typeface="Bookman Old Style" pitchFamily="18" charset="0"/>
              </a:rPr>
              <a:t>Ta'anit</a:t>
            </a:r>
            <a:r>
              <a:rPr lang="es-ES" sz="3000" dirty="0" smtClean="0">
                <a:latin typeface="Bookman Old Style" pitchFamily="18" charset="0"/>
              </a:rPr>
              <a:t> 11a. </a:t>
            </a:r>
          </a:p>
          <a:p>
            <a:r>
              <a:rPr lang="es-ES" sz="3000" dirty="0" smtClean="0">
                <a:latin typeface="Bookman Old Style" pitchFamily="18" charset="0"/>
              </a:rPr>
              <a:t>3. Talmud de Jerusalén, </a:t>
            </a:r>
            <a:r>
              <a:rPr lang="es-ES" sz="3000" dirty="0" err="1" smtClean="0">
                <a:latin typeface="Bookman Old Style" pitchFamily="18" charset="0"/>
              </a:rPr>
              <a:t>Kidushín</a:t>
            </a:r>
            <a:r>
              <a:rPr lang="es-ES" sz="3000" dirty="0" smtClean="0">
                <a:latin typeface="Bookman Old Style" pitchFamily="18" charset="0"/>
              </a:rPr>
              <a:t> 4:12.</a:t>
            </a:r>
            <a:endParaRPr lang="en-US"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b="1" dirty="0" smtClean="0">
                <a:latin typeface="Bookman Old Style" pitchFamily="18" charset="0"/>
              </a:rPr>
              <a:t>Vasos humanos para la bendición</a:t>
            </a:r>
            <a:endParaRPr lang="en-US" b="1" dirty="0" smtClean="0">
              <a:latin typeface="Bookman Old Style" pitchFamily="18" charset="0"/>
            </a:endParaRPr>
          </a:p>
          <a:p>
            <a:r>
              <a:rPr lang="es-MX" dirty="0" smtClean="0">
                <a:latin typeface="Bookman Old Style" pitchFamily="18" charset="0"/>
              </a:rPr>
              <a:t>Al pedirles a los sacerdotes que bendigan a la gente, Dios les da la oportunidad de servir como modelos a seguir en el cuidado de la gente.</a:t>
            </a:r>
            <a:endParaRPr lang="en-US" dirty="0" smtClean="0">
              <a:latin typeface="Bookman Old Style" pitchFamily="18" charset="0"/>
            </a:endParaRPr>
          </a:p>
          <a:p>
            <a:r>
              <a:rPr lang="es-MX" i="1" dirty="0" smtClean="0">
                <a:latin typeface="Bookman Old Style" pitchFamily="18" charset="0"/>
              </a:rPr>
              <a:t>De comentarios hechos por el Rabi Neal J. Loevinger </a:t>
            </a:r>
            <a:endParaRPr lang="en-US" i="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2400" b="1" dirty="0" smtClean="0">
                <a:latin typeface="Bookman Old Style" pitchFamily="18" charset="0"/>
              </a:rPr>
              <a:t>Vasos humanos para la bendición</a:t>
            </a:r>
            <a:endParaRPr lang="en-US" sz="2400" b="1" dirty="0" smtClean="0">
              <a:latin typeface="Bookman Old Style" pitchFamily="18" charset="0"/>
            </a:endParaRPr>
          </a:p>
          <a:p>
            <a:r>
              <a:rPr lang="es-MX" dirty="0" smtClean="0">
                <a:latin typeface="Bookman Old Style" pitchFamily="18" charset="0"/>
              </a:rPr>
              <a:t>Parashat Nasó contiene reglas para los sacerdotes, para los clanes de la tribu de Levi, para probar a un cónyuge infiel y para el Nazir, que es una persona que ha hecho votos especiales de dedicación a Dios. </a:t>
            </a:r>
          </a:p>
        </p:txBody>
      </p:sp>
    </p:spTree>
    <p:extLst>
      <p:ext uri="{BB962C8B-B14F-4D97-AF65-F5344CB8AC3E}">
        <p14:creationId xmlns:p14="http://schemas.microsoft.com/office/powerpoint/2010/main" xmlns="" val="261157990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2400" b="1" dirty="0" smtClean="0">
                <a:latin typeface="Bookman Old Style" pitchFamily="18" charset="0"/>
              </a:rPr>
              <a:t>Vasos humanos para la bendición</a:t>
            </a:r>
            <a:endParaRPr lang="en-US" sz="2400" b="1" dirty="0" smtClean="0">
              <a:latin typeface="Bookman Old Style" pitchFamily="18" charset="0"/>
            </a:endParaRPr>
          </a:p>
          <a:p>
            <a:r>
              <a:rPr lang="es-MX" dirty="0" smtClean="0">
                <a:latin typeface="Bookman Old Style" pitchFamily="18" charset="0"/>
              </a:rPr>
              <a:t>Luego, los jefes de las tribus traen regalos para la dedicación del Mishkán (Tabernáculo) y al final Moisés escucha la Voz de Dios en el Ohel Moed, o "Tienda de reunión" en el corazón del Mishkán.</a:t>
            </a:r>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2400" b="1" dirty="0" smtClean="0">
                <a:latin typeface="Bookman Old Style" pitchFamily="18" charset="0"/>
              </a:rPr>
              <a:t>Vasos humanos para la bendición</a:t>
            </a:r>
            <a:endParaRPr lang="en-US" sz="2400" b="1" dirty="0" smtClean="0">
              <a:latin typeface="Bookman Old Style" pitchFamily="18" charset="0"/>
            </a:endParaRPr>
          </a:p>
          <a:p>
            <a:r>
              <a:rPr lang="es-MX" sz="2900" b="1" dirty="0" smtClean="0">
                <a:latin typeface="Bookman Old Style" pitchFamily="18" charset="0"/>
              </a:rPr>
              <a:t>Enfoque</a:t>
            </a:r>
            <a:endParaRPr lang="en-US" sz="2900" b="1" dirty="0" smtClean="0">
              <a:latin typeface="Bookman Old Style" pitchFamily="18" charset="0"/>
            </a:endParaRPr>
          </a:p>
          <a:p>
            <a:r>
              <a:rPr lang="es-MX" sz="2900" dirty="0" smtClean="0">
                <a:latin typeface="Bookman Old Style" pitchFamily="18" charset="0"/>
              </a:rPr>
              <a:t>“Dios habló a Moisés, diciendo: Habla a Aarón y a sus hijos, y diles: 'Así bendecirás a los israelitas, diciéndoles:</a:t>
            </a:r>
            <a:endParaRPr lang="en-US" sz="2900" dirty="0" smtClean="0">
              <a:latin typeface="Bookman Old Style" pitchFamily="18" charset="0"/>
            </a:endParaRPr>
          </a:p>
          <a:p>
            <a:r>
              <a:rPr lang="es-MX" sz="2900" dirty="0" smtClean="0">
                <a:latin typeface="Bookman Old Style" pitchFamily="18" charset="0"/>
              </a:rPr>
              <a:t> Que Adonai te bendiga y te guarde; que Adonai haga brillar sobre ti el Rostro de lo Divino; que Adonai te levante el Rostro de lo Divino y te dé paz.</a:t>
            </a:r>
            <a:endParaRPr lang="en-US" sz="29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2400" b="1" dirty="0" smtClean="0">
                <a:latin typeface="Bookman Old Style" pitchFamily="18" charset="0"/>
              </a:rPr>
              <a:t>Vasos humanos para la bendición</a:t>
            </a:r>
            <a:endParaRPr lang="en-US" sz="2400" b="1" dirty="0" smtClean="0">
              <a:latin typeface="Bookman Old Style" pitchFamily="18" charset="0"/>
            </a:endParaRPr>
          </a:p>
          <a:p>
            <a:r>
              <a:rPr lang="es-MX" dirty="0" smtClean="0">
                <a:latin typeface="Bookman Old Style" pitchFamily="18" charset="0"/>
              </a:rPr>
              <a:t>Que pongan mi nombre sobre los israelitas, y los bendeciré. </a:t>
            </a:r>
            <a:r>
              <a:rPr lang="es-MX" sz="1800" b="1" dirty="0" smtClean="0">
                <a:latin typeface="Bookman Old Style" pitchFamily="18" charset="0"/>
              </a:rPr>
              <a:t>(Números 6: 22-27)</a:t>
            </a:r>
            <a:endParaRPr lang="es-MX" b="1" dirty="0" smtClean="0">
              <a:latin typeface="Bookman Old Style" pitchFamily="18" charset="0"/>
            </a:endParaRPr>
          </a:p>
          <a:p>
            <a:r>
              <a:rPr lang="es-MX" sz="2800" b="1" dirty="0" smtClean="0">
                <a:latin typeface="Bookman Old Style" pitchFamily="18" charset="0"/>
              </a:rPr>
              <a:t>Texto</a:t>
            </a:r>
            <a:endParaRPr lang="en-US" sz="2800" b="1" dirty="0" smtClean="0">
              <a:latin typeface="Bookman Old Style" pitchFamily="18" charset="0"/>
            </a:endParaRPr>
          </a:p>
          <a:p>
            <a:r>
              <a:rPr lang="es-MX" sz="2900" dirty="0" smtClean="0">
                <a:latin typeface="Bookman Old Style" pitchFamily="18" charset="0"/>
              </a:rPr>
              <a:t>Esta es una parte muy "religiosa"; la pequeña narrativa se refiere a los obsequios al Mishkán, y todas las demás normas de la parashá tratan de asuntos rituales y religiosos. </a:t>
            </a:r>
          </a:p>
        </p:txBody>
      </p:sp>
    </p:spTree>
    <p:extLst>
      <p:ext uri="{BB962C8B-B14F-4D97-AF65-F5344CB8AC3E}">
        <p14:creationId xmlns:p14="http://schemas.microsoft.com/office/powerpoint/2010/main" xmlns="" val="261157990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2400" b="1" dirty="0" smtClean="0">
                <a:latin typeface="Bookman Old Style" pitchFamily="18" charset="0"/>
              </a:rPr>
              <a:t>Vasos humanos para la bendición</a:t>
            </a:r>
            <a:endParaRPr lang="en-US" sz="2400" b="1" dirty="0" smtClean="0">
              <a:latin typeface="Bookman Old Style" pitchFamily="18" charset="0"/>
            </a:endParaRPr>
          </a:p>
          <a:p>
            <a:r>
              <a:rPr lang="es-MX" dirty="0" smtClean="0">
                <a:latin typeface="Bookman Old Style" pitchFamily="18" charset="0"/>
              </a:rPr>
              <a:t>Como parte de los preparativos generales para dedicar el Altar en el Mishkán, los sacerdotes reciben una fórmula mediante la cual bendecirán a la gente. </a:t>
            </a:r>
          </a:p>
          <a:p>
            <a:r>
              <a:rPr lang="es-MX" dirty="0" smtClean="0">
                <a:latin typeface="Bookman Old Style" pitchFamily="18" charset="0"/>
              </a:rPr>
              <a:t>Esta bendición todavía forma parte de la liturgia judía en la actualidad; </a:t>
            </a:r>
          </a:p>
        </p:txBody>
      </p:sp>
    </p:spTree>
    <p:extLst>
      <p:ext uri="{BB962C8B-B14F-4D97-AF65-F5344CB8AC3E}">
        <p14:creationId xmlns:p14="http://schemas.microsoft.com/office/powerpoint/2010/main" xmlns="" val="261157990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2400" b="1" dirty="0" smtClean="0">
                <a:latin typeface="Bookman Old Style" pitchFamily="18" charset="0"/>
              </a:rPr>
              <a:t>Vasos humanos para la bendición</a:t>
            </a:r>
            <a:endParaRPr lang="en-US" sz="2400" b="1" dirty="0" smtClean="0">
              <a:latin typeface="Bookman Old Style" pitchFamily="18" charset="0"/>
            </a:endParaRPr>
          </a:p>
          <a:p>
            <a:r>
              <a:rPr lang="es-MX" sz="2800" dirty="0" smtClean="0">
                <a:latin typeface="Bookman Old Style" pitchFamily="18" charset="0"/>
              </a:rPr>
              <a:t>se recita en muchos servicios tradicionales de la sinagoga y, a menudo, también en bodas y celebraciones de bar / bat mitzvá.</a:t>
            </a:r>
            <a:endParaRPr lang="en-US" sz="2800" dirty="0" smtClean="0">
              <a:latin typeface="Bookman Old Style" pitchFamily="18" charset="0"/>
            </a:endParaRPr>
          </a:p>
          <a:p>
            <a:r>
              <a:rPr lang="es-MX" sz="2400" b="1" dirty="0" smtClean="0">
                <a:latin typeface="Bookman Old Style" pitchFamily="18" charset="0"/>
              </a:rPr>
              <a:t>Comentario</a:t>
            </a:r>
            <a:endParaRPr lang="en-US" sz="2800" b="1" dirty="0" smtClean="0">
              <a:latin typeface="Bookman Old Style" pitchFamily="18" charset="0"/>
            </a:endParaRPr>
          </a:p>
          <a:p>
            <a:r>
              <a:rPr lang="es-MX" sz="2900" dirty="0" smtClean="0">
                <a:latin typeface="Bookman Old Style" pitchFamily="18" charset="0"/>
              </a:rPr>
              <a:t>Los antiguos rabinos eran muy conscientes de que cualquier tipo de intermediario entre Dios y la gente podía ser considerado como seres divinos por derecho propio. </a:t>
            </a:r>
          </a:p>
        </p:txBody>
      </p:sp>
    </p:spTree>
    <p:extLst>
      <p:ext uri="{BB962C8B-B14F-4D97-AF65-F5344CB8AC3E}">
        <p14:creationId xmlns:p14="http://schemas.microsoft.com/office/powerpoint/2010/main" xmlns="" val="261157990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2400" b="1" dirty="0" smtClean="0">
                <a:latin typeface="Bookman Old Style" pitchFamily="18" charset="0"/>
              </a:rPr>
              <a:t>Vasos humanos para la bendición</a:t>
            </a:r>
            <a:endParaRPr lang="en-US" sz="2400" b="1" dirty="0" smtClean="0">
              <a:latin typeface="Bookman Old Style" pitchFamily="18" charset="0"/>
            </a:endParaRPr>
          </a:p>
          <a:p>
            <a:r>
              <a:rPr lang="es-MX" dirty="0" smtClean="0">
                <a:latin typeface="Bookman Old Style" pitchFamily="18" charset="0"/>
              </a:rPr>
              <a:t>Después de todo, la Torá misma nos dice que el pueblo quería que Moisés se interpusiera entre ellos y la Presencia Divina </a:t>
            </a:r>
            <a:r>
              <a:rPr lang="es-MX" sz="2000" b="1" dirty="0" smtClean="0">
                <a:latin typeface="Bookman Old Style" pitchFamily="18" charset="0"/>
              </a:rPr>
              <a:t>(Éxodo 20:15); </a:t>
            </a:r>
            <a:r>
              <a:rPr lang="es-MX" dirty="0" smtClean="0">
                <a:latin typeface="Bookman Old Style" pitchFamily="18" charset="0"/>
              </a:rPr>
              <a:t>al parecer, no mucho después, consideraron a Moisés como una especie de semidiós que los guía. </a:t>
            </a:r>
            <a:r>
              <a:rPr lang="es-MX" sz="2400" b="1" dirty="0" smtClean="0">
                <a:latin typeface="Bookman Old Style" pitchFamily="18" charset="0"/>
              </a:rPr>
              <a:t>(Cf. Éxodo 32, la historia del Becerro de Oro.) </a:t>
            </a:r>
            <a:endParaRPr lang="es-MX"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2400" b="1" dirty="0" smtClean="0">
                <a:latin typeface="Bookman Old Style" pitchFamily="18" charset="0"/>
              </a:rPr>
              <a:t>Vasos humanos para la bendición</a:t>
            </a:r>
            <a:endParaRPr lang="en-US" sz="2400" b="1" dirty="0" smtClean="0">
              <a:latin typeface="Bookman Old Style" pitchFamily="18" charset="0"/>
            </a:endParaRPr>
          </a:p>
          <a:p>
            <a:r>
              <a:rPr lang="es-MX" dirty="0" smtClean="0">
                <a:latin typeface="Bookman Old Style" pitchFamily="18" charset="0"/>
              </a:rPr>
              <a:t>Así, los rabinos enfatizan que es Dios quien trae bendición, no los sacerdotes mismos:</a:t>
            </a:r>
          </a:p>
          <a:p>
            <a:r>
              <a:rPr lang="es-MX" sz="2000" b="1" dirty="0" smtClean="0">
                <a:latin typeface="Bookman Old Style" pitchFamily="18" charset="0"/>
              </a:rPr>
              <a:t>(Jerusalem Talmud, </a:t>
            </a:r>
            <a:r>
              <a:rPr lang="es-MX" sz="2000" b="1" dirty="0" err="1" smtClean="0">
                <a:latin typeface="Bookman Old Style" pitchFamily="18" charset="0"/>
              </a:rPr>
              <a:t>Tractate</a:t>
            </a:r>
            <a:r>
              <a:rPr lang="es-MX" sz="2000" b="1" dirty="0" smtClean="0">
                <a:latin typeface="Bookman Old Style" pitchFamily="18" charset="0"/>
              </a:rPr>
              <a:t> Gittin, 47b)</a:t>
            </a:r>
          </a:p>
          <a:p>
            <a:r>
              <a:rPr lang="es-MX" dirty="0" smtClean="0">
                <a:latin typeface="Bookman Old Style" pitchFamily="18" charset="0"/>
              </a:rPr>
              <a:t>No digas, "este Kohén (sacerdote), que es incestuoso y asesino, ¡¿nos bendecirá?" </a:t>
            </a:r>
          </a:p>
        </p:txBody>
      </p:sp>
    </p:spTree>
    <p:extLst>
      <p:ext uri="{BB962C8B-B14F-4D97-AF65-F5344CB8AC3E}">
        <p14:creationId xmlns:p14="http://schemas.microsoft.com/office/powerpoint/2010/main" xmlns="" val="261157990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2400" b="1" dirty="0" smtClean="0">
                <a:latin typeface="Bookman Old Style" pitchFamily="18" charset="0"/>
              </a:rPr>
              <a:t>Vasos humanos para la bendición</a:t>
            </a:r>
            <a:endParaRPr lang="en-US" sz="2400" b="1" dirty="0" smtClean="0">
              <a:latin typeface="Bookman Old Style" pitchFamily="18" charset="0"/>
            </a:endParaRPr>
          </a:p>
          <a:p>
            <a:r>
              <a:rPr lang="es-MX" dirty="0" smtClean="0">
                <a:latin typeface="Bookman Old Style" pitchFamily="18" charset="0"/>
              </a:rPr>
              <a:t>Porque el Santo, bendito sea Dios, dice: </a:t>
            </a:r>
          </a:p>
          <a:p>
            <a:r>
              <a:rPr lang="es-MX" dirty="0" smtClean="0">
                <a:latin typeface="Bookman Old Style" pitchFamily="18" charset="0"/>
              </a:rPr>
              <a:t>“¿Quién te bendice? ¿No soy yo el que os bendice, como está escrito: "Que pongan mi nombre sobre los israelitas, y yo los bendeciré?"</a:t>
            </a:r>
            <a:endParaRPr lang="en-US" dirty="0" smtClean="0">
              <a:latin typeface="Bookman Old Style" pitchFamily="18" charset="0"/>
            </a:endParaRPr>
          </a:p>
          <a:p>
            <a:endParaRPr lang="en-US" dirty="0" smtClean="0">
              <a:latin typeface="Bookman Old Style" pitchFamily="18" charset="0"/>
            </a:endParaRPr>
          </a:p>
          <a:p>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2400" b="1" dirty="0" smtClean="0">
                <a:latin typeface="Bookman Old Style" pitchFamily="18" charset="0"/>
              </a:rPr>
              <a:t>Vasos humanos para la bendición</a:t>
            </a:r>
            <a:endParaRPr lang="en-US" sz="2400" b="1" dirty="0" smtClean="0">
              <a:latin typeface="Bookman Old Style" pitchFamily="18" charset="0"/>
            </a:endParaRPr>
          </a:p>
          <a:p>
            <a:r>
              <a:rPr lang="es-MX" sz="2800" dirty="0" smtClean="0">
                <a:latin typeface="Bookman Old Style" pitchFamily="18" charset="0"/>
              </a:rPr>
              <a:t>¡Lo que encuentro fascinante de este midrash es la sugerencia de que un sacerdote incestuoso o asesino podría, de hecho, ofrecer estas palabras de bendición! </a:t>
            </a:r>
          </a:p>
          <a:p>
            <a:r>
              <a:rPr lang="es-MX" sz="2800" dirty="0" smtClean="0">
                <a:latin typeface="Bookman Old Style" pitchFamily="18" charset="0"/>
              </a:rPr>
              <a:t>Para ser justos, no sé si esa fue la intención de los autores de este midrash, pero creo que nos recuerda que no debemos atribuir poderes mágicos a los líderes rituales. </a:t>
            </a:r>
          </a:p>
        </p:txBody>
      </p:sp>
    </p:spTree>
    <p:extLst>
      <p:ext uri="{BB962C8B-B14F-4D97-AF65-F5344CB8AC3E}">
        <p14:creationId xmlns:p14="http://schemas.microsoft.com/office/powerpoint/2010/main" xmlns="" val="261157990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2400" b="1" dirty="0" smtClean="0">
                <a:latin typeface="Bookman Old Style" pitchFamily="18" charset="0"/>
              </a:rPr>
              <a:t>Vasos humanos para la bendición</a:t>
            </a:r>
            <a:endParaRPr lang="en-US" sz="2400" b="1" dirty="0" smtClean="0">
              <a:latin typeface="Bookman Old Style" pitchFamily="18" charset="0"/>
            </a:endParaRPr>
          </a:p>
          <a:p>
            <a:r>
              <a:rPr lang="es-MX" sz="2800" dirty="0" smtClean="0">
                <a:latin typeface="Bookman Old Style" pitchFamily="18" charset="0"/>
              </a:rPr>
              <a:t>Idealmente, son solo el recipiente o el medio por el cual se logra algo más grande. </a:t>
            </a:r>
          </a:p>
          <a:p>
            <a:r>
              <a:rPr lang="es-MX" sz="2800" dirty="0" smtClean="0">
                <a:latin typeface="Bookman Old Style" pitchFamily="18" charset="0"/>
              </a:rPr>
              <a:t>De hecho, en muchas sinagogas, a los rabinos y cantores se les llama </a:t>
            </a:r>
            <a:r>
              <a:rPr lang="es-MX" sz="2800" b="1" i="1" dirty="0" err="1" smtClean="0">
                <a:latin typeface="Bookman Old Style" pitchFamily="18" charset="0"/>
              </a:rPr>
              <a:t>klei</a:t>
            </a:r>
            <a:r>
              <a:rPr lang="es-MX" sz="2800" b="1" i="1" dirty="0" smtClean="0">
                <a:latin typeface="Bookman Old Style" pitchFamily="18" charset="0"/>
              </a:rPr>
              <a:t> </a:t>
            </a:r>
            <a:r>
              <a:rPr lang="es-MX" sz="2800" b="1" i="1" dirty="0" err="1" smtClean="0">
                <a:latin typeface="Bookman Old Style" pitchFamily="18" charset="0"/>
              </a:rPr>
              <a:t>kodesh</a:t>
            </a:r>
            <a:r>
              <a:rPr lang="es-MX" sz="2800" dirty="0" smtClean="0">
                <a:latin typeface="Bookman Old Style" pitchFamily="18" charset="0"/>
              </a:rPr>
              <a:t>, o "vasos sagrados", un término que enfatiza que los líderes religiosos judíos son simplemente un medio para lograr metas más importantes.</a:t>
            </a:r>
            <a:endParaRPr lang="en-US" sz="2800" dirty="0" smtClean="0">
              <a:latin typeface="Bookman Old Style" pitchFamily="18" charset="0"/>
            </a:endParaRPr>
          </a:p>
          <a:p>
            <a:endParaRPr lang="en-US" dirty="0" smtClean="0">
              <a:latin typeface="Bookman Old Style" pitchFamily="18" charset="0"/>
            </a:endParaRPr>
          </a:p>
          <a:p>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2400" b="1" dirty="0" smtClean="0">
                <a:latin typeface="Bookman Old Style" pitchFamily="18" charset="0"/>
              </a:rPr>
              <a:t>Vasos humanos para la bendición</a:t>
            </a:r>
            <a:endParaRPr lang="en-US" sz="2400" b="1" dirty="0" smtClean="0">
              <a:latin typeface="Bookman Old Style" pitchFamily="18" charset="0"/>
            </a:endParaRPr>
          </a:p>
          <a:p>
            <a:r>
              <a:rPr lang="es-MX" sz="2800" dirty="0" smtClean="0">
                <a:latin typeface="Bookman Old Style" pitchFamily="18" charset="0"/>
              </a:rPr>
              <a:t>Sin embargo, también podríamos preguntar: Si Dios deseaba bendecir al pueblo con una bendición divina directa, ¿por qué se les dio a los sacerdotes este papel especial? </a:t>
            </a:r>
          </a:p>
          <a:p>
            <a:r>
              <a:rPr lang="es-MX" sz="2800" dirty="0" smtClean="0">
                <a:latin typeface="Bookman Old Style" pitchFamily="18" charset="0"/>
              </a:rPr>
              <a:t>¡Ciertamente no habría riesgo de confusión teológica entre los israelitas si el Santo simplemente anunciara la bendición sin la ayuda de nadie!</a:t>
            </a:r>
            <a:endParaRPr lang="en-US" sz="28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2400" b="1" dirty="0" smtClean="0">
                <a:latin typeface="Bookman Old Style" pitchFamily="18" charset="0"/>
              </a:rPr>
              <a:t>Vasos humanos para la bendición</a:t>
            </a:r>
            <a:endParaRPr lang="en-US" sz="2400" b="1" dirty="0" smtClean="0">
              <a:latin typeface="Bookman Old Style" pitchFamily="18" charset="0"/>
            </a:endParaRPr>
          </a:p>
          <a:p>
            <a:r>
              <a:rPr lang="es-MX" dirty="0" smtClean="0">
                <a:latin typeface="Bookman Old Style" pitchFamily="18" charset="0"/>
              </a:rPr>
              <a:t>Rashi dice algo que puede ser útil aquí: diciéndoles ... (indicando :) no los bendigas con prisa, ni con apresurada emoción, sino con plena conciencia (</a:t>
            </a:r>
            <a:r>
              <a:rPr lang="es-MX" b="1" i="1" dirty="0" smtClean="0">
                <a:latin typeface="Bookman Old Style" pitchFamily="18" charset="0"/>
              </a:rPr>
              <a:t>kavanáh</a:t>
            </a:r>
            <a:r>
              <a:rPr lang="es-MX" dirty="0" smtClean="0">
                <a:latin typeface="Bookman Old Style" pitchFamily="18" charset="0"/>
              </a:rPr>
              <a:t>) y con todo el corazón.</a:t>
            </a:r>
            <a:endParaRPr lang="en-US" dirty="0" smtClean="0">
              <a:latin typeface="Bookman Old Style" pitchFamily="18" charset="0"/>
            </a:endParaRPr>
          </a:p>
          <a:p>
            <a:endParaRPr lang="en-US" dirty="0" smtClean="0">
              <a:latin typeface="Bookman Old Style" pitchFamily="18" charset="0"/>
            </a:endParaRPr>
          </a:p>
          <a:p>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2400" b="1" dirty="0" smtClean="0">
                <a:latin typeface="Bookman Old Style" pitchFamily="18" charset="0"/>
              </a:rPr>
              <a:t>Vasos humanos para la bendición</a:t>
            </a:r>
            <a:endParaRPr lang="en-US" sz="2400" b="1" dirty="0" smtClean="0">
              <a:latin typeface="Bookman Old Style" pitchFamily="18" charset="0"/>
            </a:endParaRPr>
          </a:p>
          <a:p>
            <a:pPr algn="ctr"/>
            <a:r>
              <a:rPr lang="he-IL" sz="9600" dirty="0" smtClean="0">
                <a:solidFill>
                  <a:srgbClr val="FF0000"/>
                </a:solidFill>
                <a:latin typeface="Bookman Old Style" pitchFamily="18" charset="0"/>
              </a:rPr>
              <a:t>אָמוֹר</a:t>
            </a:r>
          </a:p>
          <a:p>
            <a:pPr algn="ctr"/>
            <a:r>
              <a:rPr lang="he-IL" sz="9600" dirty="0" smtClean="0">
                <a:solidFill>
                  <a:srgbClr val="FF0000"/>
                </a:solidFill>
                <a:latin typeface="Bookman Old Style" pitchFamily="18" charset="0"/>
              </a:rPr>
              <a:t>אָמֹר</a:t>
            </a:r>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2400" b="1" dirty="0" smtClean="0">
                <a:latin typeface="Bookman Old Style" pitchFamily="18" charset="0"/>
              </a:rPr>
              <a:t>Vasos humanos para la bendición</a:t>
            </a:r>
            <a:endParaRPr lang="en-US" sz="2400" b="1" dirty="0" smtClean="0">
              <a:latin typeface="Bookman Old Style" pitchFamily="18" charset="0"/>
            </a:endParaRPr>
          </a:p>
          <a:p>
            <a:r>
              <a:rPr lang="es-MX" dirty="0" smtClean="0">
                <a:latin typeface="Bookman Old Style" pitchFamily="18" charset="0"/>
              </a:rPr>
              <a:t>Rashi cree que a los sacerdotes se les ordenó tener la reverencia adecuada, así como la redacción adecuada. </a:t>
            </a:r>
          </a:p>
          <a:p>
            <a:r>
              <a:rPr lang="es-MX" dirty="0" smtClean="0">
                <a:latin typeface="Bookman Old Style" pitchFamily="18" charset="0"/>
              </a:rPr>
              <a:t>Quizás entonces podamos decir que los sacerdotes fueron elegidos no solo como vasos de bendición, sino también como modelos a seguir en el cuidado de la gente. </a:t>
            </a:r>
          </a:p>
        </p:txBody>
      </p:sp>
    </p:spTree>
    <p:extLst>
      <p:ext uri="{BB962C8B-B14F-4D97-AF65-F5344CB8AC3E}">
        <p14:creationId xmlns:p14="http://schemas.microsoft.com/office/powerpoint/2010/main" xmlns="" val="261157990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2400" b="1" dirty="0" smtClean="0">
                <a:latin typeface="Bookman Old Style" pitchFamily="18" charset="0"/>
              </a:rPr>
              <a:t>Vasos humanos para la bendición</a:t>
            </a:r>
            <a:endParaRPr lang="en-US" sz="2400" b="1" dirty="0" smtClean="0">
              <a:latin typeface="Bookman Old Style" pitchFamily="18" charset="0"/>
            </a:endParaRPr>
          </a:p>
          <a:p>
            <a:r>
              <a:rPr lang="es-MX" dirty="0" smtClean="0">
                <a:latin typeface="Bookman Old Style" pitchFamily="18" charset="0"/>
              </a:rPr>
              <a:t>Tal vez Dios no necesitaba que los sacerdotes entregaran una bendición, tal vez Dios necesitaba que los Kohanim (sacerdotes) mostraran a los otros israelitas lo que significaba ser reverente y amoroso, desear lo mejor para alguien más, orar por otro con un “corazón entero."</a:t>
            </a:r>
            <a:endParaRPr lang="en-US" dirty="0" smtClean="0">
              <a:latin typeface="Bookman Old Style" pitchFamily="18" charset="0"/>
            </a:endParaRPr>
          </a:p>
          <a:p>
            <a:endParaRPr lang="en-US" dirty="0" smtClean="0">
              <a:latin typeface="Bookman Old Style" pitchFamily="18" charset="0"/>
            </a:endParaRPr>
          </a:p>
          <a:p>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2400" b="1" dirty="0" smtClean="0">
                <a:latin typeface="Bookman Old Style" pitchFamily="18" charset="0"/>
              </a:rPr>
              <a:t>Vasos humanos para la bendición</a:t>
            </a:r>
            <a:endParaRPr lang="en-US" sz="2400" b="1" dirty="0" smtClean="0">
              <a:latin typeface="Bookman Old Style" pitchFamily="18" charset="0"/>
            </a:endParaRPr>
          </a:p>
          <a:p>
            <a:r>
              <a:rPr lang="es-MX" dirty="0" smtClean="0">
                <a:latin typeface="Bookman Old Style" pitchFamily="18" charset="0"/>
              </a:rPr>
              <a:t>En otras palabras, Dios no quería que estos líderes rituales tuvieran poderes divinos, sino más bien una humanidad completa, y tal vez por eso estas palabras todavía nos conmueven hoy.</a:t>
            </a:r>
            <a:endParaRPr lang="en-US" dirty="0" smtClean="0">
              <a:latin typeface="Bookman Old Style" pitchFamily="18" charset="0"/>
            </a:endParaRPr>
          </a:p>
          <a:p>
            <a:endParaRPr lang="en-US" dirty="0" smtClean="0">
              <a:latin typeface="Bookman Old Style" pitchFamily="18" charset="0"/>
            </a:endParaRPr>
          </a:p>
          <a:p>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Birkat HaKohanim: Etmol – Hayom - Majar</a:t>
            </a:r>
          </a:p>
          <a:p>
            <a:r>
              <a:rPr lang="es-ES" b="1" dirty="0" smtClean="0">
                <a:latin typeface="Bookman Old Style" pitchFamily="18" charset="0"/>
              </a:rPr>
              <a:t>En la bendición sacerdotal, viendo la trayectoria de la paternidad</a:t>
            </a:r>
          </a:p>
          <a:p>
            <a:r>
              <a:rPr lang="es-ES" dirty="0" smtClean="0">
                <a:latin typeface="Bookman Old Style" pitchFamily="18" charset="0"/>
              </a:rPr>
              <a:t>Una oración por ayer, hoy y mañana, todo en uno.</a:t>
            </a:r>
          </a:p>
          <a:p>
            <a:r>
              <a:rPr lang="es-ES" sz="2400" b="1" dirty="0" smtClean="0">
                <a:latin typeface="Bookman Old Style" pitchFamily="18" charset="0"/>
              </a:rPr>
              <a:t>POR RABBI NOAH ARNOW</a:t>
            </a:r>
          </a:p>
        </p:txBody>
      </p:sp>
    </p:spTree>
    <p:extLst>
      <p:ext uri="{BB962C8B-B14F-4D97-AF65-F5344CB8AC3E}">
        <p14:creationId xmlns:p14="http://schemas.microsoft.com/office/powerpoint/2010/main" xmlns="" val="2611579907"/>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noProof="1" smtClean="0">
                <a:latin typeface="Bookman Old Style" pitchFamily="18" charset="0"/>
              </a:rPr>
              <a:t>Birkat HaKohanim: Etmol – Hayom – Majar</a:t>
            </a:r>
          </a:p>
          <a:p>
            <a:r>
              <a:rPr lang="es-ES" sz="2800" dirty="0" smtClean="0">
                <a:latin typeface="Bookman Old Style" pitchFamily="18" charset="0"/>
              </a:rPr>
              <a:t>El viaje de la paternidad es extraño y sinuoso. </a:t>
            </a:r>
          </a:p>
          <a:p>
            <a:r>
              <a:rPr lang="es-ES" sz="2800" dirty="0" smtClean="0">
                <a:latin typeface="Bookman Old Style" pitchFamily="18" charset="0"/>
              </a:rPr>
              <a:t>Al principio somos responsables de estos pequeños y preciosos cuerpos que dependen completamente de nosotros. </a:t>
            </a:r>
          </a:p>
          <a:p>
            <a:r>
              <a:rPr lang="es-ES" sz="2800" dirty="0" smtClean="0">
                <a:latin typeface="Bookman Old Style" pitchFamily="18" charset="0"/>
              </a:rPr>
              <a:t>Luego, crecen lentamente y se vuelven cada vez más independientes, y de alguna manera ya no nos necesitan. </a:t>
            </a:r>
          </a:p>
        </p:txBody>
      </p:sp>
    </p:spTree>
    <p:extLst>
      <p:ext uri="{BB962C8B-B14F-4D97-AF65-F5344CB8AC3E}">
        <p14:creationId xmlns:p14="http://schemas.microsoft.com/office/powerpoint/2010/main" xmlns="" val="2611579907"/>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Birkat HaKohanim: Etmol – Hayom – Majar</a:t>
            </a:r>
          </a:p>
          <a:p>
            <a:r>
              <a:rPr lang="es-ES" dirty="0" smtClean="0">
                <a:latin typeface="Bookman Old Style" pitchFamily="18" charset="0"/>
              </a:rPr>
              <a:t>Se convierten en nuestros compañeros, mirándonos a los ojos, tomando prestada ropa, debatiéndonos. </a:t>
            </a:r>
          </a:p>
          <a:p>
            <a:r>
              <a:rPr lang="es-ES" dirty="0" smtClean="0">
                <a:latin typeface="Bookman Old Style" pitchFamily="18" charset="0"/>
              </a:rPr>
              <a:t>Y antes de darnos cuenta, nos han superado en altura y logros. </a:t>
            </a:r>
          </a:p>
          <a:p>
            <a:r>
              <a:rPr lang="es-ES" dirty="0" smtClean="0">
                <a:latin typeface="Bookman Old Style" pitchFamily="18" charset="0"/>
              </a:rPr>
              <a:t>Eventualmente descubrimos que nos están cuidando.</a:t>
            </a:r>
          </a:p>
        </p:txBody>
      </p:sp>
    </p:spTree>
    <p:extLst>
      <p:ext uri="{BB962C8B-B14F-4D97-AF65-F5344CB8AC3E}">
        <p14:creationId xmlns:p14="http://schemas.microsoft.com/office/powerpoint/2010/main" xmlns="" val="2611579907"/>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noProof="1" smtClean="0">
                <a:latin typeface="Bookman Old Style" pitchFamily="18" charset="0"/>
              </a:rPr>
              <a:t>Birkat HaKohanim: Etmol – Hayom – Majar</a:t>
            </a:r>
          </a:p>
          <a:p>
            <a:r>
              <a:rPr lang="es-ES" sz="2900" dirty="0" smtClean="0">
                <a:latin typeface="Bookman Old Style" pitchFamily="18" charset="0"/>
              </a:rPr>
              <a:t>Pienso en mí y en mis hijos en estas tres etapas cada vez que los bendigo con la Bendición Sacerdotal (Números 6: 24-26)</a:t>
            </a:r>
          </a:p>
          <a:p>
            <a:r>
              <a:rPr lang="es-ES" sz="2900" dirty="0" smtClean="0">
                <a:latin typeface="Bookman Old Style" pitchFamily="18" charset="0"/>
              </a:rPr>
              <a:t>Esta bendición, conocida en hebreo como Birkat Kohanim y detallada en la porción de la Torá de esta semana, es parte de nuestra liturgia diaria, que aparece en la mañana Amidá (oración de pie). </a:t>
            </a:r>
          </a:p>
        </p:txBody>
      </p:sp>
    </p:spTree>
    <p:extLst>
      <p:ext uri="{BB962C8B-B14F-4D97-AF65-F5344CB8AC3E}">
        <p14:creationId xmlns:p14="http://schemas.microsoft.com/office/powerpoint/2010/main" xmlns="" val="2611579907"/>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Birkat HaKohanim: Etmol – Hayom – Majar</a:t>
            </a:r>
          </a:p>
          <a:p>
            <a:r>
              <a:rPr lang="es-ES" sz="2800" dirty="0" smtClean="0">
                <a:latin typeface="Bookman Old Style" pitchFamily="18" charset="0"/>
              </a:rPr>
              <a:t>En algunas comunidades, los sacerdotes o Kohanim (descendientes de Aarón, el primer sumo sacerdote) bendicen a la congregación con estas palabras, ya sea cada día (en Israel) o en festivales (fuera de Israel). </a:t>
            </a:r>
          </a:p>
          <a:p>
            <a:r>
              <a:rPr lang="es-ES" sz="2800" dirty="0" smtClean="0">
                <a:latin typeface="Bookman Old Style" pitchFamily="18" charset="0"/>
              </a:rPr>
              <a:t>Y los padres suelen bendecir a los niños con estas palabras todos los viernes por la noche, como lo hacemos mi esposa y yo.</a:t>
            </a:r>
          </a:p>
        </p:txBody>
      </p:sp>
    </p:spTree>
    <p:extLst>
      <p:ext uri="{BB962C8B-B14F-4D97-AF65-F5344CB8AC3E}">
        <p14:creationId xmlns:p14="http://schemas.microsoft.com/office/powerpoint/2010/main" xmlns="" val="2611579907"/>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Birkat HaKohanim: Etmol – Hayom – Majar</a:t>
            </a:r>
          </a:p>
          <a:p>
            <a:r>
              <a:rPr lang="es-ES" sz="2800" dirty="0" smtClean="0">
                <a:latin typeface="Bookman Old Style" pitchFamily="18" charset="0"/>
              </a:rPr>
              <a:t>¿Cómo fluyen estas tres etapas de la paternidad y la infancia de los tres versículos de esta bendición? </a:t>
            </a:r>
          </a:p>
          <a:p>
            <a:r>
              <a:rPr lang="es-ES" sz="2800" dirty="0" smtClean="0">
                <a:latin typeface="Bookman Old Style" pitchFamily="18" charset="0"/>
              </a:rPr>
              <a:t>Le tomó al rabino Shlomo </a:t>
            </a:r>
            <a:r>
              <a:rPr lang="es-ES" sz="2800" dirty="0" err="1" smtClean="0">
                <a:latin typeface="Bookman Old Style" pitchFamily="18" charset="0"/>
              </a:rPr>
              <a:t>Ephraim</a:t>
            </a:r>
            <a:r>
              <a:rPr lang="es-ES" sz="2800" dirty="0" smtClean="0">
                <a:latin typeface="Bookman Old Style" pitchFamily="18" charset="0"/>
              </a:rPr>
              <a:t> ben Aharon de </a:t>
            </a:r>
            <a:r>
              <a:rPr lang="es-ES" sz="2800" dirty="0" err="1" smtClean="0">
                <a:latin typeface="Bookman Old Style" pitchFamily="18" charset="0"/>
              </a:rPr>
              <a:t>Luntschitz</a:t>
            </a:r>
            <a:r>
              <a:rPr lang="es-ES" sz="2800" dirty="0" smtClean="0">
                <a:latin typeface="Bookman Old Style" pitchFamily="18" charset="0"/>
              </a:rPr>
              <a:t> (Praga, 1550-1619) en el </a:t>
            </a:r>
            <a:r>
              <a:rPr lang="es-ES" sz="2800" dirty="0" err="1" smtClean="0">
                <a:latin typeface="Bookman Old Style" pitchFamily="18" charset="0"/>
              </a:rPr>
              <a:t>Keli</a:t>
            </a:r>
            <a:r>
              <a:rPr lang="es-ES" sz="2800" dirty="0" smtClean="0">
                <a:latin typeface="Bookman Old Style" pitchFamily="18" charset="0"/>
              </a:rPr>
              <a:t> Yakar, su comentario sobre la Torá, para ayudarme a verlo, pero ahora nunca puedo verlo de otra manera. </a:t>
            </a:r>
          </a:p>
        </p:txBody>
      </p:sp>
    </p:spTree>
    <p:extLst>
      <p:ext uri="{BB962C8B-B14F-4D97-AF65-F5344CB8AC3E}">
        <p14:creationId xmlns:p14="http://schemas.microsoft.com/office/powerpoint/2010/main" xmlns="" val="2611579907"/>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noProof="1" smtClean="0">
                <a:latin typeface="Bookman Old Style" pitchFamily="18" charset="0"/>
              </a:rPr>
              <a:t>Birkat HaKohanim: Etmol – Hayom – Majar</a:t>
            </a:r>
          </a:p>
          <a:p>
            <a:r>
              <a:rPr lang="es-ES" sz="2800" dirty="0" smtClean="0">
                <a:latin typeface="Bookman Old Style" pitchFamily="18" charset="0"/>
              </a:rPr>
              <a:t>“</a:t>
            </a:r>
            <a:r>
              <a:rPr lang="es-ES" sz="2800" dirty="0" err="1" smtClean="0">
                <a:latin typeface="Bookman Old Style" pitchFamily="18" charset="0"/>
              </a:rPr>
              <a:t>Yebarejeja</a:t>
            </a:r>
            <a:r>
              <a:rPr lang="es-ES" sz="2800" dirty="0" smtClean="0">
                <a:latin typeface="Bookman Old Style" pitchFamily="18" charset="0"/>
              </a:rPr>
              <a:t> Adonai </a:t>
            </a:r>
            <a:r>
              <a:rPr lang="es-ES" sz="2800" dirty="0" err="1" smtClean="0">
                <a:latin typeface="Bookman Old Style" pitchFamily="18" charset="0"/>
              </a:rPr>
              <a:t>veYishmereja</a:t>
            </a:r>
            <a:r>
              <a:rPr lang="es-ES" sz="2800" dirty="0" smtClean="0">
                <a:latin typeface="Bookman Old Style" pitchFamily="18" charset="0"/>
              </a:rPr>
              <a:t>- Que Dios te bendiga y te proteja" es la primera línea. </a:t>
            </a:r>
          </a:p>
          <a:p>
            <a:r>
              <a:rPr lang="es-ES" sz="2800" dirty="0" smtClean="0">
                <a:latin typeface="Bookman Old Style" pitchFamily="18" charset="0"/>
              </a:rPr>
              <a:t>Dios nos está cuidando, arriba de nosotros, y nosotros estamos abajo, como un padre que cuida a un niño. </a:t>
            </a:r>
          </a:p>
          <a:p>
            <a:r>
              <a:rPr lang="es-ES" sz="2800" dirty="0" smtClean="0">
                <a:latin typeface="Bookman Old Style" pitchFamily="18" charset="0"/>
              </a:rPr>
              <a:t>Cuando digo este versículo, pienso en mis hijos cuando eran más pequeños, bebés tal vez, que requieren mi cuidado y protección. </a:t>
            </a:r>
          </a:p>
        </p:txBody>
      </p:sp>
    </p:spTree>
    <p:extLst>
      <p:ext uri="{BB962C8B-B14F-4D97-AF65-F5344CB8AC3E}">
        <p14:creationId xmlns:p14="http://schemas.microsoft.com/office/powerpoint/2010/main" xmlns="" val="2611579907"/>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Birkat HaKohanim: Etmol – Hayom – Majar</a:t>
            </a:r>
          </a:p>
          <a:p>
            <a:r>
              <a:rPr lang="es-ES" dirty="0" smtClean="0">
                <a:latin typeface="Bookman Old Style" pitchFamily="18" charset="0"/>
              </a:rPr>
              <a:t>Y los veo como son ahora, como niños en edad escolar, que todavía necesitan acurrucarse y abrazarse, recordatorios para cepillarse los dientes, acurrucarse en la cama, tiritas y leche vertida. </a:t>
            </a:r>
          </a:p>
          <a:p>
            <a:r>
              <a:rPr lang="es-ES" dirty="0" smtClean="0">
                <a:latin typeface="Bookman Old Style" pitchFamily="18" charset="0"/>
              </a:rPr>
              <a:t>Y me veo como soy ahora, un padre joven (ish).</a:t>
            </a:r>
          </a:p>
        </p:txBody>
      </p:sp>
    </p:spTree>
    <p:extLst>
      <p:ext uri="{BB962C8B-B14F-4D97-AF65-F5344CB8AC3E}">
        <p14:creationId xmlns:p14="http://schemas.microsoft.com/office/powerpoint/2010/main" xmlns="" val="2611579907"/>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noProof="1" smtClean="0">
                <a:latin typeface="Bookman Old Style" pitchFamily="18" charset="0"/>
              </a:rPr>
              <a:t>Birkat HaKohanim: Etmol – Hayom – Majar</a:t>
            </a:r>
          </a:p>
          <a:p>
            <a:r>
              <a:rPr lang="es-ES" sz="3000" dirty="0" smtClean="0">
                <a:latin typeface="Bookman Old Style" pitchFamily="18" charset="0"/>
              </a:rPr>
              <a:t>“</a:t>
            </a:r>
            <a:r>
              <a:rPr lang="es-ES" sz="3000" dirty="0" err="1" smtClean="0">
                <a:latin typeface="Bookman Old Style" pitchFamily="18" charset="0"/>
              </a:rPr>
              <a:t>Yaer</a:t>
            </a:r>
            <a:r>
              <a:rPr lang="es-ES" sz="3000" dirty="0" smtClean="0">
                <a:latin typeface="Bookman Old Style" pitchFamily="18" charset="0"/>
              </a:rPr>
              <a:t> Adonai panav </a:t>
            </a:r>
            <a:r>
              <a:rPr lang="es-ES" sz="3000" dirty="0" err="1" smtClean="0">
                <a:latin typeface="Bookman Old Style" pitchFamily="18" charset="0"/>
              </a:rPr>
              <a:t>eleja</a:t>
            </a:r>
            <a:r>
              <a:rPr lang="es-ES" sz="3000" dirty="0" smtClean="0">
                <a:latin typeface="Bookman Old Style" pitchFamily="18" charset="0"/>
              </a:rPr>
              <a:t> </a:t>
            </a:r>
            <a:r>
              <a:rPr lang="es-ES" sz="3000" dirty="0" err="1" smtClean="0">
                <a:latin typeface="Bookman Old Style" pitchFamily="18" charset="0"/>
              </a:rPr>
              <a:t>vijuneja</a:t>
            </a:r>
            <a:r>
              <a:rPr lang="es-ES" sz="3000" dirty="0" smtClean="0">
                <a:latin typeface="Bookman Old Style" pitchFamily="18" charset="0"/>
              </a:rPr>
              <a:t>- Que Dios haga que el rostro de Dios brille sobre ti, y que Dios sea bueno contigo". </a:t>
            </a:r>
          </a:p>
          <a:p>
            <a:r>
              <a:rPr lang="es-ES" sz="3000" dirty="0" smtClean="0">
                <a:latin typeface="Bookman Old Style" pitchFamily="18" charset="0"/>
              </a:rPr>
              <a:t>La palabra hebrea "sobre ti" se traduce como e-le-</a:t>
            </a:r>
            <a:r>
              <a:rPr lang="es-ES" sz="3000" dirty="0" err="1" smtClean="0">
                <a:latin typeface="Bookman Old Style" pitchFamily="18" charset="0"/>
              </a:rPr>
              <a:t>ja</a:t>
            </a:r>
            <a:r>
              <a:rPr lang="es-ES" sz="3000" dirty="0" smtClean="0">
                <a:latin typeface="Bookman Old Style" pitchFamily="18" charset="0"/>
              </a:rPr>
              <a:t>, que literalmente significa "a ti", no "mirar hacia abajo" o "mirar hacia ti", sino "a ti" a nivel de tus mismos ojos. </a:t>
            </a:r>
          </a:p>
        </p:txBody>
      </p:sp>
    </p:spTree>
    <p:extLst>
      <p:ext uri="{BB962C8B-B14F-4D97-AF65-F5344CB8AC3E}">
        <p14:creationId xmlns:p14="http://schemas.microsoft.com/office/powerpoint/2010/main" xmlns="" val="2611579907"/>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noProof="1" smtClean="0">
                <a:latin typeface="Bookman Old Style" pitchFamily="18" charset="0"/>
              </a:rPr>
              <a:t>Birkat HaKohanim: Etmol – Hayom – Majar</a:t>
            </a:r>
          </a:p>
          <a:p>
            <a:r>
              <a:rPr lang="es-ES" sz="2800" dirty="0" smtClean="0">
                <a:latin typeface="Bookman Old Style" pitchFamily="18" charset="0"/>
              </a:rPr>
              <a:t>Entonces aquí, Dios está brillando el rostro de Dios hacia ti, desde el mismo nivel que tú. </a:t>
            </a:r>
          </a:p>
          <a:p>
            <a:r>
              <a:rPr lang="es-ES" sz="2800" dirty="0" smtClean="0">
                <a:latin typeface="Bookman Old Style" pitchFamily="18" charset="0"/>
              </a:rPr>
              <a:t>Dios y nosotros nos hemos convertido en iguales. Padre e hijo son compañeros. Este versículo me hace imaginar ver a mis hijos crecer y estar de pie, mirándolos a los ojos, siendo personas independientes, debatiendo conmigo, uniéndome punto por punto. </a:t>
            </a:r>
          </a:p>
        </p:txBody>
      </p:sp>
    </p:spTree>
    <p:extLst>
      <p:ext uri="{BB962C8B-B14F-4D97-AF65-F5344CB8AC3E}">
        <p14:creationId xmlns:p14="http://schemas.microsoft.com/office/powerpoint/2010/main" xmlns="" val="2611579907"/>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Birkat HaKohanim: Etmol – Hayom – Majar</a:t>
            </a:r>
          </a:p>
          <a:p>
            <a:r>
              <a:rPr lang="es-ES" sz="3000" dirty="0" smtClean="0">
                <a:latin typeface="Bookman Old Style" pitchFamily="18" charset="0"/>
              </a:rPr>
              <a:t>“</a:t>
            </a:r>
            <a:r>
              <a:rPr lang="es-ES" sz="3000" dirty="0" err="1" smtClean="0">
                <a:latin typeface="Bookman Old Style" pitchFamily="18" charset="0"/>
              </a:rPr>
              <a:t>Yishá</a:t>
            </a:r>
            <a:r>
              <a:rPr lang="es-ES" sz="3000" dirty="0" smtClean="0">
                <a:latin typeface="Bookman Old Style" pitchFamily="18" charset="0"/>
              </a:rPr>
              <a:t> Adonay panav </a:t>
            </a:r>
            <a:r>
              <a:rPr lang="es-ES" sz="3000" dirty="0" err="1" smtClean="0">
                <a:latin typeface="Bookman Old Style" pitchFamily="18" charset="0"/>
              </a:rPr>
              <a:t>eleja</a:t>
            </a:r>
            <a:r>
              <a:rPr lang="es-ES" sz="3000" dirty="0" smtClean="0">
                <a:latin typeface="Bookman Old Style" pitchFamily="18" charset="0"/>
              </a:rPr>
              <a:t> </a:t>
            </a:r>
            <a:r>
              <a:rPr lang="es-ES" sz="3000" dirty="0" err="1" smtClean="0">
                <a:latin typeface="Bookman Old Style" pitchFamily="18" charset="0"/>
              </a:rPr>
              <a:t>veYashem</a:t>
            </a:r>
            <a:r>
              <a:rPr lang="es-ES" sz="3000" dirty="0" smtClean="0">
                <a:latin typeface="Bookman Old Style" pitchFamily="18" charset="0"/>
              </a:rPr>
              <a:t> </a:t>
            </a:r>
            <a:r>
              <a:rPr lang="es-ES" sz="3000" dirty="0" err="1" smtClean="0">
                <a:latin typeface="Bookman Old Style" pitchFamily="18" charset="0"/>
              </a:rPr>
              <a:t>lejá</a:t>
            </a:r>
            <a:r>
              <a:rPr lang="es-ES" sz="3000" dirty="0" smtClean="0">
                <a:latin typeface="Bookman Old Style" pitchFamily="18" charset="0"/>
              </a:rPr>
              <a:t> shalom- Que Dios te levante el rostro de Dios y te conceda paz". </a:t>
            </a:r>
          </a:p>
          <a:p>
            <a:r>
              <a:rPr lang="es-ES" sz="3000" dirty="0" smtClean="0">
                <a:latin typeface="Bookman Old Style" pitchFamily="18" charset="0"/>
              </a:rPr>
              <a:t>La direccionalidad aquí es más clara. </a:t>
            </a:r>
          </a:p>
          <a:p>
            <a:r>
              <a:rPr lang="es-ES" sz="3000" dirty="0" smtClean="0">
                <a:latin typeface="Bookman Old Style" pitchFamily="18" charset="0"/>
              </a:rPr>
              <a:t>Dios nos admira, nos mira a nosotros, mientras un padre anciano admira a un hijo adulto, admirando todo lo que nuestro hijo adulto se ha convertido, </a:t>
            </a:r>
          </a:p>
        </p:txBody>
      </p:sp>
    </p:spTree>
    <p:extLst>
      <p:ext uri="{BB962C8B-B14F-4D97-AF65-F5344CB8AC3E}">
        <p14:creationId xmlns:p14="http://schemas.microsoft.com/office/powerpoint/2010/main" xmlns="" val="2611579907"/>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Birkat HaKohanim: Etmol – Hayom – Majar</a:t>
            </a:r>
          </a:p>
          <a:p>
            <a:r>
              <a:rPr lang="es-ES" dirty="0" smtClean="0">
                <a:latin typeface="Bookman Old Style" pitchFamily="18" charset="0"/>
              </a:rPr>
              <a:t>esperamos, pero al padre todavía le queda sabiduría para impartir. </a:t>
            </a:r>
          </a:p>
          <a:p>
            <a:r>
              <a:rPr lang="es-ES" dirty="0" smtClean="0">
                <a:latin typeface="Bookman Old Style" pitchFamily="18" charset="0"/>
              </a:rPr>
              <a:t>Mientras digo este versículo, pienso en mis esperanzas de cómo mis hijos me superarán de maneras emocionantes y me cuidarán cuando sea mayor, cuando los roles realmente hayan cambiado. </a:t>
            </a:r>
          </a:p>
        </p:txBody>
      </p:sp>
    </p:spTree>
    <p:extLst>
      <p:ext uri="{BB962C8B-B14F-4D97-AF65-F5344CB8AC3E}">
        <p14:creationId xmlns:p14="http://schemas.microsoft.com/office/powerpoint/2010/main" xmlns="" val="2611579907"/>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Birkat HaKohanim: Etmol – Hayom – Majar</a:t>
            </a:r>
          </a:p>
          <a:p>
            <a:r>
              <a:rPr lang="es-ES" sz="3100" dirty="0" smtClean="0">
                <a:latin typeface="Bookman Old Style" pitchFamily="18" charset="0"/>
              </a:rPr>
              <a:t>Pienso también en la perspectiva y la paz que la vejez me puede ofrecer, permitiéndome bendecirlos con la paz que pude haber encontrado.</a:t>
            </a:r>
          </a:p>
          <a:p>
            <a:r>
              <a:rPr lang="es-ES" sz="3100" dirty="0" smtClean="0">
                <a:latin typeface="Bookman Old Style" pitchFamily="18" charset="0"/>
              </a:rPr>
              <a:t>Vale la pena hablar teológicamente por un minuto para desentrañar lo que esta interpretación de esta bendición podría significar frente a Dios. </a:t>
            </a:r>
          </a:p>
        </p:txBody>
      </p:sp>
    </p:spTree>
    <p:extLst>
      <p:ext uri="{BB962C8B-B14F-4D97-AF65-F5344CB8AC3E}">
        <p14:creationId xmlns:p14="http://schemas.microsoft.com/office/powerpoint/2010/main" xmlns="" val="2611579907"/>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noProof="1" smtClean="0">
                <a:latin typeface="Bookman Old Style" pitchFamily="18" charset="0"/>
              </a:rPr>
              <a:t>Birkat HaKohanim: Etmol – Hayom – Majar</a:t>
            </a:r>
          </a:p>
          <a:p>
            <a:r>
              <a:rPr lang="es-ES" sz="2800" dirty="0" smtClean="0">
                <a:latin typeface="Bookman Old Style" pitchFamily="18" charset="0"/>
              </a:rPr>
              <a:t>¿Cómo podría Dios cuidarnos, ser nuestros pares y, lo más sorprendente, admirarnos? </a:t>
            </a:r>
          </a:p>
          <a:p>
            <a:r>
              <a:rPr lang="es-ES" sz="2800" dirty="0" smtClean="0">
                <a:latin typeface="Bookman Old Style" pitchFamily="18" charset="0"/>
              </a:rPr>
              <a:t>El </a:t>
            </a:r>
            <a:r>
              <a:rPr lang="es-ES" sz="2800" dirty="0" err="1" smtClean="0">
                <a:latin typeface="Bookman Old Style" pitchFamily="18" charset="0"/>
              </a:rPr>
              <a:t>Keli</a:t>
            </a:r>
            <a:r>
              <a:rPr lang="es-ES" sz="2800" dirty="0" smtClean="0">
                <a:latin typeface="Bookman Old Style" pitchFamily="18" charset="0"/>
              </a:rPr>
              <a:t> Yakar sugiere que al principio de la historia del pueblo de Israel, antes de Egipto y mientras está en Egipto, Israel es como una hija para Dios, a quien Dios tiene que cuidar. Más tarde, Israel es una hermana o una novia para Dios, una compañera, en cierto sentido. </a:t>
            </a:r>
          </a:p>
        </p:txBody>
      </p:sp>
    </p:spTree>
    <p:extLst>
      <p:ext uri="{BB962C8B-B14F-4D97-AF65-F5344CB8AC3E}">
        <p14:creationId xmlns:p14="http://schemas.microsoft.com/office/powerpoint/2010/main" xmlns="" val="2611579907"/>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noProof="1" smtClean="0">
                <a:latin typeface="Bookman Old Style" pitchFamily="18" charset="0"/>
              </a:rPr>
              <a:t>Birkat HaKohanim: Etmol – Hayom – Majar</a:t>
            </a:r>
          </a:p>
          <a:p>
            <a:r>
              <a:rPr lang="es-ES" sz="2800" dirty="0" smtClean="0">
                <a:latin typeface="Bookman Old Style" pitchFamily="18" charset="0"/>
              </a:rPr>
              <a:t>La recepción de la Torá se ve en la teología rabínica como la boda de Dios e Israel. </a:t>
            </a:r>
          </a:p>
          <a:p>
            <a:r>
              <a:rPr lang="es-ES" sz="2800" dirty="0" smtClean="0">
                <a:latin typeface="Bookman Old Style" pitchFamily="18" charset="0"/>
              </a:rPr>
              <a:t>Y a partir de los días de los rabinos del Talmud hasta hoy, tenemos la capacidad de hacer leyes e interpretar los decretos de Dios.</a:t>
            </a:r>
          </a:p>
          <a:p>
            <a:r>
              <a:rPr lang="es-ES" sz="2800" dirty="0" smtClean="0">
                <a:latin typeface="Bookman Old Style" pitchFamily="18" charset="0"/>
              </a:rPr>
              <a:t> En cierto sentido, gobernamos sobre Dios, por lo que Dios ahora nos está mirando. </a:t>
            </a:r>
          </a:p>
        </p:txBody>
      </p:sp>
    </p:spTree>
    <p:extLst>
      <p:ext uri="{BB962C8B-B14F-4D97-AF65-F5344CB8AC3E}">
        <p14:creationId xmlns:p14="http://schemas.microsoft.com/office/powerpoint/2010/main" xmlns="" val="2611579907"/>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Birkat HaKohanim: Etmol – Hayom – Majar</a:t>
            </a:r>
          </a:p>
          <a:p>
            <a:r>
              <a:rPr lang="es-ES" dirty="0" smtClean="0">
                <a:latin typeface="Bookman Old Style" pitchFamily="18" charset="0"/>
              </a:rPr>
              <a:t>Nosotros, el pueblo judío, somos la madre de Dios, sugiere el </a:t>
            </a:r>
            <a:r>
              <a:rPr lang="es-ES" dirty="0" err="1" smtClean="0">
                <a:latin typeface="Bookman Old Style" pitchFamily="18" charset="0"/>
              </a:rPr>
              <a:t>Keli</a:t>
            </a:r>
            <a:r>
              <a:rPr lang="es-ES" dirty="0" smtClean="0">
                <a:latin typeface="Bookman Old Style" pitchFamily="18" charset="0"/>
              </a:rPr>
              <a:t> Yakar.</a:t>
            </a:r>
          </a:p>
          <a:p>
            <a:r>
              <a:rPr lang="es-ES" dirty="0" smtClean="0">
                <a:latin typeface="Bookman Old Style" pitchFamily="18" charset="0"/>
              </a:rPr>
              <a:t>El pueblo judío ha sido bendecido al experimentar las tres etapas de la relación con Dios. </a:t>
            </a:r>
          </a:p>
          <a:p>
            <a:r>
              <a:rPr lang="es-ES" dirty="0" smtClean="0">
                <a:latin typeface="Bookman Old Style" pitchFamily="18" charset="0"/>
              </a:rPr>
              <a:t>El pueblo judío ha sido bendecido al experimentar las tres etapas de la relación con Dios. </a:t>
            </a:r>
          </a:p>
        </p:txBody>
      </p:sp>
    </p:spTree>
    <p:extLst>
      <p:ext uri="{BB962C8B-B14F-4D97-AF65-F5344CB8AC3E}">
        <p14:creationId xmlns:p14="http://schemas.microsoft.com/office/powerpoint/2010/main" xmlns="" val="2611579907"/>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noProof="1" smtClean="0">
                <a:latin typeface="Bookman Old Style" pitchFamily="18" charset="0"/>
              </a:rPr>
              <a:t>Birkat HaKohanim: Etmol – Hayom – Majar</a:t>
            </a:r>
          </a:p>
          <a:p>
            <a:r>
              <a:rPr lang="es-ES" sz="2800" dirty="0" smtClean="0">
                <a:latin typeface="Bookman Old Style" pitchFamily="18" charset="0"/>
              </a:rPr>
              <a:t>Que todos los que somos padres seamos bendecidos para cuidar y proteger a nuestros hijos cuando son pequeños. </a:t>
            </a:r>
          </a:p>
          <a:p>
            <a:r>
              <a:rPr lang="es-ES" sz="2800" dirty="0" smtClean="0">
                <a:latin typeface="Bookman Old Style" pitchFamily="18" charset="0"/>
              </a:rPr>
              <a:t>Que seamos bendecidos de disfrutar a nuestros hijos como adultos independientes y compañeros para mirarlos a los ojos. Y que seamos bendecidos también para mirarlos mientras nos cuidan en nuestra vejez</a:t>
            </a:r>
          </a:p>
        </p:txBody>
      </p:sp>
    </p:spTree>
    <p:extLst>
      <p:ext uri="{BB962C8B-B14F-4D97-AF65-F5344CB8AC3E}">
        <p14:creationId xmlns:p14="http://schemas.microsoft.com/office/powerpoint/2010/main" xmlns="" val="2611579907"/>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Números 4:21 – 7:89 y Shoftim 13:2 – 13:25 </a:t>
            </a:r>
          </a:p>
          <a:p>
            <a:r>
              <a:rPr lang="es-ES" dirty="0" smtClean="0">
                <a:latin typeface="Bookman Old Style" pitchFamily="18" charset="0"/>
              </a:rPr>
              <a:t>Preguntas de discusión de Parashat Naso:</a:t>
            </a:r>
          </a:p>
          <a:p>
            <a:r>
              <a:rPr lang="es-ES" dirty="0" smtClean="0">
                <a:latin typeface="Bookman Old Style" pitchFamily="18" charset="0"/>
              </a:rPr>
              <a:t>1. ¿Cómo crees que suena la voz de Dios cuando proviene del Arca del Testimonio? </a:t>
            </a:r>
          </a:p>
          <a:p>
            <a:r>
              <a:rPr lang="es-ES" dirty="0" smtClean="0">
                <a:latin typeface="Bookman Old Style" pitchFamily="18" charset="0"/>
              </a:rPr>
              <a:t>¿Puedes oír la voz de Dios? </a:t>
            </a:r>
          </a:p>
          <a:p>
            <a:r>
              <a:rPr lang="es-ES" dirty="0" smtClean="0">
                <a:latin typeface="Bookman Old Style" pitchFamily="18" charset="0"/>
              </a:rPr>
              <a:t>¿Cómo te suena la voz de Dios?</a:t>
            </a:r>
          </a:p>
          <a:p>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Números 4:21 – 7:89 y Shoftim 13:2 – 13:25 </a:t>
            </a:r>
          </a:p>
          <a:p>
            <a:r>
              <a:rPr lang="es-ES" dirty="0" smtClean="0">
                <a:latin typeface="Bookman Old Style" pitchFamily="18" charset="0"/>
              </a:rPr>
              <a:t>Preguntas de discusión de Parashat Naso:</a:t>
            </a:r>
          </a:p>
          <a:p>
            <a:r>
              <a:rPr lang="es-ES" dirty="0" smtClean="0">
                <a:latin typeface="Bookman Old Style" pitchFamily="18" charset="0"/>
              </a:rPr>
              <a:t>2. ¿Por qué crees que las mujeres no se contaban entre las tribus? </a:t>
            </a:r>
          </a:p>
          <a:p>
            <a:r>
              <a:rPr lang="es-ES" dirty="0" smtClean="0">
                <a:latin typeface="Bookman Old Style" pitchFamily="18" charset="0"/>
              </a:rPr>
              <a:t>Si se hiciera un recuento hoy, ¿crees que incluiría a las mujeres? </a:t>
            </a:r>
          </a:p>
          <a:p>
            <a:r>
              <a:rPr lang="es-ES" dirty="0" smtClean="0">
                <a:latin typeface="Bookman Old Style" pitchFamily="18" charset="0"/>
              </a:rPr>
              <a:t>¿Por qué o por qué no?</a:t>
            </a:r>
          </a:p>
        </p:txBody>
      </p:sp>
    </p:spTree>
    <p:extLst>
      <p:ext uri="{BB962C8B-B14F-4D97-AF65-F5344CB8AC3E}">
        <p14:creationId xmlns:p14="http://schemas.microsoft.com/office/powerpoint/2010/main" xmlns="" val="2611579907"/>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noProof="1" smtClean="0">
                <a:latin typeface="Bookman Old Style" pitchFamily="18" charset="0"/>
              </a:rPr>
              <a:t>Números 4:21 – 7:89 y Shoftim 13:2 – 13:25 </a:t>
            </a:r>
          </a:p>
          <a:p>
            <a:r>
              <a:rPr lang="es-ES" sz="2800" dirty="0" smtClean="0">
                <a:latin typeface="Bookman Old Style" pitchFamily="18" charset="0"/>
              </a:rPr>
              <a:t>Preguntas de discusión de Parashat Naso:</a:t>
            </a:r>
          </a:p>
          <a:p>
            <a:r>
              <a:rPr lang="es-ES" sz="2800" dirty="0" smtClean="0">
                <a:latin typeface="Bookman Old Style" pitchFamily="18" charset="0"/>
              </a:rPr>
              <a:t>3. Tanto las mujeres como los hombres podrían convertirse en nazareos al tomar la decisión de hacer el voto de seguir reglas específicas, casi sacerdotales. </a:t>
            </a:r>
          </a:p>
          <a:p>
            <a:r>
              <a:rPr lang="es-ES" sz="2800" dirty="0" smtClean="0">
                <a:latin typeface="Bookman Old Style" pitchFamily="18" charset="0"/>
              </a:rPr>
              <a:t>¿Qué nos enseña esto sobre la igualdad espiritual?</a:t>
            </a:r>
          </a:p>
          <a:p>
            <a:r>
              <a:rPr lang="es-ES" sz="1400" dirty="0" smtClean="0">
                <a:latin typeface="Bookman Old Style" pitchFamily="18" charset="0"/>
              </a:rPr>
              <a:t>Reimpreso con permiso de Jewish </a:t>
            </a:r>
            <a:r>
              <a:rPr lang="es-ES" sz="1400" dirty="0" err="1" smtClean="0">
                <a:latin typeface="Bookman Old Style" pitchFamily="18" charset="0"/>
              </a:rPr>
              <a:t>Family</a:t>
            </a:r>
            <a:r>
              <a:rPr lang="es-ES" sz="1400" dirty="0" smtClean="0">
                <a:latin typeface="Bookman Old Style" pitchFamily="18" charset="0"/>
              </a:rPr>
              <a:t> &amp; </a:t>
            </a:r>
            <a:r>
              <a:rPr lang="es-ES" sz="1400" dirty="0" err="1" smtClean="0">
                <a:latin typeface="Bookman Old Style" pitchFamily="18" charset="0"/>
              </a:rPr>
              <a:t>Life</a:t>
            </a:r>
            <a:r>
              <a:rPr lang="es-ES" sz="1400" dirty="0" smtClean="0">
                <a:latin typeface="Bookman Old Style" pitchFamily="18" charset="0"/>
              </a:rPr>
              <a:t>!</a:t>
            </a:r>
          </a:p>
        </p:txBody>
      </p:sp>
    </p:spTree>
    <p:extLst>
      <p:ext uri="{BB962C8B-B14F-4D97-AF65-F5344CB8AC3E}">
        <p14:creationId xmlns:p14="http://schemas.microsoft.com/office/powerpoint/2010/main" xmlns="" val="2611579907"/>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Shape 372"/>
          <p:cNvSpPr txBox="1">
            <a:spLocks noGrp="1"/>
          </p:cNvSpPr>
          <p:nvPr>
            <p:ph type="ctrTitle"/>
          </p:nvPr>
        </p:nvSpPr>
        <p:spPr>
          <a:xfrm>
            <a:off x="685800" y="304800"/>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4400" b="0" i="0" u="none" strike="noStrike" cap="none" dirty="0">
              <a:solidFill>
                <a:srgbClr val="000000"/>
              </a:solidFill>
              <a:latin typeface="Calibri"/>
              <a:ea typeface="Calibri"/>
              <a:cs typeface="Calibri"/>
              <a:sym typeface="Calibri"/>
            </a:endParaRPr>
          </a:p>
        </p:txBody>
      </p:sp>
      <p:pic>
        <p:nvPicPr>
          <p:cNvPr id="373" name="Shape 373"/>
          <p:cNvPicPr preferRelativeResize="0"/>
          <p:nvPr/>
        </p:nvPicPr>
        <p:blipFill rotWithShape="1">
          <a:blip r:embed="rId3">
            <a:alphaModFix/>
          </a:blip>
          <a:srcRect/>
          <a:stretch/>
        </p:blipFill>
        <p:spPr>
          <a:xfrm>
            <a:off x="661988" y="1447800"/>
            <a:ext cx="7796212" cy="4757738"/>
          </a:xfrm>
          <a:prstGeom prst="rect">
            <a:avLst/>
          </a:prstGeom>
          <a:noFill/>
          <a:ln>
            <a:noFill/>
          </a:ln>
        </p:spPr>
      </p:pic>
      <p:pic>
        <p:nvPicPr>
          <p:cNvPr id="374" name="Shape 374"/>
          <p:cNvPicPr preferRelativeResize="0"/>
          <p:nvPr/>
        </p:nvPicPr>
        <p:blipFill rotWithShape="1">
          <a:blip r:embed="rId4">
            <a:alphaModFix/>
          </a:blip>
          <a:srcRect/>
          <a:stretch/>
        </p:blipFill>
        <p:spPr>
          <a:xfrm>
            <a:off x="2967038" y="457200"/>
            <a:ext cx="3209925" cy="1171575"/>
          </a:xfrm>
          <a:prstGeom prst="rect">
            <a:avLst/>
          </a:prstGeom>
          <a:noFill/>
          <a:ln>
            <a:noFill/>
          </a:ln>
        </p:spPr>
      </p:pic>
      <p:sp>
        <p:nvSpPr>
          <p:cNvPr id="375" name="Shape 375"/>
          <p:cNvSpPr txBox="1">
            <a:spLocks noGrp="1"/>
          </p:cNvSpPr>
          <p:nvPr>
            <p:ph type="subTitle" idx="1"/>
          </p:nvPr>
        </p:nvSpPr>
        <p:spPr>
          <a:xfrm>
            <a:off x="609600" y="1981200"/>
            <a:ext cx="7924800" cy="4419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1">
            <a:noAutofit/>
          </a:bodyPr>
          <a:lstStyle/>
          <a:p>
            <a:pPr marL="0" lvl="0" indent="0">
              <a:lnSpc>
                <a:spcPct val="90000"/>
              </a:lnSpc>
              <a:spcBef>
                <a:spcPts val="0"/>
              </a:spcBef>
              <a:buClr>
                <a:srgbClr val="000000"/>
              </a:buClr>
              <a:buSzPts val="2000"/>
            </a:pPr>
            <a:r>
              <a:rPr lang="es-ES" sz="1800" b="0" i="0" u="none" strike="noStrike" cap="none" dirty="0">
                <a:solidFill>
                  <a:srgbClr val="000000"/>
                </a:solidFill>
                <a:latin typeface="Bookman Old Style" pitchFamily="18" charset="0"/>
                <a:sym typeface="Calibri"/>
              </a:rPr>
              <a:t>Fuentes: Torah, Talmud, Jewish Concepts, Wikipedia, Kabbalah Online, Zohar, Rambán, Rashí, </a:t>
            </a:r>
            <a:r>
              <a:rPr lang="es-ES" sz="1800" b="0" i="0" u="none" strike="noStrike" cap="none" dirty="0" smtClean="0">
                <a:solidFill>
                  <a:srgbClr val="000000"/>
                </a:solidFill>
                <a:latin typeface="Bookman Old Style" pitchFamily="18" charset="0"/>
                <a:sym typeface="Calibri"/>
              </a:rPr>
              <a:t>Maimónides, </a:t>
            </a:r>
            <a:r>
              <a:rPr lang="es-ES" sz="1800" b="0" i="0" u="none" strike="noStrike" cap="none" dirty="0">
                <a:solidFill>
                  <a:srgbClr val="000000"/>
                </a:solidFill>
                <a:latin typeface="Bookman Old Style" pitchFamily="18" charset="0"/>
                <a:sym typeface="Calibri"/>
              </a:rPr>
              <a:t>Bereshit con Rashí, El Jumash, </a:t>
            </a:r>
            <a:r>
              <a:rPr lang="es-ES" sz="1800" b="0" i="0" u="none" strike="noStrike" cap="none" dirty="0" smtClean="0">
                <a:solidFill>
                  <a:srgbClr val="000000"/>
                </a:solidFill>
                <a:latin typeface="Bookman Old Style" pitchFamily="18" charset="0"/>
                <a:sym typeface="Calibri"/>
              </a:rPr>
              <a:t>Sefaria, </a:t>
            </a:r>
            <a:r>
              <a:rPr lang="es-ES" sz="1800" b="0" i="0" u="none" strike="noStrike" cap="none" dirty="0" smtClean="0">
                <a:solidFill>
                  <a:schemeClr val="dk1"/>
                </a:solidFill>
                <a:latin typeface="Bookman Old Style" pitchFamily="18" charset="0"/>
                <a:sym typeface="Calibri"/>
              </a:rPr>
              <a:t>Dr</a:t>
            </a:r>
            <a:r>
              <a:rPr lang="es-ES" sz="1800" b="0" i="0" u="none" strike="noStrike" cap="none" dirty="0">
                <a:solidFill>
                  <a:schemeClr val="dk1"/>
                </a:solidFill>
                <a:latin typeface="Bookman Old Style" pitchFamily="18" charset="0"/>
                <a:sym typeface="Calibri"/>
              </a:rPr>
              <a:t>. Yael Ziegler</a:t>
            </a:r>
            <a:r>
              <a:rPr lang="es-ES" sz="1800" b="0" i="0" u="none" strike="noStrike" cap="none" dirty="0" smtClean="0">
                <a:solidFill>
                  <a:schemeClr val="dk1"/>
                </a:solidFill>
                <a:latin typeface="Bookman Old Style" pitchFamily="18" charset="0"/>
                <a:sym typeface="Calibri"/>
              </a:rPr>
              <a:t>. Jewish </a:t>
            </a:r>
            <a:r>
              <a:rPr lang="es-ES" sz="1800" b="0" i="0" u="none" strike="noStrike" cap="none" dirty="0" err="1" smtClean="0">
                <a:solidFill>
                  <a:schemeClr val="dk1"/>
                </a:solidFill>
                <a:latin typeface="Bookman Old Style" pitchFamily="18" charset="0"/>
                <a:sym typeface="Calibri"/>
              </a:rPr>
              <a:t>Family</a:t>
            </a:r>
            <a:r>
              <a:rPr lang="es-ES" sz="1800" b="0" i="0" u="none" strike="noStrike" cap="none" dirty="0" smtClean="0">
                <a:solidFill>
                  <a:schemeClr val="dk1"/>
                </a:solidFill>
                <a:latin typeface="Bookman Old Style" pitchFamily="18" charset="0"/>
                <a:sym typeface="Calibri"/>
              </a:rPr>
              <a:t> &amp; </a:t>
            </a:r>
            <a:r>
              <a:rPr lang="es-ES" sz="1800" b="0" i="0" u="none" strike="noStrike" cap="none" dirty="0" err="1" smtClean="0">
                <a:solidFill>
                  <a:schemeClr val="dk1"/>
                </a:solidFill>
                <a:latin typeface="Bookman Old Style" pitchFamily="18" charset="0"/>
                <a:sym typeface="Calibri"/>
              </a:rPr>
              <a:t>Life</a:t>
            </a:r>
            <a:r>
              <a:rPr lang="es-ES" sz="1800" b="0" i="0" u="none" strike="noStrike" cap="none" dirty="0" smtClean="0">
                <a:solidFill>
                  <a:schemeClr val="dk1"/>
                </a:solidFill>
                <a:latin typeface="Bookman Old Style" pitchFamily="18" charset="0"/>
                <a:sym typeface="Calibri"/>
              </a:rPr>
              <a:t> – Nancy </a:t>
            </a:r>
            <a:r>
              <a:rPr lang="es-ES" sz="1800" b="0" i="0" u="none" strike="noStrike" cap="none" dirty="0" err="1" smtClean="0">
                <a:solidFill>
                  <a:schemeClr val="dk1"/>
                </a:solidFill>
                <a:latin typeface="Bookman Old Style" pitchFamily="18" charset="0"/>
                <a:sym typeface="Calibri"/>
              </a:rPr>
              <a:t>Reuben</a:t>
            </a:r>
            <a:r>
              <a:rPr lang="es-ES" sz="1800" b="0" i="0" u="none" strike="noStrike" cap="none" dirty="0" smtClean="0">
                <a:solidFill>
                  <a:schemeClr val="dk1"/>
                </a:solidFill>
                <a:latin typeface="Bookman Old Style" pitchFamily="18" charset="0"/>
                <a:sym typeface="Calibri"/>
              </a:rPr>
              <a:t> </a:t>
            </a:r>
            <a:r>
              <a:rPr lang="es-ES" sz="1800" b="0" i="0" u="none" strike="noStrike" cap="none" dirty="0" err="1" smtClean="0">
                <a:solidFill>
                  <a:schemeClr val="dk1"/>
                </a:solidFill>
                <a:latin typeface="Bookman Old Style" pitchFamily="18" charset="0"/>
                <a:sym typeface="Calibri"/>
              </a:rPr>
              <a:t>Greenfield</a:t>
            </a:r>
            <a:r>
              <a:rPr lang="es-ES" sz="1800" b="0" i="0" u="none" strike="noStrike" cap="none" dirty="0" smtClean="0">
                <a:solidFill>
                  <a:schemeClr val="dk1"/>
                </a:solidFill>
                <a:latin typeface="Bookman Old Style" pitchFamily="18" charset="0"/>
                <a:sym typeface="Calibri"/>
              </a:rPr>
              <a:t>, MJL</a:t>
            </a:r>
          </a:p>
          <a:p>
            <a:pPr marL="0" lvl="0" indent="0">
              <a:lnSpc>
                <a:spcPct val="90000"/>
              </a:lnSpc>
              <a:spcBef>
                <a:spcPts val="0"/>
              </a:spcBef>
              <a:buClr>
                <a:srgbClr val="000000"/>
              </a:buClr>
              <a:buSzPts val="2000"/>
            </a:pPr>
            <a:r>
              <a:rPr lang="es-ES" sz="900" dirty="0" smtClean="0">
                <a:solidFill>
                  <a:schemeClr val="tx1">
                    <a:lumMod val="95000"/>
                    <a:lumOff val="5000"/>
                  </a:schemeClr>
                </a:solidFill>
                <a:latin typeface="Bookman Old Style" pitchFamily="18" charset="0"/>
              </a:rPr>
              <a:t>Imágenes: </a:t>
            </a:r>
            <a:r>
              <a:rPr lang="en-US" sz="900" dirty="0" smtClean="0">
                <a:solidFill>
                  <a:schemeClr val="tx1">
                    <a:lumMod val="95000"/>
                    <a:lumOff val="5000"/>
                  </a:schemeClr>
                </a:solidFill>
                <a:latin typeface="Bookman Old Style" pitchFamily="18" charset="0"/>
              </a:rPr>
              <a:t>Sweet Publishing/FreeBibleimages.org.</a:t>
            </a:r>
            <a:endParaRPr sz="900" b="0" i="0" u="none" strike="noStrike" cap="none" dirty="0">
              <a:solidFill>
                <a:schemeClr val="tx1">
                  <a:lumMod val="95000"/>
                  <a:lumOff val="5000"/>
                </a:schemeClr>
              </a:solidFill>
              <a:latin typeface="Bookman Old Style" pitchFamily="18" charset="0"/>
              <a:sym typeface="Calibri"/>
            </a:endParaRPr>
          </a:p>
          <a:p>
            <a:pPr marL="0" lvl="0" indent="0">
              <a:lnSpc>
                <a:spcPct val="90000"/>
              </a:lnSpc>
              <a:spcBef>
                <a:spcPts val="500"/>
              </a:spcBef>
              <a:buClr>
                <a:srgbClr val="000000"/>
              </a:buClr>
              <a:buSzPts val="2000"/>
            </a:pPr>
            <a:r>
              <a:rPr lang="es-ES" sz="900" dirty="0">
                <a:solidFill>
                  <a:schemeClr val="tx1">
                    <a:lumMod val="95000"/>
                    <a:lumOff val="5000"/>
                  </a:schemeClr>
                </a:solidFill>
                <a:latin typeface="Bookman Old Style" pitchFamily="18" charset="0"/>
              </a:rPr>
              <a:t>https://www.chabad.org/kabbalah/article_cdo/aid/688407/jewish/42-Journeys-of-the-Soul.htm </a:t>
            </a:r>
            <a:endParaRPr lang="es-ES" sz="900" dirty="0" smtClean="0">
              <a:solidFill>
                <a:schemeClr val="tx1">
                  <a:lumMod val="95000"/>
                  <a:lumOff val="5000"/>
                </a:schemeClr>
              </a:solidFill>
              <a:latin typeface="Bookman Old Style" pitchFamily="18" charset="0"/>
            </a:endParaRPr>
          </a:p>
          <a:p>
            <a:pPr marL="0" lvl="0" indent="0">
              <a:lnSpc>
                <a:spcPct val="90000"/>
              </a:lnSpc>
              <a:spcBef>
                <a:spcPts val="500"/>
              </a:spcBef>
              <a:buClr>
                <a:srgbClr val="000000"/>
              </a:buClr>
              <a:buSzPts val="2000"/>
            </a:pPr>
            <a:r>
              <a:rPr lang="en-US" sz="900" dirty="0" smtClean="0">
                <a:solidFill>
                  <a:schemeClr val="tx1">
                    <a:lumMod val="95000"/>
                    <a:lumOff val="5000"/>
                  </a:schemeClr>
                </a:solidFill>
                <a:latin typeface="Bookman Old Style" pitchFamily="18" charset="0"/>
                <a:hlinkClick r:id="rId5"/>
              </a:rPr>
              <a:t>http://www.ascentofsafed.com/cgi-bin/ascent.cgi?Name=mm-kipur</a:t>
            </a:r>
            <a:endParaRPr lang="en-US" sz="900" dirty="0" smtClean="0">
              <a:solidFill>
                <a:schemeClr val="tx1">
                  <a:lumMod val="95000"/>
                  <a:lumOff val="5000"/>
                </a:schemeClr>
              </a:solidFill>
              <a:latin typeface="Bookman Old Style" pitchFamily="18" charset="0"/>
            </a:endParaRPr>
          </a:p>
          <a:p>
            <a:pPr marL="0" lvl="0" indent="0">
              <a:lnSpc>
                <a:spcPct val="90000"/>
              </a:lnSpc>
              <a:spcBef>
                <a:spcPts val="500"/>
              </a:spcBef>
              <a:buClr>
                <a:srgbClr val="000000"/>
              </a:buClr>
              <a:buSzPts val="2000"/>
            </a:pPr>
            <a:r>
              <a:rPr lang="en-US" sz="900" dirty="0" smtClean="0">
                <a:solidFill>
                  <a:schemeClr val="tx1">
                    <a:lumMod val="95000"/>
                    <a:lumOff val="5000"/>
                  </a:schemeClr>
                </a:solidFill>
                <a:latin typeface="Bookman Old Style" pitchFamily="18" charset="0"/>
              </a:rPr>
              <a:t>http://www.psyche.com/psyche/lex/qbl/42letter_name.html</a:t>
            </a:r>
            <a:endParaRPr lang="en-US" sz="900" b="0" i="0" u="none" strike="noStrike" cap="none" dirty="0" smtClean="0">
              <a:solidFill>
                <a:schemeClr val="tx1">
                  <a:lumMod val="95000"/>
                  <a:lumOff val="5000"/>
                </a:schemeClr>
              </a:solidFill>
              <a:latin typeface="Bookman Old Style" pitchFamily="18" charset="0"/>
              <a:sym typeface="Calibri"/>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smtClean="0">
                <a:solidFill>
                  <a:srgbClr val="898989"/>
                </a:solidFill>
                <a:latin typeface="Bookman Old Style" pitchFamily="18" charset="0"/>
                <a:sym typeface="Calibri"/>
              </a:rPr>
              <a:t>Derechos </a:t>
            </a:r>
            <a:r>
              <a:rPr lang="es-ES" sz="2800" b="0" i="0" u="none" strike="noStrike" cap="none" dirty="0">
                <a:solidFill>
                  <a:srgbClr val="898989"/>
                </a:solidFill>
                <a:latin typeface="Bookman Old Style" pitchFamily="18" charset="0"/>
                <a:sym typeface="Calibri"/>
              </a:rPr>
              <a:t>Reservados Shalom Haverim Org</a:t>
            </a:r>
            <a:endParaRPr sz="2800" dirty="0">
              <a:latin typeface="Bookman Old Style" pitchFamily="18" charset="0"/>
            </a:endParaRPr>
          </a:p>
          <a:p>
            <a:pPr marL="0" marR="0" lvl="0" indent="0" algn="ctr" rtl="0">
              <a:lnSpc>
                <a:spcPct val="90000"/>
              </a:lnSpc>
              <a:spcBef>
                <a:spcPts val="800"/>
              </a:spcBef>
              <a:spcAft>
                <a:spcPts val="0"/>
              </a:spcAft>
              <a:buClr>
                <a:srgbClr val="898989"/>
              </a:buClr>
              <a:buSzPts val="3200"/>
              <a:buFont typeface="Arial"/>
              <a:buNone/>
            </a:pPr>
            <a:r>
              <a:rPr lang="es-ES" sz="2800" b="0" i="0" u="sng" strike="noStrike" cap="none" dirty="0">
                <a:solidFill>
                  <a:schemeClr val="hlink"/>
                </a:solidFill>
                <a:latin typeface="Bookman Old Style" pitchFamily="18" charset="0"/>
                <a:sym typeface="Calibri"/>
                <a:hlinkClick r:id="rId6"/>
              </a:rPr>
              <a:t>http://www.shalomhaverim.org</a:t>
            </a:r>
            <a:endParaRPr sz="2800" b="0" i="0" u="none" strike="noStrike" cap="none" dirty="0">
              <a:solidFill>
                <a:srgbClr val="898989"/>
              </a:solidFill>
              <a:latin typeface="Bookman Old Style" pitchFamily="18" charset="0"/>
              <a:sym typeface="Calibri"/>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a:solidFill>
                  <a:srgbClr val="898989"/>
                </a:solidFill>
                <a:latin typeface="Bookman Old Style" pitchFamily="18" charset="0"/>
                <a:sym typeface="Calibri"/>
              </a:rPr>
              <a:t>Director: -</a:t>
            </a:r>
            <a:endParaRPr sz="2800" dirty="0">
              <a:latin typeface="Bookman Old Style" pitchFamily="18" charset="0"/>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a:solidFill>
                  <a:srgbClr val="898989"/>
                </a:solidFill>
                <a:latin typeface="Bookman Old Style" pitchFamily="18" charset="0"/>
                <a:sym typeface="Calibri"/>
              </a:rPr>
              <a:t>ELIYAHU BAYONA BEN YOSEF</a:t>
            </a:r>
            <a:endParaRPr sz="2800" dirty="0">
              <a:latin typeface="Bookman Old Style" pitchFamily="18" charset="0"/>
            </a:endParaRPr>
          </a:p>
          <a:p>
            <a:pPr marL="0" marR="0" lvl="0" indent="0" algn="ctr" rtl="0">
              <a:lnSpc>
                <a:spcPct val="90000"/>
              </a:lnSpc>
              <a:spcBef>
                <a:spcPts val="400"/>
              </a:spcBef>
              <a:spcAft>
                <a:spcPts val="0"/>
              </a:spcAft>
              <a:buClr>
                <a:srgbClr val="898989"/>
              </a:buClr>
              <a:buSzPts val="1800"/>
              <a:buFont typeface="Arial"/>
              <a:buNone/>
            </a:pPr>
            <a:r>
              <a:rPr lang="es-ES" sz="1600" dirty="0" smtClean="0">
                <a:latin typeface="Bookman Old Style" pitchFamily="18" charset="0"/>
              </a:rPr>
              <a:t>12 </a:t>
            </a:r>
            <a:r>
              <a:rPr lang="es-ES" sz="1600" dirty="0" smtClean="0">
                <a:latin typeface="Bookman Old Style" pitchFamily="18" charset="0"/>
              </a:rPr>
              <a:t>de Siván, </a:t>
            </a:r>
            <a:r>
              <a:rPr lang="es-ES" sz="1600" b="0" i="0" u="none" strike="noStrike" cap="none" dirty="0" smtClean="0">
                <a:solidFill>
                  <a:srgbClr val="898989"/>
                </a:solidFill>
                <a:latin typeface="Bookman Old Style" pitchFamily="18" charset="0"/>
                <a:sym typeface="Calibri"/>
              </a:rPr>
              <a:t>5783  </a:t>
            </a:r>
            <a:r>
              <a:rPr lang="es-ES" sz="1600" b="0" i="0" u="none" strike="noStrike" cap="none" dirty="0">
                <a:solidFill>
                  <a:srgbClr val="898989"/>
                </a:solidFill>
                <a:latin typeface="Bookman Old Style" pitchFamily="18" charset="0"/>
                <a:sym typeface="Calibri"/>
              </a:rPr>
              <a:t>–  </a:t>
            </a:r>
            <a:r>
              <a:rPr lang="es-ES" sz="1600" b="0" i="0" u="none" strike="noStrike" cap="none" dirty="0" smtClean="0">
                <a:solidFill>
                  <a:srgbClr val="898989"/>
                </a:solidFill>
                <a:latin typeface="Bookman Old Style" pitchFamily="18" charset="0"/>
                <a:sym typeface="Calibri"/>
              </a:rPr>
              <a:t>Junio 1, 2023- </a:t>
            </a:r>
            <a:r>
              <a:rPr lang="es-ES" sz="1600" b="0" i="0" u="none" strike="noStrike" cap="none" dirty="0">
                <a:solidFill>
                  <a:srgbClr val="898989"/>
                </a:solidFill>
                <a:latin typeface="Bookman Old Style" pitchFamily="18" charset="0"/>
                <a:sym typeface="Calibri"/>
              </a:rPr>
              <a:t>Monsey New York</a:t>
            </a:r>
            <a:endParaRPr sz="1600" b="0" i="0" u="none" strike="noStrike" cap="none" dirty="0">
              <a:solidFill>
                <a:srgbClr val="898989"/>
              </a:solidFill>
              <a:latin typeface="Bookman Old Style" pitchFamily="18" charset="0"/>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55644</TotalTime>
  <Words>9661</Words>
  <Application>Microsoft Office PowerPoint</Application>
  <PresentationFormat>Presentación en pantalla (4:3)</PresentationFormat>
  <Paragraphs>829</Paragraphs>
  <Slides>166</Slides>
  <Notes>166</Notes>
  <HiddenSlides>0</HiddenSlides>
  <MMClips>0</MMClips>
  <ScaleCrop>false</ScaleCrop>
  <HeadingPairs>
    <vt:vector size="4" baseType="variant">
      <vt:variant>
        <vt:lpstr>Tema</vt:lpstr>
      </vt:variant>
      <vt:variant>
        <vt:i4>1</vt:i4>
      </vt:variant>
      <vt:variant>
        <vt:lpstr>Títulos de diapositiva</vt:lpstr>
      </vt:variant>
      <vt:variant>
        <vt:i4>166</vt:i4>
      </vt:variant>
    </vt:vector>
  </HeadingPairs>
  <TitlesOfParts>
    <vt:vector size="167" baseType="lpstr">
      <vt:lpstr>Office Theme</vt:lpstr>
      <vt:lpstr> </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Diapositiva 166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Eliyahu</dc:creator>
  <cp:lastModifiedBy>Eliyahu Bayonah</cp:lastModifiedBy>
  <cp:revision>415</cp:revision>
  <dcterms:modified xsi:type="dcterms:W3CDTF">2023-06-02T20:25:13Z</dcterms:modified>
</cp:coreProperties>
</file>