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87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 bookmarkIdSeed="2">
  <p:sldMasterIdLst>
    <p:sldMasterId id="2147483659" r:id="rId1"/>
  </p:sldMasterIdLst>
  <p:notesMasterIdLst>
    <p:notesMasterId r:id="rId92"/>
  </p:notesMasterIdLst>
  <p:sldIdLst>
    <p:sldId id="256" r:id="rId2"/>
    <p:sldId id="297" r:id="rId3"/>
    <p:sldId id="708" r:id="rId4"/>
    <p:sldId id="709" r:id="rId5"/>
    <p:sldId id="710" r:id="rId6"/>
    <p:sldId id="711" r:id="rId7"/>
    <p:sldId id="712" r:id="rId8"/>
    <p:sldId id="713" r:id="rId9"/>
    <p:sldId id="714" r:id="rId10"/>
    <p:sldId id="715" r:id="rId11"/>
    <p:sldId id="716" r:id="rId12"/>
    <p:sldId id="717" r:id="rId13"/>
    <p:sldId id="718" r:id="rId14"/>
    <p:sldId id="719" r:id="rId15"/>
    <p:sldId id="720" r:id="rId16"/>
    <p:sldId id="721" r:id="rId17"/>
    <p:sldId id="722" r:id="rId18"/>
    <p:sldId id="723" r:id="rId19"/>
    <p:sldId id="724" r:id="rId20"/>
    <p:sldId id="725" r:id="rId21"/>
    <p:sldId id="726" r:id="rId22"/>
    <p:sldId id="727" r:id="rId23"/>
    <p:sldId id="728" r:id="rId24"/>
    <p:sldId id="729" r:id="rId25"/>
    <p:sldId id="730" r:id="rId26"/>
    <p:sldId id="731" r:id="rId27"/>
    <p:sldId id="732" r:id="rId28"/>
    <p:sldId id="733" r:id="rId29"/>
    <p:sldId id="734" r:id="rId30"/>
    <p:sldId id="707" r:id="rId31"/>
    <p:sldId id="736" r:id="rId32"/>
    <p:sldId id="737" r:id="rId33"/>
    <p:sldId id="738" r:id="rId34"/>
    <p:sldId id="739" r:id="rId35"/>
    <p:sldId id="740" r:id="rId36"/>
    <p:sldId id="741" r:id="rId37"/>
    <p:sldId id="742" r:id="rId38"/>
    <p:sldId id="777" r:id="rId39"/>
    <p:sldId id="778" r:id="rId40"/>
    <p:sldId id="779" r:id="rId41"/>
    <p:sldId id="780" r:id="rId42"/>
    <p:sldId id="781" r:id="rId43"/>
    <p:sldId id="782" r:id="rId44"/>
    <p:sldId id="783" r:id="rId45"/>
    <p:sldId id="784" r:id="rId46"/>
    <p:sldId id="785" r:id="rId47"/>
    <p:sldId id="786" r:id="rId48"/>
    <p:sldId id="787" r:id="rId49"/>
    <p:sldId id="788" r:id="rId50"/>
    <p:sldId id="789" r:id="rId51"/>
    <p:sldId id="790" r:id="rId52"/>
    <p:sldId id="791" r:id="rId53"/>
    <p:sldId id="792" r:id="rId54"/>
    <p:sldId id="793" r:id="rId55"/>
    <p:sldId id="794" r:id="rId56"/>
    <p:sldId id="776" r:id="rId57"/>
    <p:sldId id="755" r:id="rId58"/>
    <p:sldId id="756" r:id="rId59"/>
    <p:sldId id="757" r:id="rId60"/>
    <p:sldId id="758" r:id="rId61"/>
    <p:sldId id="759" r:id="rId62"/>
    <p:sldId id="760" r:id="rId63"/>
    <p:sldId id="761" r:id="rId64"/>
    <p:sldId id="762" r:id="rId65"/>
    <p:sldId id="763" r:id="rId66"/>
    <p:sldId id="764" r:id="rId67"/>
    <p:sldId id="765" r:id="rId68"/>
    <p:sldId id="766" r:id="rId69"/>
    <p:sldId id="767" r:id="rId70"/>
    <p:sldId id="768" r:id="rId71"/>
    <p:sldId id="769" r:id="rId72"/>
    <p:sldId id="770" r:id="rId73"/>
    <p:sldId id="771" r:id="rId74"/>
    <p:sldId id="772" r:id="rId75"/>
    <p:sldId id="773" r:id="rId76"/>
    <p:sldId id="774" r:id="rId77"/>
    <p:sldId id="775" r:id="rId78"/>
    <p:sldId id="754" r:id="rId79"/>
    <p:sldId id="743" r:id="rId80"/>
    <p:sldId id="744" r:id="rId81"/>
    <p:sldId id="745" r:id="rId82"/>
    <p:sldId id="746" r:id="rId83"/>
    <p:sldId id="747" r:id="rId84"/>
    <p:sldId id="748" r:id="rId85"/>
    <p:sldId id="749" r:id="rId86"/>
    <p:sldId id="750" r:id="rId87"/>
    <p:sldId id="751" r:id="rId88"/>
    <p:sldId id="752" r:id="rId89"/>
    <p:sldId id="753" r:id="rId90"/>
    <p:sldId id="296" r:id="rId9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76" autoAdjust="0"/>
    <p:restoredTop sz="94859" autoAdjust="0"/>
  </p:normalViewPr>
  <p:slideViewPr>
    <p:cSldViewPr snapToGrid="0">
      <p:cViewPr varScale="1">
        <p:scale>
          <a:sx n="73" d="100"/>
          <a:sy n="73" d="100"/>
        </p:scale>
        <p:origin x="-3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-2678" y="-8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0238259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Shape 3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alomhaverim.org/aliyot_bereshit_vayetze.ht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://www.shalomhaverim.org/" TargetMode="External"/><Relationship Id="rId4" Type="http://schemas.openxmlformats.org/officeDocument/2006/relationships/hyperlink" Target="http://www.ascentofsafed.com/cgi-bin/ascent.cgi?Name=mm-kipu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14478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Bookman Old Style" pitchFamily="18" charset="0"/>
                <a:ea typeface="Calibri"/>
                <a:cs typeface="Calibri"/>
                <a:sym typeface="Calibri"/>
              </a:rPr>
              <a:t>PARASHA </a:t>
            </a:r>
            <a:r>
              <a:rPr lang="en-US" sz="2400" dirty="0" smtClean="0">
                <a:latin typeface="Bookman Old Style" pitchFamily="18" charset="0"/>
                <a:ea typeface="Calibri"/>
                <a:cs typeface="Calibri"/>
                <a:sym typeface="Calibri"/>
              </a:rPr>
              <a:t>BERESHIT VAYETZE</a:t>
            </a:r>
            <a:endParaRPr dirty="0">
              <a:latin typeface="Bookman Old Style" pitchFamily="18" charset="0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 smtClean="0">
                <a:latin typeface="Bookman Old Style" pitchFamily="18" charset="0"/>
                <a:ea typeface="Calibri"/>
                <a:cs typeface="Calibri"/>
                <a:sym typeface="Calibri"/>
              </a:rPr>
              <a:t>Buenas Acciones, Malas Consecuencias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BaYonah</a:t>
            </a:r>
            <a:endParaRPr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ES" sz="32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ES" sz="32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Shape 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2400" y="6096000"/>
            <a:ext cx="1219200" cy="61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Shape 4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endParaRPr lang="es-ES" sz="4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" y="992778"/>
            <a:ext cx="905256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8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sz="4400" dirty="0" err="1" smtClean="0">
                <a:latin typeface="Bookman Old Style" pitchFamily="18" charset="0"/>
              </a:rPr>
              <a:t>Vayetze</a:t>
            </a:r>
            <a:r>
              <a:rPr lang="es-ES" sz="4400" dirty="0" smtClean="0">
                <a:latin typeface="Bookman Old Style" pitchFamily="18" charset="0"/>
              </a:rPr>
              <a:t>– Y salió = </a:t>
            </a:r>
            <a:r>
              <a:rPr lang="he-IL" sz="4400" dirty="0" smtClean="0">
                <a:latin typeface="Bookman Old Style" pitchFamily="18" charset="0"/>
              </a:rPr>
              <a:t>ויצא</a:t>
            </a:r>
          </a:p>
          <a:p>
            <a:pPr>
              <a:buNone/>
            </a:pPr>
            <a:r>
              <a:rPr lang="en-US" sz="4400" dirty="0" smtClean="0">
                <a:latin typeface="Bookman Old Style" pitchFamily="18" charset="0"/>
              </a:rPr>
              <a:t> </a:t>
            </a:r>
            <a:endParaRPr lang="es-ES" sz="4400" dirty="0" smtClean="0">
              <a:latin typeface="Bookman Old Style" pitchFamily="18" charset="0"/>
            </a:endParaRPr>
          </a:p>
          <a:p>
            <a:r>
              <a:rPr lang="es-ES" sz="4400" i="1" dirty="0" smtClean="0">
                <a:latin typeface="Bookman Old Style" pitchFamily="18" charset="0"/>
              </a:rPr>
              <a:t>Y </a:t>
            </a:r>
            <a:r>
              <a:rPr lang="es-ES" sz="4400" i="1" dirty="0" smtClean="0">
                <a:latin typeface="Bookman Old Style" pitchFamily="18" charset="0"/>
                <a:hlinkClick r:id="rId3"/>
              </a:rPr>
              <a:t>salió </a:t>
            </a:r>
            <a:r>
              <a:rPr lang="es-ES" sz="4400" i="1" dirty="0" smtClean="0">
                <a:latin typeface="Bookman Old Style" pitchFamily="18" charset="0"/>
              </a:rPr>
              <a:t> Jacob de </a:t>
            </a:r>
            <a:r>
              <a:rPr lang="es-ES" sz="4400" i="1" dirty="0" err="1" smtClean="0">
                <a:latin typeface="Bookman Old Style" pitchFamily="18" charset="0"/>
              </a:rPr>
              <a:t>Beer</a:t>
            </a:r>
            <a:r>
              <a:rPr lang="es-ES" sz="4400" i="1" dirty="0" smtClean="0">
                <a:latin typeface="Bookman Old Style" pitchFamily="18" charset="0"/>
              </a:rPr>
              <a:t>-Sheva, y fue a </a:t>
            </a:r>
            <a:r>
              <a:rPr lang="es-ES" sz="4400" i="1" dirty="0" err="1" smtClean="0">
                <a:latin typeface="Bookman Old Style" pitchFamily="18" charset="0"/>
              </a:rPr>
              <a:t>Jarán</a:t>
            </a:r>
            <a:r>
              <a:rPr lang="es-ES" sz="4400" i="1" dirty="0" smtClean="0">
                <a:latin typeface="Bookman Old Style" pitchFamily="18" charset="0"/>
              </a:rPr>
              <a:t>.</a:t>
            </a:r>
            <a:endParaRPr lang="es-ES" sz="4400" i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sz="3000" dirty="0" smtClean="0">
                <a:latin typeface="Bookman Old Style" pitchFamily="18" charset="0"/>
              </a:rPr>
              <a:t>Jacob huye a la casa de su tío Labán y vive allí durante varios años, se casa con las hijas de Labán, Lea y Raquel, y construye una gran familia.</a:t>
            </a:r>
          </a:p>
          <a:p>
            <a:r>
              <a:rPr lang="es-ES" sz="3000" dirty="0" smtClean="0">
                <a:latin typeface="Bookman Old Style" pitchFamily="18" charset="0"/>
              </a:rPr>
              <a:t>En su camino hacia su tío Labán, Jacob sueña con una escalera que se extiende desde la tierra hasta el cielo. Hay ángeles de Dios subiendo y bajando la escalera.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sz="3000" dirty="0" smtClean="0">
                <a:latin typeface="Bookman Old Style" pitchFamily="18" charset="0"/>
              </a:rPr>
              <a:t>Dios está detrás de Jacob y dice: “Yo soy Dios, el Dios de tu padre Abraham y el Dios de tu padre Isaac. Te daré a ti y a tu simiente la tierra donde duermes. </a:t>
            </a:r>
          </a:p>
          <a:p>
            <a:r>
              <a:rPr lang="es-ES" sz="3000" dirty="0" smtClean="0">
                <a:latin typeface="Bookman Old Style" pitchFamily="18" charset="0"/>
              </a:rPr>
              <a:t>Y tu simiente será como el polvo de la tierra y se extenderá en todas direcciones, y por ti serán bendecidas todas las familias en la tierra.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dirty="0" smtClean="0">
                <a:latin typeface="Bookman Old Style" pitchFamily="18" charset="0"/>
              </a:rPr>
              <a:t>Estoy contigo y te protegeré. No te dejaré hasta que haya cumplido lo que te he prometido.</a:t>
            </a:r>
          </a:p>
          <a:p>
            <a:r>
              <a:rPr lang="es-ES" b="1" dirty="0" smtClean="0">
                <a:latin typeface="Bookman Old Style" pitchFamily="18" charset="0"/>
              </a:rPr>
              <a:t>Jacob y Raquel se encuentran</a:t>
            </a:r>
          </a:p>
          <a:p>
            <a:r>
              <a:rPr lang="es-ES" dirty="0" smtClean="0">
                <a:latin typeface="Bookman Old Style" pitchFamily="18" charset="0"/>
              </a:rPr>
              <a:t>Jacob se despertó de su sueño y dijo: “En verdad, Dios está en este lugar y yo no lo sabía. Esta es una casa de Dios. Esta es una puerta del cielo.</a:t>
            </a:r>
            <a:endParaRPr lang="es-ES" i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sz="3000" dirty="0" smtClean="0">
                <a:latin typeface="Bookman Old Style" pitchFamily="18" charset="0"/>
              </a:rPr>
              <a:t>A la mañana siguiente, Jacob ungió una piedra conmemorativa con aceite y nombró el lugar Beth El. </a:t>
            </a:r>
          </a:p>
          <a:p>
            <a:r>
              <a:rPr lang="es-ES" sz="3000" dirty="0" smtClean="0">
                <a:latin typeface="Bookman Old Style" pitchFamily="18" charset="0"/>
              </a:rPr>
              <a:t>Luego Jacob hizo una promesa: "Si Dios está conmigo y me mantiene en este camino y me da pan para comer y ropa para usar, y regresaré en paz a la casa de mi padre, entonces Dios será Dios para mi.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sz="3000" dirty="0" smtClean="0">
                <a:latin typeface="Bookman Old Style" pitchFamily="18" charset="0"/>
              </a:rPr>
              <a:t>Y esta piedra conmemorativa será una casa de Dios, y todo lo que Dios me dará, diezmaré a Dios repetidamente ".</a:t>
            </a:r>
          </a:p>
          <a:p>
            <a:r>
              <a:rPr lang="es-ES" sz="3000" dirty="0" smtClean="0">
                <a:latin typeface="Bookman Old Style" pitchFamily="18" charset="0"/>
              </a:rPr>
              <a:t>Jacob continuó su viaje. </a:t>
            </a:r>
          </a:p>
          <a:p>
            <a:r>
              <a:rPr lang="es-ES" sz="3000" dirty="0" smtClean="0">
                <a:latin typeface="Bookman Old Style" pitchFamily="18" charset="0"/>
              </a:rPr>
              <a:t>Vio un pozo en el campo y tres rebaños de ovejas que yacían allí. Había una roca que debía ser sacada del pozo para acceder al agua.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dirty="0" smtClean="0">
                <a:latin typeface="Bookman Old Style" pitchFamily="18" charset="0"/>
              </a:rPr>
              <a:t>Jacob dijo a los hombres reunidos allí: "¿Conocen a Labán?“</a:t>
            </a:r>
          </a:p>
          <a:p>
            <a:r>
              <a:rPr lang="es-ES" dirty="0" smtClean="0">
                <a:latin typeface="Bookman Old Style" pitchFamily="18" charset="0"/>
              </a:rPr>
              <a:t>"Sí", respondieron. "Él está bien y su hija Raquel, la pastora, pronto vendrá con sus ovejas".</a:t>
            </a:r>
          </a:p>
          <a:p>
            <a:r>
              <a:rPr lang="es-ES" dirty="0" smtClean="0">
                <a:latin typeface="Bookman Old Style" pitchFamily="18" charset="0"/>
              </a:rPr>
              <a:t>Pronto, Raquel vino con las ovejas de su padre.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sz="2900" dirty="0" smtClean="0">
                <a:latin typeface="Bookman Old Style" pitchFamily="18" charset="0"/>
              </a:rPr>
              <a:t>Cuando Jacob vio a Raquel, movió la roca fuera de la boca del pozo para darles de beber a las ovejas. </a:t>
            </a:r>
          </a:p>
          <a:p>
            <a:r>
              <a:rPr lang="es-ES" sz="2900" dirty="0" smtClean="0">
                <a:latin typeface="Bookman Old Style" pitchFamily="18" charset="0"/>
              </a:rPr>
              <a:t>Jacob besó a Raquel, luego lloró. Entonces Jacob le dijo a Raquel que él era su pariente, y ella corrió y se lo contó a su padre. </a:t>
            </a:r>
          </a:p>
          <a:p>
            <a:r>
              <a:rPr lang="es-ES" sz="2900" dirty="0" smtClean="0">
                <a:latin typeface="Bookman Old Style" pitchFamily="18" charset="0"/>
              </a:rPr>
              <a:t>Jacob terminó quedándose con Labán por un mes.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b="1" dirty="0" smtClean="0">
                <a:latin typeface="Bookman Old Style" pitchFamily="18" charset="0"/>
              </a:rPr>
              <a:t>Labán y Jacob hacen un trato</a:t>
            </a:r>
          </a:p>
          <a:p>
            <a:r>
              <a:rPr lang="es-ES" dirty="0" smtClean="0">
                <a:latin typeface="Bookman Old Style" pitchFamily="18" charset="0"/>
              </a:rPr>
              <a:t>Entonces Labán le dijo a Jacob: "Incluso si eres mi pariente, ¿deberías servirme sin compensación? ¿Cuál será tu salario?</a:t>
            </a:r>
          </a:p>
          <a:p>
            <a:r>
              <a:rPr lang="es-ES" dirty="0" smtClean="0">
                <a:latin typeface="Bookman Old Style" pitchFamily="18" charset="0"/>
              </a:rPr>
              <a:t>Ahora, Labán tenía dos hijas. </a:t>
            </a:r>
          </a:p>
          <a:p>
            <a:r>
              <a:rPr lang="es-ES" dirty="0" smtClean="0">
                <a:latin typeface="Bookman Old Style" pitchFamily="18" charset="0"/>
              </a:rPr>
              <a:t>La hija mayor era Leáh y la hija menor Raquel.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sz="2800" dirty="0" smtClean="0">
                <a:latin typeface="Bookman Old Style" pitchFamily="18" charset="0"/>
              </a:rPr>
              <a:t>Jacob amó a Raquel y le dijo a Labán: "Te serviré siete años por tu hija menor, Raquel".</a:t>
            </a:r>
          </a:p>
          <a:p>
            <a:r>
              <a:rPr lang="es-ES" sz="2800" dirty="0" smtClean="0">
                <a:latin typeface="Bookman Old Style" pitchFamily="18" charset="0"/>
              </a:rPr>
              <a:t>Labán estuvo de acuerdo. Así que Jacob sirvió a Raquel durante siete años, pero solo fueron unos días </a:t>
            </a:r>
            <a:r>
              <a:rPr lang="es-ES" sz="2800" dirty="0" err="1" smtClean="0">
                <a:latin typeface="Bookman Old Style" pitchFamily="18" charset="0"/>
              </a:rPr>
              <a:t>asus</a:t>
            </a:r>
            <a:r>
              <a:rPr lang="es-ES" sz="2800" dirty="0" smtClean="0">
                <a:latin typeface="Bookman Old Style" pitchFamily="18" charset="0"/>
              </a:rPr>
              <a:t> ojos debido a su amor por ella. </a:t>
            </a:r>
          </a:p>
          <a:p>
            <a:r>
              <a:rPr lang="es-ES" sz="2800" dirty="0" smtClean="0">
                <a:latin typeface="Bookman Old Style" pitchFamily="18" charset="0"/>
              </a:rPr>
              <a:t>Y Jacob dijo a Labán: “Mis días de trabajo están completos. Dame a mi esposa.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dirty="0" smtClean="0">
                <a:latin typeface="Bookman Old Style" pitchFamily="18" charset="0"/>
              </a:rPr>
              <a:t>Labán hizo una gran fiesta. </a:t>
            </a:r>
          </a:p>
          <a:p>
            <a:r>
              <a:rPr lang="es-ES" dirty="0" smtClean="0">
                <a:latin typeface="Bookman Old Style" pitchFamily="18" charset="0"/>
              </a:rPr>
              <a:t>Cuando llegó la noche, tomó a su hija mayor, Lea, y la llevó a Jacob para su noche de bodas. </a:t>
            </a:r>
          </a:p>
          <a:p>
            <a:r>
              <a:rPr lang="es-ES" dirty="0" smtClean="0">
                <a:latin typeface="Bookman Old Style" pitchFamily="18" charset="0"/>
              </a:rPr>
              <a:t>Pero cuando llegó la mañana y Jacob vio que era Lea, dijo: “¿Qué me has hecho? ¿No te serví por Raquel? ¿Por qué me has engañado?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dirty="0" smtClean="0">
                <a:latin typeface="Bookman Old Style" pitchFamily="18" charset="0"/>
              </a:rPr>
              <a:t>Labán respondió: “No es nuestra tradición dar a la hija menor antes que a la mayor. Completa la semana de bodas con Leáh y te dé a Raquel por otros siete años de trabajo".</a:t>
            </a:r>
          </a:p>
          <a:p>
            <a:r>
              <a:rPr lang="es-ES" b="1" dirty="0" smtClean="0">
                <a:latin typeface="Bookman Old Style" pitchFamily="18" charset="0"/>
              </a:rPr>
              <a:t>Las tribus nacen</a:t>
            </a:r>
          </a:p>
          <a:p>
            <a:r>
              <a:rPr lang="es-ES" dirty="0" smtClean="0">
                <a:latin typeface="Bookman Old Style" pitchFamily="18" charset="0"/>
              </a:rPr>
              <a:t>Jacob sirvió otros siete años, y Labán le dio a Raquel.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sz="2800" dirty="0" smtClean="0">
                <a:latin typeface="Bookman Old Style" pitchFamily="18" charset="0"/>
              </a:rPr>
              <a:t>Jacob amaba a Raquel más que a Leáh. </a:t>
            </a:r>
          </a:p>
          <a:p>
            <a:r>
              <a:rPr lang="es-ES" sz="2800" dirty="0" smtClean="0">
                <a:latin typeface="Bookman Old Style" pitchFamily="18" charset="0"/>
              </a:rPr>
              <a:t>Cuando Dios vio que Lea era la que odiaba, Dios abrió su matriz. </a:t>
            </a:r>
          </a:p>
          <a:p>
            <a:r>
              <a:rPr lang="es-ES" sz="2800" dirty="0" smtClean="0">
                <a:latin typeface="Bookman Old Style" pitchFamily="18" charset="0"/>
              </a:rPr>
              <a:t>Lea concibió y dio a luz un hijo, Reubén, porque: “¡Dios ha mirado mi aflicción! ¡Ahora mi esposo me amará! "Ella concibió a otro hijo, Simeón, diciendo:" Dios ha escuchado que yo soy la odiada y me ha dado otro hijo".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dirty="0" smtClean="0">
                <a:latin typeface="Bookman Old Style" pitchFamily="18" charset="0"/>
              </a:rPr>
              <a:t>Luego tuvo otro hijo, Levi, diciendo: "Ahora mi esposo se unió a mí porque le he dado tres hijos". </a:t>
            </a:r>
          </a:p>
          <a:p>
            <a:r>
              <a:rPr lang="es-ES" dirty="0" smtClean="0">
                <a:latin typeface="Bookman Old Style" pitchFamily="18" charset="0"/>
              </a:rPr>
              <a:t>Luego tuvo a Judá y le dijo: “Ahora daré gracias a Dios".  </a:t>
            </a:r>
          </a:p>
          <a:p>
            <a:r>
              <a:rPr lang="es-ES" dirty="0" smtClean="0">
                <a:latin typeface="Bookman Old Style" pitchFamily="18" charset="0"/>
              </a:rPr>
              <a:t>Entonces Lea dejó de concebir hijos.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dirty="0" smtClean="0">
                <a:latin typeface="Bookman Old Style" pitchFamily="18" charset="0"/>
              </a:rPr>
              <a:t>Cuando Raquel vio que ella no le había dado hijos a Jacob, ella envidiaba a su hermana. </a:t>
            </a:r>
          </a:p>
          <a:p>
            <a:r>
              <a:rPr lang="es-ES" dirty="0" smtClean="0">
                <a:latin typeface="Bookman Old Style" pitchFamily="18" charset="0"/>
              </a:rPr>
              <a:t>Ella le dijo: "Dame hijos o moriré".</a:t>
            </a:r>
          </a:p>
          <a:p>
            <a:r>
              <a:rPr lang="es-ES" dirty="0" smtClean="0">
                <a:latin typeface="Bookman Old Style" pitchFamily="18" charset="0"/>
              </a:rPr>
              <a:t>Pero Jacob estaba enojado con Raquel diciendo: "¿Estoy en el lugar de Dios? ¿Quién te ha negado el fruto de la matriz?</a:t>
            </a:r>
            <a:endParaRPr lang="es-ES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sz="2800" dirty="0" smtClean="0">
                <a:latin typeface="Bookman Old Style" pitchFamily="18" charset="0"/>
              </a:rPr>
              <a:t>Entonces Raquel le dio a Jacob su criada, Bilhah. </a:t>
            </a:r>
          </a:p>
          <a:p>
            <a:r>
              <a:rPr lang="es-ES" sz="2800" dirty="0" smtClean="0">
                <a:latin typeface="Bookman Old Style" pitchFamily="18" charset="0"/>
              </a:rPr>
              <a:t>Bilhah concibió y dio a Jacob un hijo. </a:t>
            </a:r>
          </a:p>
          <a:p>
            <a:r>
              <a:rPr lang="es-ES" sz="2800" dirty="0" smtClean="0">
                <a:latin typeface="Bookman Old Style" pitchFamily="18" charset="0"/>
              </a:rPr>
              <a:t>Raquel dijo: "Dios me juzgó y escuchó mi llanto y me dio un hijo", y lo llamó </a:t>
            </a:r>
            <a:r>
              <a:rPr lang="es-ES" sz="2800" dirty="0" err="1" smtClean="0">
                <a:latin typeface="Bookman Old Style" pitchFamily="18" charset="0"/>
              </a:rPr>
              <a:t>Dan.</a:t>
            </a:r>
            <a:r>
              <a:rPr lang="es-ES" sz="2800" dirty="0" smtClean="0">
                <a:latin typeface="Bookman Old Style" pitchFamily="18" charset="0"/>
              </a:rPr>
              <a:t> </a:t>
            </a:r>
          </a:p>
          <a:p>
            <a:r>
              <a:rPr lang="es-ES" sz="2800" dirty="0" smtClean="0">
                <a:latin typeface="Bookman Old Style" pitchFamily="18" charset="0"/>
              </a:rPr>
              <a:t>Bilhah entonces le dio a Jacob otro hijo, Neftalí, porque "He peleado una lucha divina con mi hermana y he prevalecido".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sz="2800" dirty="0" smtClean="0">
                <a:latin typeface="Bookman Old Style" pitchFamily="18" charset="0"/>
              </a:rPr>
              <a:t>Cuando Lea vio que ya no tenía hijos, le dio a su sirvienta Zilpah a Jacob. </a:t>
            </a:r>
          </a:p>
          <a:p>
            <a:r>
              <a:rPr lang="es-ES" sz="2800" dirty="0" smtClean="0">
                <a:latin typeface="Bookman Old Style" pitchFamily="18" charset="0"/>
              </a:rPr>
              <a:t>Zilpah dio a Jacob un hijo, Gad, diciendo: "La buena fortuna ha llegado". </a:t>
            </a:r>
          </a:p>
          <a:p>
            <a:r>
              <a:rPr lang="es-ES" sz="2800" dirty="0" smtClean="0">
                <a:latin typeface="Bookman Old Style" pitchFamily="18" charset="0"/>
              </a:rPr>
              <a:t>Zilpah luego le dio a Jacob otro hijo, Asher, porque Leáh dijo: "Soy feliz en mi progreso, porque las mujeres han elogiado mi progreso".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sz="2800" dirty="0" smtClean="0">
                <a:latin typeface="Bookman Old Style" pitchFamily="18" charset="0"/>
              </a:rPr>
              <a:t>Entonces Lea concibió un quinto hijo para Jacob. </a:t>
            </a:r>
          </a:p>
          <a:p>
            <a:r>
              <a:rPr lang="es-ES" sz="2800" dirty="0" smtClean="0">
                <a:latin typeface="Bookman Old Style" pitchFamily="18" charset="0"/>
              </a:rPr>
              <a:t>Ella lo llamó Yisakar y dijo: "Dios me ha dado mi salario porque le di mi criada a mi esposo". </a:t>
            </a:r>
          </a:p>
          <a:p>
            <a:r>
              <a:rPr lang="es-ES" sz="2800" dirty="0" smtClean="0">
                <a:latin typeface="Bookman Old Style" pitchFamily="18" charset="0"/>
              </a:rPr>
              <a:t>Lea concibió un sexto hijo, Zebulón, porque Leáh dijo: "Dios me ha dado una buena parte, ahora mi esposo hará su hogar conmigo, porque le he dado seis hijos”. </a:t>
            </a:r>
            <a:endParaRPr lang="es-ES" sz="3100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sz="2800" dirty="0" smtClean="0">
                <a:latin typeface="Bookman Old Style" pitchFamily="18" charset="0"/>
              </a:rPr>
              <a:t>Lea también le dio a Jacob una hija, Dina.</a:t>
            </a:r>
          </a:p>
          <a:p>
            <a:r>
              <a:rPr lang="es-ES" sz="2800" b="1" dirty="0" smtClean="0">
                <a:latin typeface="Bookman Old Style" pitchFamily="18" charset="0"/>
              </a:rPr>
              <a:t>Dios recordó a Raquel</a:t>
            </a:r>
          </a:p>
          <a:p>
            <a:r>
              <a:rPr lang="es-ES" sz="2800" dirty="0" smtClean="0">
                <a:latin typeface="Bookman Old Style" pitchFamily="18" charset="0"/>
              </a:rPr>
              <a:t>Entonces Dios se acordó de Raquel. </a:t>
            </a:r>
          </a:p>
          <a:p>
            <a:r>
              <a:rPr lang="es-ES" sz="2800" dirty="0" smtClean="0">
                <a:latin typeface="Bookman Old Style" pitchFamily="18" charset="0"/>
              </a:rPr>
              <a:t>Dios abrió su matriz y ella le dio un hijo a Jacob, diciendo: "Dios me ha quitado la desgracia". </a:t>
            </a:r>
          </a:p>
          <a:p>
            <a:r>
              <a:rPr lang="es-ES" sz="2800" dirty="0" smtClean="0">
                <a:latin typeface="Bookman Old Style" pitchFamily="18" charset="0"/>
              </a:rPr>
              <a:t>Ella lo llamó José, y agregó: "Que Dios me dé otro hijo".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dirty="0" smtClean="0">
                <a:latin typeface="Bookman Old Style" pitchFamily="18" charset="0"/>
              </a:rPr>
              <a:t>En este momento, Jacob le dijo a Labán. "Quiero irme a casa."</a:t>
            </a:r>
          </a:p>
          <a:p>
            <a:r>
              <a:rPr lang="es-ES" dirty="0" smtClean="0">
                <a:latin typeface="Bookman Old Style" pitchFamily="18" charset="0"/>
              </a:rPr>
              <a:t>Labán respondió: “Creo que Dios me ha bendecido por tu bien. </a:t>
            </a:r>
          </a:p>
          <a:p>
            <a:r>
              <a:rPr lang="es-ES" dirty="0" smtClean="0">
                <a:latin typeface="Bookman Old Style" pitchFamily="18" charset="0"/>
              </a:rPr>
              <a:t>¿Qué te daré?</a:t>
            </a:r>
          </a:p>
          <a:p>
            <a:r>
              <a:rPr lang="es-ES" dirty="0" smtClean="0">
                <a:latin typeface="Bookman Old Style" pitchFamily="18" charset="0"/>
              </a:rPr>
              <a:t>Acordaron un arreglo donde los animales de Labán se dividieron.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dirty="0" smtClean="0">
                <a:latin typeface="Bookman Old Style" pitchFamily="18" charset="0"/>
              </a:rPr>
              <a:t>Dios le dice a Jacob en un sueño que es hora de que él regrese a su tierra natal.</a:t>
            </a:r>
          </a:p>
          <a:p>
            <a:r>
              <a:rPr lang="es-ES" dirty="0" smtClean="0">
                <a:latin typeface="Bookman Old Style" pitchFamily="18" charset="0"/>
              </a:rPr>
              <a:t>Mientras Labán está lejos de la casa, Raquel roba los ídolos de su padre y Jacob se va sin despedirse. </a:t>
            </a:r>
          </a:p>
          <a:p>
            <a:r>
              <a:rPr lang="es-ES" dirty="0" smtClean="0">
                <a:latin typeface="Bookman Old Style" pitchFamily="18" charset="0"/>
              </a:rPr>
              <a:t>Cuando Labán oyó que Jacob había huido, vino tras ellos.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sz="2800" dirty="0" smtClean="0">
                <a:latin typeface="Bookman Old Style" pitchFamily="18" charset="0"/>
              </a:rPr>
              <a:t>Pero Dios vino a Labán en un sueño diciendo: "No le hables a Jacob ni bueno ni malo".</a:t>
            </a:r>
          </a:p>
          <a:p>
            <a:r>
              <a:rPr lang="es-ES" sz="2800" b="1" dirty="0" smtClean="0">
                <a:latin typeface="Bookman Old Style" pitchFamily="18" charset="0"/>
              </a:rPr>
              <a:t>Ídolos robados</a:t>
            </a:r>
          </a:p>
          <a:p>
            <a:r>
              <a:rPr lang="es-ES" sz="2800" dirty="0" smtClean="0">
                <a:latin typeface="Bookman Old Style" pitchFamily="18" charset="0"/>
              </a:rPr>
              <a:t>Al día siguiente, Labán le dijo a Jacob: “¿Qué has hecho? Me has robado el corazón, tomando a mis hijas como prisioneros de guerra. ¿Por qué huiste en secreto? </a:t>
            </a:r>
            <a:endParaRPr lang="es-ES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dirty="0" smtClean="0">
                <a:latin typeface="Bookman Old Style" pitchFamily="18" charset="0"/>
              </a:rPr>
              <a:t>Te habría enviado lejos con alegría y canciones. </a:t>
            </a:r>
          </a:p>
          <a:p>
            <a:r>
              <a:rPr lang="es-ES" dirty="0" smtClean="0">
                <a:latin typeface="Bookman Old Style" pitchFamily="18" charset="0"/>
              </a:rPr>
              <a:t>Está en mi poder lastimarte, pero tu Dios me dijo que no lo hiciera. </a:t>
            </a:r>
          </a:p>
          <a:p>
            <a:r>
              <a:rPr lang="es-ES" dirty="0" smtClean="0">
                <a:latin typeface="Bookman Old Style" pitchFamily="18" charset="0"/>
              </a:rPr>
              <a:t>Puedo ver que querías ir a casa, pero ¿por qué robaste a mis dioses?</a:t>
            </a:r>
          </a:p>
          <a:p>
            <a:endParaRPr lang="es-ES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8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sz="2800" dirty="0" smtClean="0">
                <a:latin typeface="Bookman Old Style" pitchFamily="18" charset="0"/>
              </a:rPr>
              <a:t>“Me fui en secreto porque temía que pudieras quitarme a tus hijas por la fuerza. Pero con quienquiera que encuentres a tus dioses ídolos, él no permanecerá vivo ”. </a:t>
            </a:r>
          </a:p>
          <a:p>
            <a:r>
              <a:rPr lang="es-ES" sz="2800" dirty="0" smtClean="0">
                <a:latin typeface="Bookman Old Style" pitchFamily="18" charset="0"/>
              </a:rPr>
              <a:t>Ahora, Jacob no sabía que era Raquel quien había tomado los ídolos. </a:t>
            </a:r>
          </a:p>
          <a:p>
            <a:r>
              <a:rPr lang="es-ES" sz="2800" dirty="0" smtClean="0">
                <a:latin typeface="Bookman Old Style" pitchFamily="18" charset="0"/>
              </a:rPr>
              <a:t>Raquel los tenía debajo de ella en el cojín del camello, así que cuando Labán buscó, no pudo encontrarlos.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dirty="0" smtClean="0">
                <a:latin typeface="Bookman Old Style" pitchFamily="18" charset="0"/>
              </a:rPr>
              <a:t>Ahora esto hizo que Jacob se enojara. </a:t>
            </a:r>
          </a:p>
          <a:p>
            <a:r>
              <a:rPr lang="es-ES" dirty="0" smtClean="0">
                <a:latin typeface="Bookman Old Style" pitchFamily="18" charset="0"/>
              </a:rPr>
              <a:t>Él dijo: “¿Cuál es mi crimen y cuál es mi pecado que me perseguiste? </a:t>
            </a:r>
          </a:p>
          <a:p>
            <a:r>
              <a:rPr lang="es-ES" dirty="0" smtClean="0">
                <a:latin typeface="Bookman Old Style" pitchFamily="18" charset="0"/>
              </a:rPr>
              <a:t>Durante veinte años, he trabajado para ti, sirviendo catorce años por tus dos hijas, seis años por tu rebaño y cambiaste mi salario diez veces.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sz="2800" dirty="0" smtClean="0">
                <a:latin typeface="Bookman Old Style" pitchFamily="18" charset="0"/>
              </a:rPr>
              <a:t>Si no hubiera sido por mi Dios, ahora me habrías enviado lejos con las manos vacías. Dios vio mi miseria y lo demostró en tu sueño de anoche ".</a:t>
            </a:r>
          </a:p>
          <a:p>
            <a:r>
              <a:rPr lang="es-ES" sz="2800" dirty="0" smtClean="0">
                <a:latin typeface="Bookman Old Style" pitchFamily="18" charset="0"/>
              </a:rPr>
              <a:t>Labán respondió: “Ahora, todo lo que está aquí es mío. Hagamos un pacto entre nosotros. Si tu causas que mis hijas sufran o si tomas esposas además de mis hijas, Dios es nuestro testigo ”.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Génesis 28:10 al 32:3 y Hosheah 12:13 al 14:10</a:t>
            </a:r>
          </a:p>
          <a:p>
            <a:r>
              <a:rPr lang="es-ES" sz="2800" dirty="0" smtClean="0">
                <a:latin typeface="Bookman Old Style" pitchFamily="18" charset="0"/>
              </a:rPr>
              <a:t>Y tomaron piedras y las levantaron como piedras conmemorativas y luego tuvieron un banquete.</a:t>
            </a:r>
          </a:p>
          <a:p>
            <a:r>
              <a:rPr lang="es-ES" sz="2800" dirty="0" smtClean="0">
                <a:latin typeface="Bookman Old Style" pitchFamily="18" charset="0"/>
              </a:rPr>
              <a:t>Al día siguiente, Labán se levantó temprano y los bendijo y regresó a casa. Jacob siguió su camino y los ángeles de Dios se encontraron con él. Jacob entonces llamó a este lugar, Mahanayim, "un campamento de Dios".</a:t>
            </a:r>
            <a:endParaRPr lang="es-ES" sz="28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TOLEDOT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endParaRPr lang="es-ES" dirty="0" smtClean="0"/>
          </a:p>
        </p:txBody>
      </p:sp>
      <p:pic>
        <p:nvPicPr>
          <p:cNvPr id="130050" name="Picture 2" descr="âYour brother Esau is planning to kill you,â Rebekah warned Jacob.  âFlee at once to my brother Laban in Padan-aram. Stay with him until your brotherâs fury subsides.â  So Jacob set off at once. â Slid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144" y="108110"/>
            <a:ext cx="8656955" cy="64927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err="1" smtClean="0">
                <a:latin typeface="Bookman Old Style" pitchFamily="18" charset="0"/>
              </a:rPr>
              <a:t>Haftara</a:t>
            </a:r>
            <a:r>
              <a:rPr lang="es-ES" sz="2000" b="1" dirty="0" smtClean="0">
                <a:latin typeface="Bookman Old Style" pitchFamily="18" charset="0"/>
              </a:rPr>
              <a:t> Hosheah 12:13 al 14:10</a:t>
            </a:r>
          </a:p>
          <a:p>
            <a:r>
              <a:rPr lang="es-ES" dirty="0" smtClean="0">
                <a:latin typeface="Bookman Old Style" pitchFamily="18" charset="0"/>
              </a:rPr>
              <a:t>Oseas menciona esta parte de la historia de la vida de Jacob cuando habla de los caminos pecaminosos de los descendientes de Jacob: las tribus del norte de Israel, a las que se refiere con el nombre de una de las principales tribus, "Efraín".</a:t>
            </a:r>
          </a:p>
          <a:p>
            <a:r>
              <a:rPr lang="es-ES" dirty="0" smtClean="0">
                <a:latin typeface="Bookman Old Style" pitchFamily="18" charset="0"/>
              </a:rPr>
              <a:t>Oseas explica su iniquidad: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800" b="1" dirty="0" err="1" smtClean="0">
                <a:latin typeface="Bookman Old Style" pitchFamily="18" charset="0"/>
              </a:rPr>
              <a:t>Haftara</a:t>
            </a:r>
            <a:r>
              <a:rPr lang="es-ES" sz="1800" b="1" dirty="0" smtClean="0">
                <a:latin typeface="Bookman Old Style" pitchFamily="18" charset="0"/>
              </a:rPr>
              <a:t> Hosheah 12:13 al 14:10</a:t>
            </a:r>
          </a:p>
          <a:p>
            <a:r>
              <a:rPr lang="es-ES" sz="2800" dirty="0" smtClean="0">
                <a:latin typeface="Bookman Old Style" pitchFamily="18" charset="0"/>
              </a:rPr>
              <a:t>"Cuando Efraín habló con temblor, fue elevado en Israel, pero a través de un ídolo incurrió en culpa y murió" (13: 1). </a:t>
            </a:r>
          </a:p>
          <a:p>
            <a:r>
              <a:rPr lang="es-ES" sz="2800" dirty="0" smtClean="0">
                <a:latin typeface="Bookman Old Style" pitchFamily="18" charset="0"/>
              </a:rPr>
              <a:t>Luego agrega: "Ellos [la gente] agregan pecado al pecado, creando imágenes fundidas" (13: 2). Desde que el reino del norte de Israel se separó de Judá, bajo el reinado del rey Jeroboam I, el pueblo de Israel había sido culpable de idolatría.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800" b="1" dirty="0" err="1" smtClean="0">
                <a:latin typeface="Bookman Old Style" pitchFamily="18" charset="0"/>
              </a:rPr>
              <a:t>Haftara</a:t>
            </a:r>
            <a:r>
              <a:rPr lang="es-ES" sz="1800" b="1" dirty="0" smtClean="0">
                <a:latin typeface="Bookman Old Style" pitchFamily="18" charset="0"/>
              </a:rPr>
              <a:t> Hosheah 12:13 al 14:10</a:t>
            </a:r>
          </a:p>
          <a:p>
            <a:r>
              <a:rPr lang="es-ES" sz="2800" dirty="0" smtClean="0">
                <a:latin typeface="Bookman Old Style" pitchFamily="18" charset="0"/>
              </a:rPr>
              <a:t>Generaciones más tarde, mientras Oseas profetiza, este problema todavía existe.</a:t>
            </a:r>
          </a:p>
          <a:p>
            <a:r>
              <a:rPr lang="es-ES" sz="2800" dirty="0" smtClean="0">
                <a:latin typeface="Bookman Old Style" pitchFamily="18" charset="0"/>
              </a:rPr>
              <a:t>Oseas usa metáforas de la naturaleza para describir cómo Dios castigará a Israel. Israel desaparecerá como las nubes de la mañana y el rocío (13: 3). </a:t>
            </a:r>
          </a:p>
          <a:p>
            <a:r>
              <a:rPr lang="es-ES" sz="2800" dirty="0" smtClean="0">
                <a:latin typeface="Bookman Old Style" pitchFamily="18" charset="0"/>
              </a:rPr>
              <a:t>Dios actuará violentamente, como un león, leopardo y oso, e Israel será la presa (13:8).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800" b="1" dirty="0" err="1" smtClean="0">
                <a:latin typeface="Bookman Old Style" pitchFamily="18" charset="0"/>
              </a:rPr>
              <a:t>Haftara</a:t>
            </a:r>
            <a:r>
              <a:rPr lang="es-ES" sz="1800" b="1" dirty="0" smtClean="0">
                <a:latin typeface="Bookman Old Style" pitchFamily="18" charset="0"/>
              </a:rPr>
              <a:t> Hosheah 12:13 al 14:10</a:t>
            </a:r>
          </a:p>
          <a:p>
            <a:r>
              <a:rPr lang="es-ES" sz="2800" dirty="0" smtClean="0">
                <a:latin typeface="Bookman Old Style" pitchFamily="18" charset="0"/>
              </a:rPr>
              <a:t>Oseas se burla del pueblo de Israel: “¿Dónde está ahora tu rey? ¡Que te guarde! ”(13:10). </a:t>
            </a:r>
          </a:p>
          <a:p>
            <a:r>
              <a:rPr lang="es-ES" sz="2800" dirty="0" smtClean="0">
                <a:latin typeface="Bookman Old Style" pitchFamily="18" charset="0"/>
              </a:rPr>
              <a:t>El mensaje es claro: Dios castigará duramente, y la salvación puede venir de la nada más que de Dios.</a:t>
            </a:r>
          </a:p>
          <a:p>
            <a:r>
              <a:rPr lang="es-ES" sz="2800" dirty="0" smtClean="0">
                <a:latin typeface="Bookman Old Style" pitchFamily="18" charset="0"/>
              </a:rPr>
              <a:t>En la segunda mitad de la Haftará, Oseas suplica a los israelitas que se arrepientan (14:2).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800" b="1" dirty="0" err="1" smtClean="0">
                <a:latin typeface="Bookman Old Style" pitchFamily="18" charset="0"/>
              </a:rPr>
              <a:t>Haftara</a:t>
            </a:r>
            <a:r>
              <a:rPr lang="es-ES" sz="1800" b="1" dirty="0" smtClean="0">
                <a:latin typeface="Bookman Old Style" pitchFamily="18" charset="0"/>
              </a:rPr>
              <a:t> Hosheah 12:13 al 14:10</a:t>
            </a:r>
          </a:p>
          <a:p>
            <a:r>
              <a:rPr lang="es-ES" sz="2800" dirty="0" smtClean="0">
                <a:latin typeface="Bookman Old Style" pitchFamily="18" charset="0"/>
              </a:rPr>
              <a:t>Nuevamente, Oseas usa metáforas de la naturaleza, pero esta vez de manera positiva: "Él (Israel) florecerá como el lirio, echará raíces como el árbol del Líbano" (14: 6). Esta parte de la Haftará, que hace hincapié en el arrepentimiento y el potencial de cambio, también se lee en Shabat Shuva, el Shabat entre Rosh Hashaná y Yom Kipur.</a:t>
            </a:r>
            <a:endParaRPr lang="es-ES" sz="28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err="1" smtClean="0">
                <a:latin typeface="Bookman Old Style" pitchFamily="18" charset="0"/>
              </a:rPr>
              <a:t>Haftara</a:t>
            </a:r>
            <a:r>
              <a:rPr lang="es-ES" sz="2000" b="1" dirty="0" smtClean="0">
                <a:latin typeface="Bookman Old Style" pitchFamily="18" charset="0"/>
              </a:rPr>
              <a:t> Hosheah 12:13 al 14:10</a:t>
            </a:r>
          </a:p>
          <a:p>
            <a:r>
              <a:rPr lang="es-ES" dirty="0" smtClean="0">
                <a:latin typeface="Bookman Old Style" pitchFamily="18" charset="0"/>
              </a:rPr>
              <a:t>Al final, Oseas promete que el pueblo de Israel abandonará su idolatría y regresará a Dios. </a:t>
            </a:r>
          </a:p>
          <a:p>
            <a:r>
              <a:rPr lang="es-ES" dirty="0" smtClean="0">
                <a:latin typeface="Bookman Old Style" pitchFamily="18" charset="0"/>
              </a:rPr>
              <a:t>Y llegarán a comprender: "Rectos son los caminos del Eterno: mientras los justos caminan en ellos, los transgresores tropiezan con ellos" (14:10).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b="1" dirty="0" smtClean="0">
                <a:solidFill>
                  <a:srgbClr val="FF0000"/>
                </a:solidFill>
                <a:latin typeface="Bookman Old Style" pitchFamily="18" charset="0"/>
              </a:rPr>
              <a:t>Buenas Acciones, Malas Consecuencias</a:t>
            </a:r>
            <a:endParaRPr lang="es-ES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r>
              <a:rPr lang="es-ES" sz="2000" b="1" dirty="0" smtClean="0">
                <a:latin typeface="Bookman Old Style" pitchFamily="18" charset="0"/>
              </a:rPr>
              <a:t>Fuente para este Shiur: Rabino </a:t>
            </a:r>
            <a:r>
              <a:rPr lang="es-ES" sz="2000" b="1" dirty="0" smtClean="0">
                <a:latin typeface="Bookman Old Style" pitchFamily="18" charset="0"/>
              </a:rPr>
              <a:t>Hanan Schlesinger</a:t>
            </a:r>
            <a:endParaRPr lang="es-ES" sz="2000" b="1" dirty="0" smtClean="0">
              <a:latin typeface="Bookman Old Style" pitchFamily="18" charset="0"/>
            </a:endParaRPr>
          </a:p>
          <a:p>
            <a:r>
              <a:rPr lang="es-ES" i="1" dirty="0" smtClean="0">
                <a:latin typeface="Bookman Old Style" pitchFamily="18" charset="0"/>
              </a:rPr>
              <a:t>Lo que va, vuelve, incluso si eres Jacob</a:t>
            </a:r>
            <a:r>
              <a:rPr lang="es-ES" i="1" dirty="0" smtClean="0">
                <a:latin typeface="Bookman Old Style" pitchFamily="18" charset="0"/>
              </a:rPr>
              <a:t>.</a:t>
            </a:r>
          </a:p>
          <a:p>
            <a:r>
              <a:rPr lang="es-ES" dirty="0" smtClean="0">
                <a:latin typeface="Bookman Old Style" pitchFamily="18" charset="0"/>
              </a:rPr>
              <a:t>‘¿Por qué a la gente buena le pasan cosas malas?’ es una pregunta que a casi todos nos ha rondado alguna vez.</a:t>
            </a:r>
            <a:endParaRPr lang="es-ES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Es probablemente uno de los temas teológicos más apremiantes de todos los tiempos, uno que aparentemente no tiene una solución universalmente satisfactoria.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A </a:t>
            </a:r>
            <a:r>
              <a:rPr lang="es-ES" sz="3000" dirty="0" smtClean="0">
                <a:latin typeface="Bookman Old Style" pitchFamily="18" charset="0"/>
              </a:rPr>
              <a:t>pesar de eso, se puede encontrar un indicio de una respuesta muy parcial en la porción de la Torá de esta semana</a:t>
            </a:r>
            <a:r>
              <a:rPr lang="es-ES" sz="3000" dirty="0" smtClean="0">
                <a:latin typeface="Bookman Old Styl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La </a:t>
            </a:r>
            <a:r>
              <a:rPr lang="es-ES" dirty="0" smtClean="0">
                <a:latin typeface="Bookman Old Style" pitchFamily="18" charset="0"/>
              </a:rPr>
              <a:t>noche que nuestro antepasado Jacob ha estado esperando ansiosamente ha llegado.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Durante </a:t>
            </a:r>
            <a:r>
              <a:rPr lang="es-ES" dirty="0" smtClean="0">
                <a:latin typeface="Bookman Old Style" pitchFamily="18" charset="0"/>
              </a:rPr>
              <a:t>siete años ha trabajado duro en la casa de Labán por el derecho a casarse con la hija menor de la familia, Raquel. </a:t>
            </a:r>
            <a:endParaRPr lang="es-ES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Pero </a:t>
            </a:r>
            <a:r>
              <a:rPr lang="es-ES" sz="3000" dirty="0" smtClean="0">
                <a:latin typeface="Bookman Old Style" pitchFamily="18" charset="0"/>
              </a:rPr>
              <a:t>es engañado, y al despertar por la mañana descubre que la mujer con la que se ha casado no es su amada Raquel, sino la hija mayor de Labán, Lea.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Jacob </a:t>
            </a:r>
            <a:r>
              <a:rPr lang="es-ES" sz="3000" dirty="0" smtClean="0">
                <a:latin typeface="Bookman Old Style" pitchFamily="18" charset="0"/>
              </a:rPr>
              <a:t>confronta a su suegro con palabras de enojo: “¿Qué es esto que me has hecho? ¡Trabajé contigo para </a:t>
            </a:r>
            <a:r>
              <a:rPr lang="es-ES" sz="3000" dirty="0" smtClean="0">
                <a:latin typeface="Bookman Old Style" pitchFamily="18" charset="0"/>
              </a:rPr>
              <a:t>Raquel</a:t>
            </a:r>
            <a:r>
              <a:rPr lang="es-ES" sz="3000" dirty="0" smtClean="0">
                <a:latin typeface="Bookman Old Style" pitchFamily="18" charset="0"/>
              </a:rPr>
              <a:t>! ¿Por qué me engañaste? </a:t>
            </a:r>
            <a:endParaRPr lang="es-ES" sz="3000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Pero </a:t>
            </a:r>
            <a:r>
              <a:rPr lang="es-ES" dirty="0" smtClean="0">
                <a:latin typeface="Bookman Old Style" pitchFamily="18" charset="0"/>
              </a:rPr>
              <a:t>Labán no es de los que retroceden o admiten su culpa.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Una </a:t>
            </a:r>
            <a:r>
              <a:rPr lang="es-ES" dirty="0" smtClean="0">
                <a:latin typeface="Bookman Old Style" pitchFamily="18" charset="0"/>
              </a:rPr>
              <a:t>respuesta lista está en sus labios: “No es la práctica en nuestro lugar poner a los jóvenes antes que a los mayores</a:t>
            </a:r>
            <a:r>
              <a:rPr lang="es-ES" dirty="0" smtClean="0">
                <a:latin typeface="Bookman Old Style" pitchFamily="18" charset="0"/>
              </a:rPr>
              <a:t>”.</a:t>
            </a:r>
          </a:p>
          <a:p>
            <a:r>
              <a:rPr lang="es-ES" dirty="0" smtClean="0">
                <a:latin typeface="Bookman Old Style" pitchFamily="18" charset="0"/>
              </a:rPr>
              <a:t>La acusación que se escucha entre líneas es realmente mordaz. </a:t>
            </a:r>
            <a:endParaRPr lang="es-ES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sz="2800" dirty="0" smtClean="0">
                <a:latin typeface="Bookman Old Style" pitchFamily="18" charset="0"/>
              </a:rPr>
              <a:t>En </a:t>
            </a:r>
            <a:r>
              <a:rPr lang="es-ES" sz="2800" dirty="0" smtClean="0">
                <a:latin typeface="Bookman Old Style" pitchFamily="18" charset="0"/>
              </a:rPr>
              <a:t>tu lugar, el más joven puede ser puesto antes que el mayor, pero el cielo no permita que tal comportamiento inapropiado sea tolerado en nuestro </a:t>
            </a:r>
            <a:r>
              <a:rPr lang="es-ES" sz="2800" dirty="0" smtClean="0">
                <a:latin typeface="Bookman Old Style" pitchFamily="18" charset="0"/>
              </a:rPr>
              <a:t>lugar.</a:t>
            </a:r>
          </a:p>
          <a:p>
            <a:r>
              <a:rPr lang="es-ES" sz="2800" dirty="0" smtClean="0">
                <a:latin typeface="Bookman Old Style" pitchFamily="18" charset="0"/>
              </a:rPr>
              <a:t>Y </a:t>
            </a:r>
            <a:r>
              <a:rPr lang="es-ES" sz="2800" dirty="0" smtClean="0">
                <a:latin typeface="Bookman Old Style" pitchFamily="18" charset="0"/>
              </a:rPr>
              <a:t>los recuerdos de esos eventos tan difíciles de hace más de siete años inundan la conciencia de Jacob, recuerdos que había estado tratando de suprimir con tanta valentía. </a:t>
            </a:r>
            <a:endParaRPr lang="es-ES" sz="2800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sz="2800" dirty="0" smtClean="0">
                <a:latin typeface="Bookman Old Style" pitchFamily="18" charset="0"/>
              </a:rPr>
              <a:t>Cómo </a:t>
            </a:r>
            <a:r>
              <a:rPr lang="es-ES" sz="2800" dirty="0" smtClean="0">
                <a:latin typeface="Bookman Old Style" pitchFamily="18" charset="0"/>
              </a:rPr>
              <a:t>su madre </a:t>
            </a:r>
            <a:r>
              <a:rPr lang="es-ES" sz="2800" dirty="0" smtClean="0">
                <a:latin typeface="Bookman Old Style" pitchFamily="18" charset="0"/>
              </a:rPr>
              <a:t>prevaleció sobre </a:t>
            </a:r>
            <a:r>
              <a:rPr lang="es-ES" sz="2800" dirty="0" smtClean="0">
                <a:latin typeface="Bookman Old Style" pitchFamily="18" charset="0"/>
              </a:rPr>
              <a:t>él, el hijo menor, para hacerse pasar por su hermano mayor Esaú y así obtener de su anciano y ciego padre Isaac la bendición usualmente reservada para el primogénito</a:t>
            </a:r>
            <a:r>
              <a:rPr lang="es-ES" sz="2800" dirty="0" smtClean="0">
                <a:latin typeface="Bookman Old Style" pitchFamily="18" charset="0"/>
              </a:rPr>
              <a:t>.</a:t>
            </a:r>
          </a:p>
          <a:p>
            <a:r>
              <a:rPr lang="es-ES" sz="2800" dirty="0" smtClean="0">
                <a:latin typeface="Bookman Old Style" pitchFamily="18" charset="0"/>
              </a:rPr>
              <a:t>Cómo se acercó a su amado padre y le mintió, respondiendo a la pregunta "¿Quién eres?" con las palabras “Yo soy Esaú tu primogénito”. </a:t>
            </a:r>
            <a:endParaRPr lang="es-ES" sz="2800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Cómo </a:t>
            </a:r>
            <a:r>
              <a:rPr lang="es-ES" sz="3000" dirty="0" smtClean="0">
                <a:latin typeface="Bookman Old Style" pitchFamily="18" charset="0"/>
              </a:rPr>
              <a:t>tembló su padre, y su hermano gritó de angustia, cuando se supo la traición. Y cómo su hermano enfurecido juró matarlo, y se vio obligado a huir de casa para salvar su vida.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Y </a:t>
            </a:r>
            <a:r>
              <a:rPr lang="es-ES" sz="3000" dirty="0" smtClean="0">
                <a:latin typeface="Bookman Old Style" pitchFamily="18" charset="0"/>
              </a:rPr>
              <a:t>ahora la cabeza de Jacob da vueltas; está picado hasta la médula. El pasado ha vuelto </a:t>
            </a:r>
            <a:r>
              <a:rPr lang="es-ES" sz="3000" dirty="0" smtClean="0">
                <a:latin typeface="Bookman Old Style" pitchFamily="18" charset="0"/>
              </a:rPr>
              <a:t>a perseguirlo</a:t>
            </a:r>
            <a:r>
              <a:rPr lang="es-ES" sz="3000" dirty="0" smtClean="0">
                <a:latin typeface="Bookman Old Style" pitchFamily="18" charset="0"/>
              </a:rPr>
              <a:t>.</a:t>
            </a:r>
            <a:endParaRPr lang="es-ES" sz="3000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Este es exactamente el tipo de cosas que nuestros antiguos sabios llamaban </a:t>
            </a:r>
            <a:r>
              <a:rPr lang="es-ES" sz="3000" dirty="0" smtClean="0">
                <a:latin typeface="Bookman Old Style" pitchFamily="18" charset="0"/>
              </a:rPr>
              <a:t>“Midá Ke'neged midá- medida </a:t>
            </a:r>
            <a:r>
              <a:rPr lang="es-ES" sz="3000" dirty="0" smtClean="0">
                <a:latin typeface="Bookman Old Style" pitchFamily="18" charset="0"/>
              </a:rPr>
              <a:t>por medida".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Lo </a:t>
            </a:r>
            <a:r>
              <a:rPr lang="es-ES" sz="3000" dirty="0" smtClean="0">
                <a:latin typeface="Bookman Old Style" pitchFamily="18" charset="0"/>
              </a:rPr>
              <a:t>repartió y lo recuperó. El engañador ha sido engañado. </a:t>
            </a:r>
            <a:endParaRPr lang="es-ES" sz="3000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Al </a:t>
            </a:r>
            <a:r>
              <a:rPr lang="es-ES" sz="3000" dirty="0" smtClean="0">
                <a:latin typeface="Bookman Old Style" pitchFamily="18" charset="0"/>
              </a:rPr>
              <a:t>menor que usurpó el puesto del mayor, se le ha dado el mayor cuando es el menor el que tanto anhelaba</a:t>
            </a:r>
            <a:r>
              <a:rPr lang="es-ES" sz="3000" dirty="0" smtClean="0">
                <a:latin typeface="Bookman Old Styl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Pero </a:t>
            </a:r>
            <a:r>
              <a:rPr lang="es-ES" dirty="0" smtClean="0">
                <a:latin typeface="Bookman Old Style" pitchFamily="18" charset="0"/>
              </a:rPr>
              <a:t>esto es mucho más que un castigo.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Tiene </a:t>
            </a:r>
            <a:r>
              <a:rPr lang="es-ES" dirty="0" smtClean="0">
                <a:latin typeface="Bookman Old Style" pitchFamily="18" charset="0"/>
              </a:rPr>
              <a:t>todos los ingredientes de la tragedia, porque Jacob había hecho lo que hizo solo por el bien del cielo.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Sus </a:t>
            </a:r>
            <a:r>
              <a:rPr lang="es-ES" dirty="0" smtClean="0">
                <a:latin typeface="Bookman Old Style" pitchFamily="18" charset="0"/>
              </a:rPr>
              <a:t>motivos, según varios textos de Midrash, no eran más que puros. </a:t>
            </a:r>
            <a:endParaRPr lang="es-ES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sz="2800" dirty="0" smtClean="0">
                <a:latin typeface="Bookman Old Style" pitchFamily="18" charset="0"/>
              </a:rPr>
              <a:t>Él </a:t>
            </a:r>
            <a:r>
              <a:rPr lang="es-ES" sz="2800" dirty="0" smtClean="0">
                <a:latin typeface="Bookman Old Style" pitchFamily="18" charset="0"/>
              </a:rPr>
              <a:t>y su madre Rebeca estaban convencidos, y con razón, de que Esaú no era apto para recibir la bendición que Isaac aparentemente estaba empeñado en darle</a:t>
            </a:r>
            <a:r>
              <a:rPr lang="es-ES" sz="2800" dirty="0" smtClean="0">
                <a:latin typeface="Bookman Old Style" pitchFamily="18" charset="0"/>
              </a:rPr>
              <a:t>.</a:t>
            </a:r>
          </a:p>
          <a:p>
            <a:r>
              <a:rPr lang="es-ES" sz="2800" dirty="0" smtClean="0">
                <a:latin typeface="Bookman Old Style" pitchFamily="18" charset="0"/>
              </a:rPr>
              <a:t>Esaú era un tipo impulsivo, preocupado solo por el aquí y el ahora; vendió su primogenitura por un tazón de avena solo porque en ese momento tenía un hambre voraz. </a:t>
            </a:r>
            <a:endParaRPr lang="es-ES" sz="2800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Era </a:t>
            </a:r>
            <a:r>
              <a:rPr lang="es-ES" dirty="0" smtClean="0">
                <a:latin typeface="Bookman Old Style" pitchFamily="18" charset="0"/>
              </a:rPr>
              <a:t>un poco como un animal en la forma en que engullía su comida.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E </a:t>
            </a:r>
            <a:r>
              <a:rPr lang="es-ES" dirty="0" smtClean="0">
                <a:latin typeface="Bookman Old Style" pitchFamily="18" charset="0"/>
              </a:rPr>
              <a:t>hizo lo impensable al casarse con una mujer cananea local, algo contra lo que Abraham había advertido severamente y que causó gran angustia a Isaac y Rebeca</a:t>
            </a:r>
            <a:r>
              <a:rPr lang="es-ES" dirty="0" smtClean="0">
                <a:latin typeface="Bookman Old Styl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Rebecca </a:t>
            </a:r>
            <a:r>
              <a:rPr lang="es-ES" dirty="0" smtClean="0">
                <a:latin typeface="Bookman Old Style" pitchFamily="18" charset="0"/>
              </a:rPr>
              <a:t>y Jacob estaban, según el Midrash, seguros de que el futuro del pueblo judío dependía de que dieran este paso radical.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Jacob </a:t>
            </a:r>
            <a:r>
              <a:rPr lang="es-ES" dirty="0" smtClean="0">
                <a:latin typeface="Bookman Old Style" pitchFamily="18" charset="0"/>
              </a:rPr>
              <a:t>traicionó la confianza de su padre por la razón más noble posible</a:t>
            </a:r>
            <a:r>
              <a:rPr lang="es-ES" dirty="0" smtClean="0">
                <a:latin typeface="Bookman Old Styl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sz="2800" dirty="0" smtClean="0">
                <a:latin typeface="Bookman Old Style" pitchFamily="18" charset="0"/>
              </a:rPr>
              <a:t>Y</a:t>
            </a:r>
            <a:r>
              <a:rPr lang="es-ES" sz="2800" dirty="0" smtClean="0">
                <a:latin typeface="Bookman Old Style" pitchFamily="18" charset="0"/>
              </a:rPr>
              <a:t>, de hecho, bien puede ser que su mentira y engaño estuvieran justificados... y aun así las consecuencias lo seguirán hasta el día de su muerte. </a:t>
            </a:r>
            <a:endParaRPr lang="es-ES" sz="2800" dirty="0" smtClean="0">
              <a:latin typeface="Bookman Old Style" pitchFamily="18" charset="0"/>
            </a:endParaRPr>
          </a:p>
          <a:p>
            <a:r>
              <a:rPr lang="es-ES" sz="2800" dirty="0" smtClean="0">
                <a:latin typeface="Bookman Old Style" pitchFamily="18" charset="0"/>
              </a:rPr>
              <a:t>Esto </a:t>
            </a:r>
            <a:r>
              <a:rPr lang="es-ES" sz="2800" dirty="0" smtClean="0">
                <a:latin typeface="Bookman Old Style" pitchFamily="18" charset="0"/>
              </a:rPr>
              <a:t>es a lo que el Talmud se refiere como una “transgresión con fines nobles”, sobre la cual el gran maestro jasídico Rebbe Tzadok </a:t>
            </a:r>
            <a:r>
              <a:rPr lang="es-ES" sz="2800" dirty="0" smtClean="0">
                <a:latin typeface="Bookman Old Style" pitchFamily="18" charset="0"/>
              </a:rPr>
              <a:t>Hacohén </a:t>
            </a:r>
            <a:r>
              <a:rPr lang="es-ES" sz="2800" dirty="0" smtClean="0">
                <a:latin typeface="Bookman Old Style" pitchFamily="18" charset="0"/>
              </a:rPr>
              <a:t>de Lublin opina que, sin embargo, requiere expiación. </a:t>
            </a:r>
            <a:endParaRPr lang="es-ES" sz="2800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Sí</a:t>
            </a:r>
            <a:r>
              <a:rPr lang="es-ES" dirty="0" smtClean="0">
                <a:latin typeface="Bookman Old Style" pitchFamily="18" charset="0"/>
              </a:rPr>
              <a:t>, en determinadas circunstancias muy proscritas el fin justifica los medios.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La </a:t>
            </a:r>
            <a:r>
              <a:rPr lang="es-ES" dirty="0" smtClean="0">
                <a:latin typeface="Bookman Old Style" pitchFamily="18" charset="0"/>
              </a:rPr>
              <a:t>naturaleza misma de la realidad divinamente creada en la que vivimos es que a veces se deben emplear métodos no kosher para alcanzar los fines más elevados. </a:t>
            </a:r>
            <a:endParaRPr lang="es-ES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Pero </a:t>
            </a:r>
            <a:r>
              <a:rPr lang="es-ES" sz="3000" dirty="0" smtClean="0">
                <a:latin typeface="Bookman Old Style" pitchFamily="18" charset="0"/>
              </a:rPr>
              <a:t>no importa cuán ineludible y obligatorio pueda ser tal curso de acción, todavía hay un precio que pagar</a:t>
            </a:r>
            <a:r>
              <a:rPr lang="es-ES" sz="3000" dirty="0" smtClean="0">
                <a:latin typeface="Bookman Old Style" pitchFamily="18" charset="0"/>
              </a:rPr>
              <a:t>.</a:t>
            </a:r>
          </a:p>
          <a:p>
            <a:r>
              <a:rPr lang="es-ES" sz="3000" dirty="0" smtClean="0">
                <a:latin typeface="Bookman Old Style" pitchFamily="18" charset="0"/>
              </a:rPr>
              <a:t>El </a:t>
            </a:r>
            <a:r>
              <a:rPr lang="es-ES" sz="3000" dirty="0" smtClean="0">
                <a:latin typeface="Bookman Old Style" pitchFamily="18" charset="0"/>
              </a:rPr>
              <a:t>mal contamina a quienes lo practican</a:t>
            </a:r>
            <a:r>
              <a:rPr lang="es-ES" sz="3000" dirty="0" smtClean="0">
                <a:latin typeface="Bookman Old Style" pitchFamily="18" charset="0"/>
              </a:rPr>
              <a:t>.</a:t>
            </a:r>
          </a:p>
          <a:p>
            <a:r>
              <a:rPr lang="es-ES" sz="3000" dirty="0" smtClean="0">
                <a:latin typeface="Bookman Old Style" pitchFamily="18" charset="0"/>
              </a:rPr>
              <a:t>Contamina a quienes recurren a él, incluso cuando es el camino más recto disponible. </a:t>
            </a:r>
            <a:endParaRPr lang="es-ES" sz="3000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Para </a:t>
            </a:r>
            <a:r>
              <a:rPr lang="es-ES" dirty="0" smtClean="0">
                <a:latin typeface="Bookman Old Style" pitchFamily="18" charset="0"/>
              </a:rPr>
              <a:t>traer el ejemplo más radical, la impureza de la muerte se aferra incluso a aquellos que matan en defensa propia.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Los </a:t>
            </a:r>
            <a:r>
              <a:rPr lang="es-ES" dirty="0" smtClean="0">
                <a:latin typeface="Bookman Old Style" pitchFamily="18" charset="0"/>
              </a:rPr>
              <a:t>horrores de la guerra acechan incluso a aquellos que derraman sangre en las guerras más justas.</a:t>
            </a:r>
            <a:endParaRPr lang="es-ES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sz="2900" dirty="0" smtClean="0">
                <a:latin typeface="Bookman Old Style" pitchFamily="18" charset="0"/>
              </a:rPr>
              <a:t>Todavía vivimos en un mundo no redimido en el que muchas veces el mal debe oponerse al mal. </a:t>
            </a:r>
            <a:endParaRPr lang="es-ES" sz="2900" dirty="0" smtClean="0">
              <a:latin typeface="Bookman Old Style" pitchFamily="18" charset="0"/>
            </a:endParaRPr>
          </a:p>
          <a:p>
            <a:r>
              <a:rPr lang="es-ES" sz="2900" dirty="0" smtClean="0">
                <a:latin typeface="Bookman Old Style" pitchFamily="18" charset="0"/>
              </a:rPr>
              <a:t>Permanecer </a:t>
            </a:r>
            <a:r>
              <a:rPr lang="es-ES" sz="2900" dirty="0" smtClean="0">
                <a:latin typeface="Bookman Old Style" pitchFamily="18" charset="0"/>
              </a:rPr>
              <a:t>por encima de la refriega no es aceptable. </a:t>
            </a:r>
            <a:endParaRPr lang="es-ES" sz="2900" dirty="0" smtClean="0">
              <a:latin typeface="Bookman Old Style" pitchFamily="18" charset="0"/>
            </a:endParaRPr>
          </a:p>
          <a:p>
            <a:r>
              <a:rPr lang="es-ES" sz="2900" dirty="0" smtClean="0">
                <a:latin typeface="Bookman Old Style" pitchFamily="18" charset="0"/>
              </a:rPr>
              <a:t>Jacob </a:t>
            </a:r>
            <a:r>
              <a:rPr lang="es-ES" sz="2900" dirty="0" smtClean="0">
                <a:latin typeface="Bookman Old Style" pitchFamily="18" charset="0"/>
              </a:rPr>
              <a:t>debe defenderse de Esaú incluso cuando eso signifique adoptar estrategias de las que él personalmente retrocedería. </a:t>
            </a:r>
            <a:endParaRPr lang="es-ES" sz="2900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Buenas Acciones, Malas Consecuencias</a:t>
            </a:r>
            <a:endParaRPr lang="es-ES" sz="1600" b="1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Los </a:t>
            </a:r>
            <a:r>
              <a:rPr lang="es-ES" dirty="0" smtClean="0">
                <a:latin typeface="Bookman Old Style" pitchFamily="18" charset="0"/>
              </a:rPr>
              <a:t>fines a veces justifican los medios.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Pero </a:t>
            </a:r>
            <a:r>
              <a:rPr lang="es-ES" dirty="0" smtClean="0">
                <a:latin typeface="Bookman Old Style" pitchFamily="18" charset="0"/>
              </a:rPr>
              <a:t>todavía debemos pagar el precio. Y todos lo hacemos. </a:t>
            </a:r>
            <a:endParaRPr lang="es-ES" dirty="0" smtClean="0">
              <a:latin typeface="Bookman Old Style" pitchFamily="18" charset="0"/>
            </a:endParaRPr>
          </a:p>
          <a:p>
            <a:r>
              <a:rPr lang="es-ES" dirty="0" smtClean="0">
                <a:latin typeface="Bookman Old Style" pitchFamily="18" charset="0"/>
              </a:rPr>
              <a:t>Todos </a:t>
            </a:r>
            <a:r>
              <a:rPr lang="es-ES" dirty="0" smtClean="0">
                <a:latin typeface="Bookman Old Style" pitchFamily="18" charset="0"/>
              </a:rPr>
              <a:t>lo hacemos.</a:t>
            </a:r>
            <a:endParaRPr lang="es-ES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b="1" dirty="0" smtClean="0">
                <a:solidFill>
                  <a:srgbClr val="FF0000"/>
                </a:solidFill>
                <a:latin typeface="Bookman Old Style" pitchFamily="18" charset="0"/>
              </a:rPr>
              <a:t>NECESITO NECESIDADES</a:t>
            </a:r>
          </a:p>
          <a:p>
            <a:r>
              <a:rPr lang="es-ES" sz="2000" b="1" dirty="0" smtClean="0">
                <a:latin typeface="Bookman Old Style" pitchFamily="18" charset="0"/>
              </a:rPr>
              <a:t>Fuente para este Shiur: Rabino </a:t>
            </a:r>
            <a:r>
              <a:rPr lang="es-ES" sz="2000" b="1" dirty="0" err="1" smtClean="0">
                <a:latin typeface="Bookman Old Style" pitchFamily="18" charset="0"/>
              </a:rPr>
              <a:t>Benzion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Shaffier</a:t>
            </a:r>
            <a:endParaRPr lang="es-ES" sz="2000" b="1" dirty="0" smtClean="0">
              <a:latin typeface="Bookman Old Style" pitchFamily="18" charset="0"/>
            </a:endParaRPr>
          </a:p>
          <a:p>
            <a:r>
              <a:rPr lang="es-ES" i="1" dirty="0" smtClean="0">
                <a:latin typeface="Bookman Old Style" pitchFamily="18" charset="0"/>
              </a:rPr>
              <a:t>“Y </a:t>
            </a:r>
            <a:r>
              <a:rPr lang="es-ES" i="1" dirty="0" err="1" smtClean="0">
                <a:latin typeface="Bookman Old Style" pitchFamily="18" charset="0"/>
              </a:rPr>
              <a:t>Yaakov</a:t>
            </a:r>
            <a:r>
              <a:rPr lang="es-ES" i="1" dirty="0" smtClean="0">
                <a:latin typeface="Bookman Old Style" pitchFamily="18" charset="0"/>
              </a:rPr>
              <a:t> hizo un voto diciendo si HASHEM estará conmigo y me guardará en este camino en el que me estoy embarcando, y si Él me dará comida para comer y ropa para vestir, y volverá a la casa de mi padre en paz..."- </a:t>
            </a:r>
            <a:r>
              <a:rPr lang="es-ES" sz="2000" b="1" dirty="0" smtClean="0">
                <a:latin typeface="Bookman Old Style" pitchFamily="18" charset="0"/>
              </a:rPr>
              <a:t>Bereshit 28:20 </a:t>
            </a:r>
            <a:endParaRPr lang="es-ES" b="1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dirty="0" smtClean="0">
                <a:latin typeface="Bookman Old Style" pitchFamily="18" charset="0"/>
              </a:rPr>
              <a:t>Yakov pide cuatro cosas</a:t>
            </a:r>
          </a:p>
          <a:p>
            <a:r>
              <a:rPr lang="es-ES" dirty="0" smtClean="0">
                <a:latin typeface="Bookman Old Style" pitchFamily="18" charset="0"/>
              </a:rPr>
              <a:t>Mientras Yakov Avinu huye de la casa de sus padres para escapar de Esav, reconoce que está comenzando un nuevo capítulo en su vida. </a:t>
            </a:r>
          </a:p>
          <a:p>
            <a:r>
              <a:rPr lang="es-ES" dirty="0" smtClean="0">
                <a:latin typeface="Bookman Old Style" pitchFamily="18" charset="0"/>
              </a:rPr>
              <a:t>Se vuelve hacia HASHEM y ruega por cuatro cosas: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dirty="0" smtClean="0">
                <a:latin typeface="Bookman Old Style" pitchFamily="18" charset="0"/>
              </a:rPr>
              <a:t>1 HASHEM debería estar con él.</a:t>
            </a:r>
          </a:p>
          <a:p>
            <a:r>
              <a:rPr lang="es-ES" dirty="0" smtClean="0">
                <a:latin typeface="Bookman Old Style" pitchFamily="18" charset="0"/>
              </a:rPr>
              <a:t>2 HASHEM debería protegerlo.</a:t>
            </a:r>
          </a:p>
          <a:p>
            <a:r>
              <a:rPr lang="es-ES" dirty="0" smtClean="0">
                <a:latin typeface="Bookman Old Style" pitchFamily="18" charset="0"/>
              </a:rPr>
              <a:t>3 HASHEM debería devolverlo a su casa en condiciones de seguridad.</a:t>
            </a:r>
          </a:p>
          <a:p>
            <a:r>
              <a:rPr lang="es-ES" dirty="0" smtClean="0">
                <a:latin typeface="Bookman Old Style" pitchFamily="18" charset="0"/>
              </a:rPr>
              <a:t>4 HASHEM debería darle comida para comer y ropa para ponerse: </a:t>
            </a:r>
            <a:r>
              <a:rPr lang="es-ES" dirty="0" err="1" smtClean="0">
                <a:latin typeface="Bookman Old Style" pitchFamily="18" charset="0"/>
              </a:rPr>
              <a:t>parnassa</a:t>
            </a:r>
            <a:r>
              <a:rPr lang="es-ES" dirty="0" smtClean="0">
                <a:latin typeface="Bookman Old Style" pitchFamily="18" charset="0"/>
              </a:rPr>
              <a:t>.</a:t>
            </a:r>
          </a:p>
          <a:p>
            <a:r>
              <a:rPr lang="es-ES" dirty="0" smtClean="0">
                <a:latin typeface="Bookman Old Style" pitchFamily="18" charset="0"/>
              </a:rPr>
              <a:t>HASHEM otorgó tres de cuatro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dirty="0" smtClean="0">
                <a:latin typeface="Bookman Old Style" pitchFamily="18" charset="0"/>
              </a:rPr>
              <a:t>El Midrash nos dice que HASHEM concedió tres de las solicitudes, pero no la cuarta, diciendo: "Si le garantizo sus necesidades diarias, no tendrá ninguna razón para acudir a Mí". Entonces HASHEM no respondió a la solicitud de sus necesidades diarias: </a:t>
            </a:r>
            <a:r>
              <a:rPr lang="es-ES" i="1" dirty="0" smtClean="0">
                <a:latin typeface="Bookman Old Style" pitchFamily="18" charset="0"/>
              </a:rPr>
              <a:t>parnasá</a:t>
            </a:r>
            <a:r>
              <a:rPr lang="es-ES" dirty="0" smtClean="0">
                <a:latin typeface="Bookman Old Style" pitchFamily="18" charset="0"/>
              </a:rPr>
              <a:t> (sustento).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dirty="0" smtClean="0">
                <a:latin typeface="Bookman Old Style" pitchFamily="18" charset="0"/>
              </a:rPr>
              <a:t>¿Quién era Yakov Avinu?</a:t>
            </a:r>
          </a:p>
          <a:p>
            <a:r>
              <a:rPr lang="es-ES" dirty="0" smtClean="0">
                <a:latin typeface="Bookman Old Style" pitchFamily="18" charset="0"/>
              </a:rPr>
              <a:t>Este Midrash parece difícil de entender cuando tenemos en cuenta que se trata de Yakov Avinu. </a:t>
            </a:r>
          </a:p>
          <a:p>
            <a:r>
              <a:rPr lang="es-ES" dirty="0" smtClean="0">
                <a:latin typeface="Bookman Old Style" pitchFamily="18" charset="0"/>
              </a:rPr>
              <a:t>Jazal nos dice que Yakov fue el más grande de los Avot. Era un hombre que caminaba con HASHEM, constantemente.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dirty="0" smtClean="0">
                <a:latin typeface="Bookman Old Style" pitchFamily="18" charset="0"/>
              </a:rPr>
              <a:t>En el centro de su esencia había un profundo anhelo de estar cerca de HASHEM. </a:t>
            </a:r>
          </a:p>
          <a:p>
            <a:r>
              <a:rPr lang="es-ES" dirty="0" smtClean="0">
                <a:latin typeface="Bookman Old Style" pitchFamily="18" charset="0"/>
              </a:rPr>
              <a:t>Vivió para servir a HASHEM. </a:t>
            </a:r>
          </a:p>
          <a:p>
            <a:r>
              <a:rPr lang="es-ES" dirty="0" smtClean="0">
                <a:latin typeface="Bookman Old Style" pitchFamily="18" charset="0"/>
              </a:rPr>
              <a:t>¿Qué diferencia haría si no tuviera que preocuparse por ganarse la vida? Por supuesto, todavía se comunicaría con HASHEM.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dirty="0" smtClean="0">
                <a:latin typeface="Bookman Old Style" pitchFamily="18" charset="0"/>
              </a:rPr>
              <a:t>Por supuesto, todavía vería HASHEM en cada ocurrencia de su vida.</a:t>
            </a:r>
          </a:p>
          <a:p>
            <a:r>
              <a:rPr lang="es-ES" dirty="0" smtClean="0">
                <a:latin typeface="Bookman Old Style" pitchFamily="18" charset="0"/>
              </a:rPr>
              <a:t>Ya no me escribes; ya no me llamas; ya no me amas.</a:t>
            </a:r>
          </a:p>
          <a:p>
            <a:r>
              <a:rPr lang="es-ES" dirty="0" smtClean="0">
                <a:latin typeface="Bookman Old Style" pitchFamily="18" charset="0"/>
              </a:rPr>
              <a:t>Casi suena como si HASHEM estuviera diciendo: “Tengo que evitar que Yakov se sienta demasiado cómodo; de lo contrario me olvidará.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dirty="0" smtClean="0">
                <a:latin typeface="Bookman Old Style" pitchFamily="18" charset="0"/>
              </a:rPr>
              <a:t>No puedo prometerle sustento porque entonces no me necesitará. </a:t>
            </a:r>
          </a:p>
          <a:p>
            <a:r>
              <a:rPr lang="es-ES" dirty="0" smtClean="0">
                <a:latin typeface="Bookman Old Style" pitchFamily="18" charset="0"/>
              </a:rPr>
              <a:t>Ya no escribirá. Ya no llamará. Ya no me amará".</a:t>
            </a:r>
          </a:p>
          <a:p>
            <a:r>
              <a:rPr lang="es-ES" dirty="0" smtClean="0">
                <a:latin typeface="Bookman Old Style" pitchFamily="18" charset="0"/>
              </a:rPr>
              <a:t>Esta es una persona que estaba tan motivada para tener una relación con HASHEM que siempre se aferró a Él.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dirty="0" smtClean="0">
                <a:latin typeface="Bookman Old Style" pitchFamily="18" charset="0"/>
              </a:rPr>
              <a:t>¿Qué diferencia tendría la necesidad de una parnasá en una relación así?</a:t>
            </a:r>
          </a:p>
          <a:p>
            <a:r>
              <a:rPr lang="es-ES" i="1" dirty="0" smtClean="0">
                <a:latin typeface="Bookman Old Style" pitchFamily="18" charset="0"/>
              </a:rPr>
              <a:t>Entendiendo al humano</a:t>
            </a:r>
          </a:p>
          <a:p>
            <a:r>
              <a:rPr lang="es-ES" dirty="0" smtClean="0">
                <a:latin typeface="Bookman Old Style" pitchFamily="18" charset="0"/>
              </a:rPr>
              <a:t>La respuesta a esta pregunta se basa en una comprensión fundamental del hombre. </a:t>
            </a:r>
          </a:p>
          <a:p>
            <a:r>
              <a:rPr lang="es-ES" dirty="0" smtClean="0">
                <a:latin typeface="Bookman Old Style" pitchFamily="18" charset="0"/>
              </a:rPr>
              <a:t>HASHEM creó al humano en un estado de cambio.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sz="2900" dirty="0" smtClean="0">
                <a:latin typeface="Bookman Old Style" pitchFamily="18" charset="0"/>
              </a:rPr>
              <a:t>HASHEM tomó una neshamá (</a:t>
            </a:r>
            <a:r>
              <a:rPr lang="es-ES" sz="2900" dirty="0" err="1" smtClean="0">
                <a:latin typeface="Bookman Old Style" pitchFamily="18" charset="0"/>
              </a:rPr>
              <a:t>shehel</a:t>
            </a:r>
            <a:r>
              <a:rPr lang="es-ES" sz="2900" dirty="0" smtClean="0">
                <a:latin typeface="Bookman Old Style" pitchFamily="18" charset="0"/>
              </a:rPr>
              <a:t> puro, intelecto y comprensión no adulterados) y lo envolvió en capas y capas de fisicalidad. </a:t>
            </a:r>
          </a:p>
          <a:p>
            <a:r>
              <a:rPr lang="es-ES" sz="2900" dirty="0" smtClean="0">
                <a:latin typeface="Bookman Old Style" pitchFamily="18" charset="0"/>
              </a:rPr>
              <a:t>En el centro de la esencia de una persona hay ciertos entendimientos, conceptos que conocemos intuitivamente, pero que están bloqueados por los efectos de estar alojados en un cuerpo.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sz="2900" dirty="0" smtClean="0">
                <a:latin typeface="Bookman Old Style" pitchFamily="18" charset="0"/>
              </a:rPr>
              <a:t>El objetivo del ser humano es atravesar las capas de la fisicalidad y percibir agudamente esas verdades de propósito que son instintivas para nuestras neshamot.</a:t>
            </a:r>
          </a:p>
          <a:p>
            <a:r>
              <a:rPr lang="es-ES" sz="2900" dirty="0" smtClean="0">
                <a:latin typeface="Bookman Old Style" pitchFamily="18" charset="0"/>
              </a:rPr>
              <a:t>Todo hombre, incluso un hombre tan grande como Yakov Avinu, sigue siendo un hombre y requiere ejercicio para ver a HASHEM.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sz="3000" dirty="0" smtClean="0">
                <a:latin typeface="Bookman Old Style" pitchFamily="18" charset="0"/>
              </a:rPr>
              <a:t>Necesita flexionar sus músculos espirituales llamando a HASHEM y reconociendo su total dependencia de Él. </a:t>
            </a:r>
          </a:p>
          <a:p>
            <a:r>
              <a:rPr lang="es-ES" sz="3000" dirty="0" smtClean="0">
                <a:latin typeface="Bookman Old Style" pitchFamily="18" charset="0"/>
              </a:rPr>
              <a:t>Cuando una persona necesita algo y debe recurrir a HASHEM, ese proceso lo lleva a un nivel más alto de apreciación de su dependencia de HASHEM.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dirty="0" smtClean="0">
                <a:latin typeface="Bookman Old Style" pitchFamily="18" charset="0"/>
              </a:rPr>
              <a:t>Por esa razón, HASHEM no garantizó el sustento de Yakov Avinu. </a:t>
            </a:r>
          </a:p>
          <a:p>
            <a:r>
              <a:rPr lang="es-ES" dirty="0" smtClean="0">
                <a:latin typeface="Bookman Old Style" pitchFamily="18" charset="0"/>
              </a:rPr>
              <a:t>Yakov necesitaba la necesidad para estar más cerca de HASHEM.</a:t>
            </a:r>
          </a:p>
          <a:p>
            <a:r>
              <a:rPr lang="es-ES" i="1" dirty="0" smtClean="0">
                <a:latin typeface="Bookman Old Style" pitchFamily="18" charset="0"/>
              </a:rPr>
              <a:t>La vida sería mucho mejor si solo...</a:t>
            </a:r>
          </a:p>
          <a:p>
            <a:r>
              <a:rPr lang="es-ES" dirty="0" smtClean="0">
                <a:latin typeface="Bookman Old Style" pitchFamily="18" charset="0"/>
              </a:rPr>
              <a:t>Este concepto tiene una gran relevancia para nuestras vidas.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dirty="0" smtClean="0">
                <a:latin typeface="Bookman Old Style" pitchFamily="18" charset="0"/>
              </a:rPr>
              <a:t>Muchas veces pensamos: "Sería más capaz de servir a HASHEM si tan solo...”</a:t>
            </a:r>
          </a:p>
          <a:p>
            <a:r>
              <a:rPr lang="es-ES" dirty="0" smtClean="0">
                <a:latin typeface="Bookman Old Style" pitchFamily="18" charset="0"/>
              </a:rPr>
              <a:t>Si tan solo ganarse la vida no fuera tan difícil. ... Si tan solo no tuviera problemas médicos ... Si tan solo pudiera encontrar mi pareja...</a:t>
            </a:r>
          </a:p>
          <a:p>
            <a:endParaRPr lang="es-ES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dirty="0" smtClean="0">
                <a:latin typeface="Bookman Old Style" pitchFamily="18" charset="0"/>
              </a:rPr>
              <a:t>A veces casi parece como si HASHEM estuviera saboteando deliberadamente nuestros bien trazados planes para servirle. </a:t>
            </a:r>
          </a:p>
          <a:p>
            <a:r>
              <a:rPr lang="es-ES" dirty="0" smtClean="0">
                <a:latin typeface="Bookman Old Style" pitchFamily="18" charset="0"/>
              </a:rPr>
              <a:t>Y no tiene mucho sentido.</a:t>
            </a:r>
          </a:p>
          <a:p>
            <a:r>
              <a:rPr lang="es-ES" i="1" dirty="0" smtClean="0">
                <a:latin typeface="Bookman Old Style" pitchFamily="18" charset="0"/>
              </a:rPr>
              <a:t>Nuestra relación con HASHEM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dirty="0" smtClean="0">
                <a:latin typeface="Bookman Old Style" pitchFamily="18" charset="0"/>
              </a:rPr>
              <a:t>Una de las razones por las que una persona tiene que luchar en este mundo es para que reconozca que es HASHEM Quien está en el centro de su universo, y es HASHEM Quien orquesta cada parte de esta creación.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dirty="0" smtClean="0">
                <a:latin typeface="Bookman Old Style" pitchFamily="18" charset="0"/>
              </a:rPr>
              <a:t>La base de toda nuestra Avodat (servicio) HASHEM es percibir que HASHEM está completa, total e irrevocablemente involucrado en todo lo que sucede en este mundo, y que dependemos de Él.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sz="3000" dirty="0" smtClean="0">
                <a:latin typeface="Bookman Old Style" pitchFamily="18" charset="0"/>
              </a:rPr>
              <a:t>Sin embargo, no basta con que esto sea un concepto o pensamiento; tiene que convertirse en realidad. </a:t>
            </a:r>
          </a:p>
          <a:p>
            <a:r>
              <a:rPr lang="es-ES" sz="3000" dirty="0" smtClean="0">
                <a:latin typeface="Bookman Old Style" pitchFamily="18" charset="0"/>
              </a:rPr>
              <a:t>Al igual que un ladrillo es duro, sólido y pesado, no lo creo; Lo sé. Así también, tengo que llegar a saber que HASHEM está presente e involucrado en mi vida, y que dependo completamente de Él.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dirty="0" smtClean="0">
                <a:latin typeface="Bookman Old Style" pitchFamily="18" charset="0"/>
              </a:rPr>
              <a:t>Para alcanzar ese nivel de conocimiento se requiere un cambio de perspectiva.</a:t>
            </a:r>
          </a:p>
          <a:p>
            <a:r>
              <a:rPr lang="es-ES" i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dirty="0" smtClean="0">
                <a:latin typeface="Bookman Old Style" pitchFamily="18" charset="0"/>
              </a:rPr>
              <a:t>Cuando necesito algo y me veo obligado a pedir ayuda a HASHEM, me doy cuenta, no en teoría, no en principio, sino en realidad.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dirty="0" smtClean="0">
                <a:latin typeface="Bookman Old Style" pitchFamily="18" charset="0"/>
              </a:rPr>
              <a:t>Lo entiendo. Cuando no sé cómo voy a hacer el pago de la hipoteca y le grito a HASHEM que me ayude y "de alguna manera" las cosas funcionan, ese proceso - pedir, sentirme impotente y luego ver la salvación - trae esta realidad al hogar.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sz="2800" dirty="0" smtClean="0">
                <a:latin typeface="Bookman Old Style" pitchFamily="18" charset="0"/>
              </a:rPr>
              <a:t>Las "necesidades" no son obstáculos molestos para mi crecimiento espiritual. </a:t>
            </a:r>
          </a:p>
          <a:p>
            <a:r>
              <a:rPr lang="es-ES" sz="2800" dirty="0" smtClean="0">
                <a:latin typeface="Bookman Old Style" pitchFamily="18" charset="0"/>
              </a:rPr>
              <a:t>Todo lo contrario, a menudo son los catalizadores para que finalmente lo consiga, para comprender que HASHEM está involucrado en mi vida, que HASHEM realmente se preocupa por lo que me sucede y que yo dependo de Él.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2000" b="1" dirty="0" smtClean="0">
                <a:latin typeface="Bookman Old Style" pitchFamily="18" charset="0"/>
              </a:rPr>
              <a:t>NECESITO NECESIDADES</a:t>
            </a:r>
          </a:p>
          <a:p>
            <a:r>
              <a:rPr lang="es-ES" sz="3100" dirty="0" smtClean="0">
                <a:latin typeface="Bookman Old Style" pitchFamily="18" charset="0"/>
              </a:rPr>
              <a:t>Necesitamos necesidades - necesidades reales, necesidades profundas - porque solo con las necesidades podemos tomar conciencia de que es HASHEM quien es el Proveedor. </a:t>
            </a:r>
          </a:p>
          <a:p>
            <a:r>
              <a:rPr lang="es-ES" sz="3100" dirty="0" smtClean="0">
                <a:latin typeface="Bookman Old Style" pitchFamily="18" charset="0"/>
              </a:rPr>
              <a:t>Solo entonces podemos reconocer que somos creaciones que dependen de nuestro Creador.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800" b="1" dirty="0" smtClean="0">
                <a:latin typeface="Bookman Old Style" pitchFamily="18" charset="0"/>
              </a:rPr>
              <a:t>LA BENDICION OCULTA DE LEAH</a:t>
            </a:r>
          </a:p>
          <a:p>
            <a:r>
              <a:rPr lang="es-ES" sz="2800" i="1" dirty="0" smtClean="0">
                <a:latin typeface="Bookman Old Style" pitchFamily="18" charset="0"/>
              </a:rPr>
              <a:t>¿Por qué la Torá menciona específicamente los "ojos débiles" de la matriarca Lea?</a:t>
            </a:r>
          </a:p>
          <a:p>
            <a:r>
              <a:rPr lang="es-ES" sz="2000" b="1" dirty="0" smtClean="0">
                <a:latin typeface="Bookman Old Style" pitchFamily="18" charset="0"/>
              </a:rPr>
              <a:t>Fuente para este Shiur: Rabino </a:t>
            </a:r>
            <a:r>
              <a:rPr lang="es-ES" sz="2000" b="1" dirty="0" err="1" smtClean="0">
                <a:latin typeface="Bookman Old Style" pitchFamily="18" charset="0"/>
              </a:rPr>
              <a:t>Menajem</a:t>
            </a:r>
            <a:r>
              <a:rPr lang="es-ES" sz="2000" b="1" dirty="0" smtClean="0">
                <a:latin typeface="Bookman Old Style" pitchFamily="18" charset="0"/>
              </a:rPr>
              <a:t> </a:t>
            </a:r>
            <a:r>
              <a:rPr lang="es-ES" sz="2000" b="1" dirty="0" err="1" smtClean="0">
                <a:latin typeface="Bookman Old Style" pitchFamily="18" charset="0"/>
              </a:rPr>
              <a:t>Creditor</a:t>
            </a:r>
            <a:endParaRPr lang="es-ES" sz="2000" b="1" dirty="0" smtClean="0">
              <a:latin typeface="Bookman Old Style" pitchFamily="18" charset="0"/>
            </a:endParaRPr>
          </a:p>
          <a:p>
            <a:r>
              <a:rPr lang="es-ES" sz="3000" dirty="0" smtClean="0">
                <a:latin typeface="Bookman Old Style" pitchFamily="18" charset="0"/>
              </a:rPr>
              <a:t>Cuando cierras los ojos mientras estás despierto, Qué ves? Deseos de cumpleaños, risas burbujeantes, llanto, momentos de intensidad en los que nos encontramos aprovechando emociones invisibles.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LA BENDICION OCULTA DE LEAH</a:t>
            </a:r>
          </a:p>
          <a:p>
            <a:r>
              <a:rPr lang="es-ES" sz="3000" dirty="0" smtClean="0">
                <a:latin typeface="Bookman Old Style" pitchFamily="18" charset="0"/>
              </a:rPr>
              <a:t>Los ojos cerrados pueden permitirnos ver más allá de lo aparente y visualizar lo que podría ser. </a:t>
            </a:r>
            <a:r>
              <a:rPr lang="es-MX" sz="3000" dirty="0" smtClean="0">
                <a:latin typeface="Bookman Old Style" pitchFamily="18" charset="0"/>
              </a:rPr>
              <a:t> </a:t>
            </a:r>
          </a:p>
          <a:p>
            <a:r>
              <a:rPr lang="es-ES" sz="3000" dirty="0" smtClean="0">
                <a:latin typeface="Bookman Old Style" pitchFamily="18" charset="0"/>
              </a:rPr>
              <a:t>Mi padre explicó una vez que la luna se considera nueva según la tradición judía cuando está oculta a nuestros ojos. De ahí su nombre hebreo, </a:t>
            </a:r>
            <a:r>
              <a:rPr lang="es-ES" sz="3000" b="1" dirty="0" smtClean="0">
                <a:latin typeface="Bookman Old Style" pitchFamily="18" charset="0"/>
              </a:rPr>
              <a:t>molad</a:t>
            </a:r>
            <a:r>
              <a:rPr lang="es-ES" sz="3000" dirty="0" smtClean="0">
                <a:latin typeface="Bookman Old Style" pitchFamily="18" charset="0"/>
              </a:rPr>
              <a:t>, que literalmente significa "nacimiento".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LA BENDICION OCULTA DE LEAH</a:t>
            </a:r>
          </a:p>
          <a:p>
            <a:r>
              <a:rPr lang="es-ES" sz="2800" dirty="0" smtClean="0">
                <a:latin typeface="Bookman Old Style" pitchFamily="18" charset="0"/>
              </a:rPr>
              <a:t>Estas nociones de ocultamiento y novedad, de nacimiento e imaginación, están directamente relacionadas con Parashat Vayetzé.</a:t>
            </a:r>
          </a:p>
          <a:p>
            <a:r>
              <a:rPr lang="es-ES" sz="2800" dirty="0" smtClean="0">
                <a:latin typeface="Bookman Old Style" pitchFamily="18" charset="0"/>
              </a:rPr>
              <a:t>En esta parte se presenta a nuestra matriarca Leáh con "ojos débiles“ (algunos llaman, “ojos gachos”, mientras que su hermana Raquel se describe como hermosa.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LA BENDICION OCULTA DE LEAH</a:t>
            </a:r>
          </a:p>
          <a:p>
            <a:r>
              <a:rPr lang="en-US" b="1" i="1" dirty="0" err="1" smtClean="0">
                <a:latin typeface="Bookman Old Style" pitchFamily="18" charset="0"/>
              </a:rPr>
              <a:t>Ve'eyney</a:t>
            </a:r>
            <a:r>
              <a:rPr lang="en-US" b="1" i="1" dirty="0" smtClean="0">
                <a:latin typeface="Bookman Old Style" pitchFamily="18" charset="0"/>
              </a:rPr>
              <a:t> Leah </a:t>
            </a:r>
            <a:r>
              <a:rPr lang="en-US" b="1" i="1" dirty="0" err="1" smtClean="0">
                <a:solidFill>
                  <a:srgbClr val="FF0000"/>
                </a:solidFill>
                <a:latin typeface="Bookman Old Style" pitchFamily="18" charset="0"/>
              </a:rPr>
              <a:t>rakot</a:t>
            </a:r>
            <a:r>
              <a:rPr lang="en-US" b="1" i="1" dirty="0" smtClean="0">
                <a:latin typeface="Bookman Old Style" pitchFamily="18" charset="0"/>
              </a:rPr>
              <a:t> </a:t>
            </a:r>
            <a:r>
              <a:rPr lang="en-US" b="1" i="1" dirty="0" err="1" smtClean="0">
                <a:latin typeface="Bookman Old Style" pitchFamily="18" charset="0"/>
              </a:rPr>
              <a:t>veRajel</a:t>
            </a:r>
            <a:r>
              <a:rPr lang="en-US" b="1" i="1" dirty="0" smtClean="0">
                <a:latin typeface="Bookman Old Style" pitchFamily="18" charset="0"/>
              </a:rPr>
              <a:t> </a:t>
            </a:r>
            <a:r>
              <a:rPr lang="en-US" b="1" i="1" dirty="0" err="1" smtClean="0">
                <a:latin typeface="Bookman Old Style" pitchFamily="18" charset="0"/>
              </a:rPr>
              <a:t>hayetah</a:t>
            </a:r>
            <a:r>
              <a:rPr lang="en-US" b="1" i="1" dirty="0" smtClean="0">
                <a:latin typeface="Bookman Old Style" pitchFamily="18" charset="0"/>
              </a:rPr>
              <a:t> </a:t>
            </a:r>
            <a:r>
              <a:rPr lang="en-US" b="1" i="1" dirty="0" err="1" smtClean="0">
                <a:latin typeface="Bookman Old Style" pitchFamily="18" charset="0"/>
              </a:rPr>
              <a:t>yefat-to'ar</a:t>
            </a:r>
            <a:r>
              <a:rPr lang="en-US" b="1" i="1" dirty="0" smtClean="0">
                <a:latin typeface="Bookman Old Style" pitchFamily="18" charset="0"/>
              </a:rPr>
              <a:t> </a:t>
            </a:r>
            <a:r>
              <a:rPr lang="en-US" b="1" i="1" dirty="0" err="1" smtClean="0">
                <a:latin typeface="Bookman Old Style" pitchFamily="18" charset="0"/>
              </a:rPr>
              <a:t>vifat</a:t>
            </a:r>
            <a:r>
              <a:rPr lang="en-US" b="1" i="1" dirty="0" smtClean="0">
                <a:latin typeface="Bookman Old Style" pitchFamily="18" charset="0"/>
              </a:rPr>
              <a:t> </a:t>
            </a:r>
            <a:r>
              <a:rPr lang="en-US" b="1" i="1" dirty="0" err="1" smtClean="0">
                <a:latin typeface="Bookman Old Style" pitchFamily="18" charset="0"/>
              </a:rPr>
              <a:t>mar'eh</a:t>
            </a:r>
            <a:r>
              <a:rPr lang="en-US" b="1" i="1" dirty="0" smtClean="0">
                <a:latin typeface="Bookman Old Style" pitchFamily="18" charset="0"/>
              </a:rPr>
              <a:t>.</a:t>
            </a:r>
          </a:p>
          <a:p>
            <a:r>
              <a:rPr lang="es-ES" i="1" dirty="0" smtClean="0">
                <a:latin typeface="Bookman Old Style" pitchFamily="18" charset="0"/>
              </a:rPr>
              <a:t>Y los ojos de Leá eran lacrimosos, mas Raquel era de bella figura y de hermoso semblante.</a:t>
            </a:r>
          </a:p>
          <a:p>
            <a:r>
              <a:rPr lang="es-ES" dirty="0" smtClean="0">
                <a:latin typeface="Bookman Old Style" pitchFamily="18" charset="0"/>
              </a:rPr>
              <a:t>(La palabra hebrea para débil, rakot, también se puede traducir como "suave".)</a:t>
            </a:r>
            <a:endParaRPr lang="en-US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LA BENDICION OCULTA DE LEAH</a:t>
            </a:r>
          </a:p>
          <a:p>
            <a:r>
              <a:rPr lang="es-ES" sz="2800" dirty="0" smtClean="0">
                <a:latin typeface="Bookman Old Style" pitchFamily="18" charset="0"/>
              </a:rPr>
              <a:t>¿Por qué los ojos débiles de Lea se mencionan específicamente en la Torá? En el Midrash, el rabino Yojanan explicó: </a:t>
            </a:r>
          </a:p>
          <a:p>
            <a:r>
              <a:rPr lang="es-ES" sz="2800" dirty="0" smtClean="0">
                <a:latin typeface="Bookman Old Style" pitchFamily="18" charset="0"/>
              </a:rPr>
              <a:t>¿Qué significa rakot? </a:t>
            </a:r>
          </a:p>
          <a:p>
            <a:r>
              <a:rPr lang="es-ES" sz="2800" dirty="0" smtClean="0">
                <a:latin typeface="Bookman Old Style" pitchFamily="18" charset="0"/>
              </a:rPr>
              <a:t>Que sus ojos se habían debilitado por el llanto, pues la gente solía decir: “Este era el arreglo; la hija mayor [Lea] es para el hijo mayor [Esaú], y la hija menor [Raquel] para el hijo menor [Jacob] ”.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LA BENDICION OCULTA DE LEAH</a:t>
            </a:r>
          </a:p>
          <a:p>
            <a:r>
              <a:rPr lang="es-ES" sz="2800" dirty="0" smtClean="0">
                <a:latin typeface="Bookman Old Style" pitchFamily="18" charset="0"/>
              </a:rPr>
              <a:t>Y Lea solía llorar y orar: "Que sea tu voluntad que no caiga en la suerte de ese malvado".</a:t>
            </a:r>
          </a:p>
          <a:p>
            <a:r>
              <a:rPr lang="es-ES" sz="2800" dirty="0" smtClean="0">
                <a:latin typeface="Bookman Old Style" pitchFamily="18" charset="0"/>
              </a:rPr>
              <a:t>Dice el Rabbi Menajem, ‘la suavidad de los ojos de Leáh, que recuerdan a Isaac, cuyos ojos también se oscurecieron con el tiempo, se deben a que ella intenta crear una línea de tiempo alternativa, para ver más allá de un destino que desea evitar’.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LA BENDICION OCULTA DE LEAH</a:t>
            </a:r>
          </a:p>
          <a:p>
            <a:r>
              <a:rPr lang="es-ES" dirty="0" smtClean="0">
                <a:latin typeface="Bookman Old Style" pitchFamily="18" charset="0"/>
              </a:rPr>
              <a:t>Entonces Leáh cierra los ojos y llora. </a:t>
            </a:r>
          </a:p>
          <a:p>
            <a:r>
              <a:rPr lang="es-ES" dirty="0" smtClean="0">
                <a:latin typeface="Bookman Old Style" pitchFamily="18" charset="0"/>
              </a:rPr>
              <a:t>¿Y qué ve con los ojos cerrados? </a:t>
            </a:r>
          </a:p>
          <a:p>
            <a:r>
              <a:rPr lang="es-ES" dirty="0" smtClean="0">
                <a:latin typeface="Bookman Old Style" pitchFamily="18" charset="0"/>
              </a:rPr>
              <a:t>Se acerca una vida diferente a la que la gente le ha dicho.</a:t>
            </a:r>
          </a:p>
          <a:p>
            <a:r>
              <a:rPr lang="es-ES" dirty="0" smtClean="0">
                <a:latin typeface="Bookman Old Style" pitchFamily="18" charset="0"/>
              </a:rPr>
              <a:t>Hoy en día, nos bombardean constantemente los anuncios de la perdición venidera y la utopía inminente.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LA BENDICION OCULTA DE LEAH</a:t>
            </a:r>
          </a:p>
          <a:p>
            <a:r>
              <a:rPr lang="es-ES" dirty="0" smtClean="0">
                <a:latin typeface="Bookman Old Style" pitchFamily="18" charset="0"/>
              </a:rPr>
              <a:t>Ninguno tiene toda la razón. </a:t>
            </a:r>
          </a:p>
          <a:p>
            <a:r>
              <a:rPr lang="es-ES" dirty="0" smtClean="0">
                <a:latin typeface="Bookman Old Style" pitchFamily="18" charset="0"/>
              </a:rPr>
              <a:t>El futuro no es tan claro, y como el propio rabino Yojanán enseñó en otra parte: "Desde que el Templo fue destruido, la profecía se ha tomado de los profetas y se ha dado a los necios y a los niños". </a:t>
            </a: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LA BENDICION OCULTA DE LEAH</a:t>
            </a:r>
          </a:p>
          <a:p>
            <a:r>
              <a:rPr lang="es-ES" sz="2800" dirty="0" smtClean="0">
                <a:latin typeface="Bookman Old Style" pitchFamily="18" charset="0"/>
              </a:rPr>
              <a:t>Las lágrimas de Leáh nos enseñan a afrontar esos momentos de profecía con los ojos cerrados y el corazón abierto y sincero.</a:t>
            </a:r>
          </a:p>
          <a:p>
            <a:r>
              <a:rPr lang="es-ES" sz="2800" dirty="0" smtClean="0">
                <a:latin typeface="Bookman Old Style" pitchFamily="18" charset="0"/>
              </a:rPr>
              <a:t>¿Qué pasaría si cerramos los ojos, quizás dejando salir algunas lágrimas, e imaginamos el mundo que deseamos?</a:t>
            </a:r>
          </a:p>
          <a:p>
            <a:r>
              <a:rPr lang="es-ES" sz="2800" dirty="0" smtClean="0">
                <a:latin typeface="Bookman Old Style" pitchFamily="18" charset="0"/>
              </a:rPr>
              <a:t>El Talmud nos dice:</a:t>
            </a:r>
            <a:endParaRPr lang="en-US" sz="2800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LA BENDICION OCULTA DE LEAH</a:t>
            </a:r>
          </a:p>
          <a:p>
            <a:r>
              <a:rPr lang="es-ES" sz="2800" dirty="0" smtClean="0">
                <a:latin typeface="Bookman Old Style" pitchFamily="18" charset="0"/>
              </a:rPr>
              <a:t>“Cuando uno va a medir [el maíz en] su granero, debe orar: 'Sea tu voluntad, oh Señor Dios nuestro, enviar una bendición sobre la obra de nuestras manos' ... Pero si uno midió y luego oró , es una oración vana, porque una bendición no se encuentra en lo que ya está pesado, medido o contado, sino sólo en lo que está oculto a los ojos. </a:t>
            </a:r>
            <a:r>
              <a:rPr lang="es-ES" sz="1600" b="1" dirty="0" smtClean="0">
                <a:latin typeface="Bookman Old Style" pitchFamily="18" charset="0"/>
              </a:rPr>
              <a:t>(Talmud, Bava Metzia 42a) “</a:t>
            </a:r>
            <a:endParaRPr lang="es-ES" sz="2800" b="1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LA BENDICION OCULTA DE LEAH</a:t>
            </a:r>
          </a:p>
          <a:p>
            <a:r>
              <a:rPr lang="es-ES" dirty="0" smtClean="0">
                <a:latin typeface="Bookman Old Style" pitchFamily="18" charset="0"/>
              </a:rPr>
              <a:t>La bendición se puede encontrar en lo que está oculto a los ojos.</a:t>
            </a:r>
          </a:p>
          <a:p>
            <a:r>
              <a:rPr lang="es-ES" dirty="0" smtClean="0">
                <a:latin typeface="Bookman Old Style" pitchFamily="18" charset="0"/>
              </a:rPr>
              <a:t>El Midrash en los ojos de Leáh termina con una poderosa declaración de Rav Huna: </a:t>
            </a:r>
          </a:p>
          <a:p>
            <a:r>
              <a:rPr lang="es-ES" dirty="0" smtClean="0">
                <a:latin typeface="Bookman Old Style" pitchFamily="18" charset="0"/>
              </a:rPr>
              <a:t>"Tan poderosa fue la oración de Leáh que anuló su destino predeterminado".</a:t>
            </a:r>
            <a:endParaRPr lang="en-US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Georgia" panose="02040502050405020303" pitchFamily="18" charset="0"/>
              </a:rPr>
              <a:t>PARASHA </a:t>
            </a:r>
            <a:r>
              <a:rPr lang="es-ES" sz="2400" dirty="0" smtClean="0">
                <a:latin typeface="Georgia" panose="02040502050405020303" pitchFamily="18" charset="0"/>
              </a:rPr>
              <a:t>BERESHIT VAYETZE</a:t>
            </a:r>
            <a:endParaRPr sz="2400" dirty="0">
              <a:latin typeface="Georgia" panose="02040502050405020303" pitchFamily="18" charset="0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es-ES" sz="1600" b="1" dirty="0" smtClean="0">
                <a:latin typeface="Bookman Old Style" pitchFamily="18" charset="0"/>
              </a:rPr>
              <a:t>LA BENDICION OCULTA DE LEAH</a:t>
            </a:r>
          </a:p>
          <a:p>
            <a:r>
              <a:rPr lang="es-ES" sz="2800" dirty="0" smtClean="0">
                <a:latin typeface="Bookman Old Style" pitchFamily="18" charset="0"/>
              </a:rPr>
              <a:t>Que podamos imaginar el mañana con renovada esperanza. Y que reconozcamos la verdad de la hermosa suavidad de Leáh.</a:t>
            </a:r>
          </a:p>
          <a:p>
            <a:r>
              <a:rPr lang="es-ES" sz="2800" dirty="0" smtClean="0">
                <a:latin typeface="Bookman Old Style" pitchFamily="18" charset="0"/>
              </a:rPr>
              <a:t>Así como lo dejó articulado líricamente Antoine De Saint-Exupery: </a:t>
            </a:r>
          </a:p>
          <a:p>
            <a:r>
              <a:rPr lang="es-ES" sz="2800" dirty="0" smtClean="0">
                <a:latin typeface="Bookman Old Style" pitchFamily="18" charset="0"/>
              </a:rPr>
              <a:t>“Uno ve claramente sólo con el corazón. Todo lo esencial es invisible a los ojos ".</a:t>
            </a:r>
            <a:endParaRPr lang="en-US" sz="2800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57990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3" name="Shape 3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Shape 37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sym typeface="Calibri"/>
              </a:rPr>
              <a:t>Fuentes: Torah, Talmud, Jewish Concepts, Wikipedia, Kabbalah Online, Zohar, Rambán, Rashí, </a:t>
            </a:r>
            <a:r>
              <a:rPr lang="es-ES" sz="20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sym typeface="Calibri"/>
              </a:rPr>
              <a:t>Maimónides, </a:t>
            </a:r>
            <a:r>
              <a:rPr lang="es-ES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sym typeface="Calibri"/>
              </a:rPr>
              <a:t>Bereshit con Rashí, El Jumash, </a:t>
            </a:r>
            <a:r>
              <a:rPr lang="es-ES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sym typeface="Calibri"/>
              </a:rPr>
              <a:t>Dr. Yael Ziegler</a:t>
            </a:r>
            <a:r>
              <a:rPr lang="es-ES" sz="2000" b="0" i="0" u="none" strike="noStrike" cap="none" dirty="0" smtClean="0">
                <a:solidFill>
                  <a:schemeClr val="dk1"/>
                </a:solidFill>
                <a:latin typeface="Bookman Old Style" pitchFamily="18" charset="0"/>
                <a:sym typeface="Calibri"/>
              </a:rPr>
              <a:t>. Jewish </a:t>
            </a:r>
            <a:r>
              <a:rPr lang="es-ES" sz="2000" b="0" i="0" u="none" strike="noStrike" cap="none" dirty="0" err="1" smtClean="0">
                <a:solidFill>
                  <a:schemeClr val="dk1"/>
                </a:solidFill>
                <a:latin typeface="Bookman Old Style" pitchFamily="18" charset="0"/>
                <a:sym typeface="Calibri"/>
              </a:rPr>
              <a:t>Family</a:t>
            </a:r>
            <a:r>
              <a:rPr lang="es-ES" sz="2000" b="0" i="0" u="none" strike="noStrike" cap="none" dirty="0" smtClean="0">
                <a:solidFill>
                  <a:schemeClr val="dk1"/>
                </a:solidFill>
                <a:latin typeface="Bookman Old Style" pitchFamily="18" charset="0"/>
                <a:sym typeface="Calibri"/>
              </a:rPr>
              <a:t> &amp; </a:t>
            </a:r>
            <a:r>
              <a:rPr lang="es-ES" sz="2000" b="0" i="0" u="none" strike="noStrike" cap="none" dirty="0" err="1" smtClean="0">
                <a:solidFill>
                  <a:schemeClr val="dk1"/>
                </a:solidFill>
                <a:latin typeface="Bookman Old Style" pitchFamily="18" charset="0"/>
                <a:sym typeface="Calibri"/>
              </a:rPr>
              <a:t>Life</a:t>
            </a:r>
            <a:endParaRPr lang="es-ES" sz="2000" b="0" i="0" u="none" strike="noStrike" cap="none" dirty="0" smtClean="0">
              <a:solidFill>
                <a:schemeClr val="dk1"/>
              </a:solidFill>
              <a:latin typeface="Bookman Old Style" pitchFamily="18" charset="0"/>
              <a:sym typeface="Calibri"/>
            </a:endParaRP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000"/>
            </a:pPr>
            <a:r>
              <a:rPr lang="es-ES" sz="2000" dirty="0" smtClean="0">
                <a:solidFill>
                  <a:schemeClr val="dk1"/>
                </a:solidFill>
                <a:latin typeface="Bookman Old Style" pitchFamily="18" charset="0"/>
              </a:rPr>
              <a:t>Imágenes: </a:t>
            </a:r>
            <a:r>
              <a:rPr lang="en-US" sz="2000" dirty="0" smtClean="0">
                <a:latin typeface="Bookman Old Style" pitchFamily="18" charset="0"/>
              </a:rPr>
              <a:t>Sweet Publishing/FreeBibleimages.org.</a:t>
            </a:r>
            <a:endParaRPr sz="2000" b="0" i="0" u="none" strike="noStrike" cap="none" dirty="0">
              <a:solidFill>
                <a:schemeClr val="dk1"/>
              </a:solidFill>
              <a:latin typeface="Bookman Old Style" pitchFamily="18" charset="0"/>
              <a:sym typeface="Calibri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ts val="2000"/>
            </a:pPr>
            <a:r>
              <a:rPr lang="es-ES" sz="1200" dirty="0">
                <a:solidFill>
                  <a:srgbClr val="000000"/>
                </a:solidFill>
                <a:latin typeface="Bookman Old Style" pitchFamily="18" charset="0"/>
              </a:rPr>
              <a:t>https://www.chabad.org/kabbalah/article_cdo/aid/688407/jewish/42-Journeys-of-the-Soul.htm </a:t>
            </a:r>
            <a:endParaRPr lang="es-ES" sz="1200" dirty="0" smtClean="0">
              <a:solidFill>
                <a:srgbClr val="000000"/>
              </a:solidFill>
              <a:latin typeface="Bookman Old Style" pitchFamily="18" charset="0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ts val="2000"/>
            </a:pPr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  <a:hlinkClick r:id="rId4"/>
              </a:rPr>
              <a:t>http://www.ascentofsafed.com/cgi-bin/ascent.cgi?Name=mm-kipur</a:t>
            </a:r>
            <a:endParaRPr lang="en-US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ts val="2000"/>
            </a:pPr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http://www.psyche.com/psyche/lex/qbl/42letter_name.html</a:t>
            </a:r>
            <a:endParaRPr lang="en-US" sz="1200" b="0" i="0" u="none" strike="noStrike" cap="none" dirty="0" smtClean="0"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ES" sz="2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sym typeface="Calibri"/>
              </a:rPr>
              <a:t>Derechos </a:t>
            </a:r>
            <a:r>
              <a:rPr lang="es-ES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sym typeface="Calibri"/>
              </a:rPr>
              <a:t>Reservados Shalom Haverim Org</a:t>
            </a:r>
            <a:endParaRPr sz="2800" dirty="0">
              <a:latin typeface="Bookman Old Style" pitchFamily="18" charset="0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ES" sz="2800" b="0" i="0" u="sng" strike="noStrike" cap="none" dirty="0">
                <a:solidFill>
                  <a:schemeClr val="hlink"/>
                </a:solidFill>
                <a:latin typeface="Bookman Old Style" pitchFamily="18" charset="0"/>
                <a:sym typeface="Calibri"/>
                <a:hlinkClick r:id="rId5"/>
              </a:rPr>
              <a:t>http://www.shalomhaverim.org</a:t>
            </a:r>
            <a:endParaRPr sz="2800" b="0" i="0" u="none" strike="noStrike" cap="none" dirty="0">
              <a:solidFill>
                <a:srgbClr val="898989"/>
              </a:solidFill>
              <a:latin typeface="Bookman Old Style" pitchFamily="18" charset="0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ES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sym typeface="Calibri"/>
              </a:rPr>
              <a:t>Director: -</a:t>
            </a:r>
            <a:endParaRPr sz="2800" dirty="0">
              <a:latin typeface="Bookman Old Style" pitchFamily="18" charset="0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ES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sym typeface="Calibri"/>
              </a:rPr>
              <a:t>ELIYAHU BAYONA BEN YOSEF</a:t>
            </a:r>
            <a:endParaRPr sz="2800" dirty="0">
              <a:latin typeface="Bookman Old Style" pitchFamily="18" charset="0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ES" sz="1800" dirty="0" smtClean="0">
                <a:latin typeface="Bookman Old Style" pitchFamily="18" charset="0"/>
              </a:rPr>
              <a:t>5</a:t>
            </a:r>
            <a:r>
              <a:rPr lang="es-ES" sz="1800" dirty="0" smtClean="0">
                <a:latin typeface="Bookman Old Style" pitchFamily="18" charset="0"/>
              </a:rPr>
              <a:t> </a:t>
            </a:r>
            <a:r>
              <a:rPr lang="es-ES" sz="1800" dirty="0" smtClean="0">
                <a:latin typeface="Bookman Old Style" pitchFamily="18" charset="0"/>
              </a:rPr>
              <a:t>de Kislev </a:t>
            </a:r>
            <a:r>
              <a:rPr lang="es-ES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sym typeface="Calibri"/>
              </a:rPr>
              <a:t>5783  </a:t>
            </a:r>
            <a:r>
              <a:rPr lang="es-ES" sz="1800" b="0" i="0" u="none" strike="noStrike" cap="none" dirty="0">
                <a:solidFill>
                  <a:srgbClr val="898989"/>
                </a:solidFill>
                <a:latin typeface="Bookman Old Style" pitchFamily="18" charset="0"/>
                <a:sym typeface="Calibri"/>
              </a:rPr>
              <a:t>–  </a:t>
            </a:r>
            <a:r>
              <a:rPr lang="es-ES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sym typeface="Calibri"/>
              </a:rPr>
              <a:t>Noviembre </a:t>
            </a:r>
            <a:r>
              <a:rPr lang="es-ES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sym typeface="Calibri"/>
              </a:rPr>
              <a:t>29, 2022- </a:t>
            </a:r>
            <a:r>
              <a:rPr lang="es-ES" sz="1800" b="0" i="0" u="none" strike="noStrike" cap="none" dirty="0">
                <a:solidFill>
                  <a:srgbClr val="898989"/>
                </a:solidFill>
                <a:latin typeface="Bookman Old Style" pitchFamily="18" charset="0"/>
                <a:sym typeface="Calibri"/>
              </a:rPr>
              <a:t>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sym typeface="Calibri"/>
            </a:endParaRPr>
          </a:p>
        </p:txBody>
      </p:sp>
      <p:pic>
        <p:nvPicPr>
          <p:cNvPr id="6" name="Shape 49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10780</TotalTime>
  <Words>5502</Words>
  <Application>Microsoft Office PowerPoint</Application>
  <PresentationFormat>Presentación en pantalla (4:3)</PresentationFormat>
  <Paragraphs>502</Paragraphs>
  <Slides>90</Slides>
  <Notes>90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90</vt:i4>
      </vt:variant>
    </vt:vector>
  </HeadingPairs>
  <TitlesOfParts>
    <vt:vector size="91" baseType="lpstr">
      <vt:lpstr>Office Theme</vt:lpstr>
      <vt:lpstr> 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TOLEDOT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PARASHA BERESHIT VAYETZE</vt:lpstr>
      <vt:lpstr>Diapositiva 90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Eliyahu</dc:creator>
  <cp:lastModifiedBy>Eliyahu Bayonah</cp:lastModifiedBy>
  <cp:revision>274</cp:revision>
  <dcterms:modified xsi:type="dcterms:W3CDTF">2022-11-30T00:51:23Z</dcterms:modified>
</cp:coreProperties>
</file>