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149.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5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61"/>
  </p:notesMasterIdLst>
  <p:sldIdLst>
    <p:sldId id="256" r:id="rId2"/>
    <p:sldId id="297" r:id="rId3"/>
    <p:sldId id="708" r:id="rId4"/>
    <p:sldId id="779" r:id="rId5"/>
    <p:sldId id="819" r:id="rId6"/>
    <p:sldId id="820" r:id="rId7"/>
    <p:sldId id="821" r:id="rId8"/>
    <p:sldId id="822" r:id="rId9"/>
    <p:sldId id="823" r:id="rId10"/>
    <p:sldId id="824" r:id="rId11"/>
    <p:sldId id="825" r:id="rId12"/>
    <p:sldId id="826" r:id="rId13"/>
    <p:sldId id="827" r:id="rId14"/>
    <p:sldId id="828" r:id="rId15"/>
    <p:sldId id="829" r:id="rId16"/>
    <p:sldId id="830" r:id="rId17"/>
    <p:sldId id="831" r:id="rId18"/>
    <p:sldId id="832" r:id="rId19"/>
    <p:sldId id="833" r:id="rId20"/>
    <p:sldId id="834" r:id="rId21"/>
    <p:sldId id="835" r:id="rId22"/>
    <p:sldId id="836" r:id="rId23"/>
    <p:sldId id="837" r:id="rId24"/>
    <p:sldId id="838" r:id="rId25"/>
    <p:sldId id="839" r:id="rId26"/>
    <p:sldId id="840" r:id="rId27"/>
    <p:sldId id="853" r:id="rId28"/>
    <p:sldId id="925" r:id="rId29"/>
    <p:sldId id="926" r:id="rId30"/>
    <p:sldId id="927" r:id="rId31"/>
    <p:sldId id="928" r:id="rId32"/>
    <p:sldId id="929" r:id="rId33"/>
    <p:sldId id="930" r:id="rId34"/>
    <p:sldId id="931" r:id="rId35"/>
    <p:sldId id="932" r:id="rId36"/>
    <p:sldId id="933" r:id="rId37"/>
    <p:sldId id="934" r:id="rId38"/>
    <p:sldId id="935" r:id="rId39"/>
    <p:sldId id="936" r:id="rId40"/>
    <p:sldId id="937" r:id="rId41"/>
    <p:sldId id="938" r:id="rId42"/>
    <p:sldId id="939" r:id="rId43"/>
    <p:sldId id="940" r:id="rId44"/>
    <p:sldId id="941" r:id="rId45"/>
    <p:sldId id="942" r:id="rId46"/>
    <p:sldId id="943" r:id="rId47"/>
    <p:sldId id="944" r:id="rId48"/>
    <p:sldId id="945" r:id="rId49"/>
    <p:sldId id="946" r:id="rId50"/>
    <p:sldId id="924" r:id="rId51"/>
    <p:sldId id="974" r:id="rId52"/>
    <p:sldId id="948" r:id="rId53"/>
    <p:sldId id="949" r:id="rId54"/>
    <p:sldId id="950" r:id="rId55"/>
    <p:sldId id="951" r:id="rId56"/>
    <p:sldId id="952" r:id="rId57"/>
    <p:sldId id="953" r:id="rId58"/>
    <p:sldId id="954" r:id="rId59"/>
    <p:sldId id="955" r:id="rId60"/>
    <p:sldId id="956" r:id="rId61"/>
    <p:sldId id="957" r:id="rId62"/>
    <p:sldId id="959" r:id="rId63"/>
    <p:sldId id="960" r:id="rId64"/>
    <p:sldId id="961" r:id="rId65"/>
    <p:sldId id="962" r:id="rId66"/>
    <p:sldId id="963" r:id="rId67"/>
    <p:sldId id="964" r:id="rId68"/>
    <p:sldId id="965" r:id="rId69"/>
    <p:sldId id="966" r:id="rId70"/>
    <p:sldId id="967" r:id="rId71"/>
    <p:sldId id="968" r:id="rId72"/>
    <p:sldId id="969" r:id="rId73"/>
    <p:sldId id="970" r:id="rId74"/>
    <p:sldId id="971" r:id="rId75"/>
    <p:sldId id="972" r:id="rId76"/>
    <p:sldId id="973" r:id="rId77"/>
    <p:sldId id="947" r:id="rId78"/>
    <p:sldId id="888" r:id="rId79"/>
    <p:sldId id="889" r:id="rId80"/>
    <p:sldId id="890" r:id="rId81"/>
    <p:sldId id="891" r:id="rId82"/>
    <p:sldId id="892" r:id="rId83"/>
    <p:sldId id="893" r:id="rId84"/>
    <p:sldId id="894" r:id="rId85"/>
    <p:sldId id="895" r:id="rId86"/>
    <p:sldId id="896" r:id="rId87"/>
    <p:sldId id="897" r:id="rId88"/>
    <p:sldId id="898" r:id="rId89"/>
    <p:sldId id="899" r:id="rId90"/>
    <p:sldId id="900" r:id="rId91"/>
    <p:sldId id="901" r:id="rId92"/>
    <p:sldId id="902" r:id="rId93"/>
    <p:sldId id="903" r:id="rId94"/>
    <p:sldId id="904" r:id="rId95"/>
    <p:sldId id="905" r:id="rId96"/>
    <p:sldId id="906" r:id="rId97"/>
    <p:sldId id="907" r:id="rId98"/>
    <p:sldId id="908" r:id="rId99"/>
    <p:sldId id="909" r:id="rId100"/>
    <p:sldId id="910" r:id="rId101"/>
    <p:sldId id="911" r:id="rId102"/>
    <p:sldId id="912" r:id="rId103"/>
    <p:sldId id="913" r:id="rId104"/>
    <p:sldId id="914" r:id="rId105"/>
    <p:sldId id="915" r:id="rId106"/>
    <p:sldId id="916" r:id="rId107"/>
    <p:sldId id="917" r:id="rId108"/>
    <p:sldId id="918" r:id="rId109"/>
    <p:sldId id="919" r:id="rId110"/>
    <p:sldId id="920" r:id="rId111"/>
    <p:sldId id="921" r:id="rId112"/>
    <p:sldId id="923" r:id="rId113"/>
    <p:sldId id="887" r:id="rId114"/>
    <p:sldId id="859" r:id="rId115"/>
    <p:sldId id="858" r:id="rId116"/>
    <p:sldId id="860" r:id="rId117"/>
    <p:sldId id="861" r:id="rId118"/>
    <p:sldId id="862" r:id="rId119"/>
    <p:sldId id="863" r:id="rId120"/>
    <p:sldId id="864" r:id="rId121"/>
    <p:sldId id="865" r:id="rId122"/>
    <p:sldId id="866" r:id="rId123"/>
    <p:sldId id="867" r:id="rId124"/>
    <p:sldId id="868" r:id="rId125"/>
    <p:sldId id="869" r:id="rId126"/>
    <p:sldId id="870" r:id="rId127"/>
    <p:sldId id="871" r:id="rId128"/>
    <p:sldId id="872" r:id="rId129"/>
    <p:sldId id="873" r:id="rId130"/>
    <p:sldId id="874" r:id="rId131"/>
    <p:sldId id="875" r:id="rId132"/>
    <p:sldId id="876" r:id="rId133"/>
    <p:sldId id="877" r:id="rId134"/>
    <p:sldId id="878" r:id="rId135"/>
    <p:sldId id="879" r:id="rId136"/>
    <p:sldId id="880" r:id="rId137"/>
    <p:sldId id="881" r:id="rId138"/>
    <p:sldId id="882" r:id="rId139"/>
    <p:sldId id="883" r:id="rId140"/>
    <p:sldId id="884" r:id="rId141"/>
    <p:sldId id="885" r:id="rId142"/>
    <p:sldId id="886" r:id="rId143"/>
    <p:sldId id="857" r:id="rId144"/>
    <p:sldId id="854" r:id="rId145"/>
    <p:sldId id="855" r:id="rId146"/>
    <p:sldId id="856" r:id="rId147"/>
    <p:sldId id="846" r:id="rId148"/>
    <p:sldId id="847" r:id="rId149"/>
    <p:sldId id="848" r:id="rId150"/>
    <p:sldId id="849" r:id="rId151"/>
    <p:sldId id="850" r:id="rId152"/>
    <p:sldId id="851" r:id="rId153"/>
    <p:sldId id="852" r:id="rId154"/>
    <p:sldId id="841" r:id="rId155"/>
    <p:sldId id="842" r:id="rId156"/>
    <p:sldId id="843" r:id="rId157"/>
    <p:sldId id="844" r:id="rId158"/>
    <p:sldId id="845" r:id="rId159"/>
    <p:sldId id="296" r:id="rId16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29" autoAdjust="0"/>
    <p:restoredTop sz="94859" autoAdjust="0"/>
  </p:normalViewPr>
  <p:slideViewPr>
    <p:cSldViewPr snapToGrid="0">
      <p:cViewPr>
        <p:scale>
          <a:sx n="80" d="100"/>
          <a:sy n="80" d="100"/>
        </p:scale>
        <p:origin x="-384"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‹Nº›</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9.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Bookman Old Style" pitchFamily="18" charset="0"/>
                <a:ea typeface="Calibri"/>
                <a:cs typeface="Calibri"/>
                <a:sym typeface="Calibri"/>
              </a:rPr>
              <a:t>PARASHA </a:t>
            </a:r>
            <a:r>
              <a:rPr lang="en-US" sz="2400" dirty="0" smtClean="0">
                <a:latin typeface="Bookman Old Style" pitchFamily="18" charset="0"/>
                <a:ea typeface="Calibri"/>
                <a:cs typeface="Calibri"/>
                <a:sym typeface="Calibri"/>
              </a:rPr>
              <a:t>VAYIKRA</a:t>
            </a:r>
          </a:p>
          <a:p>
            <a:pPr marL="0" marR="0" lvl="0" indent="0" algn="ctr" rtl="0">
              <a:lnSpc>
                <a:spcPct val="90000"/>
              </a:lnSpc>
              <a:spcBef>
                <a:spcPts val="0"/>
              </a:spcBef>
              <a:spcAft>
                <a:spcPts val="0"/>
              </a:spcAft>
              <a:buNone/>
            </a:pPr>
            <a:r>
              <a:rPr lang="en-US" sz="2400" dirty="0" err="1" smtClean="0">
                <a:latin typeface="Bookman Old Style" pitchFamily="18" charset="0"/>
                <a:ea typeface="Calibri"/>
                <a:cs typeface="Calibri"/>
                <a:sym typeface="Calibri"/>
              </a:rPr>
              <a:t>Doy</a:t>
            </a:r>
            <a:r>
              <a:rPr lang="en-US" sz="2400" dirty="0" smtClean="0">
                <a:latin typeface="Bookman Old Style" pitchFamily="18" charset="0"/>
                <a:ea typeface="Calibri"/>
                <a:cs typeface="Calibri"/>
                <a:sym typeface="Calibri"/>
              </a:rPr>
              <a:t>, </a:t>
            </a:r>
            <a:r>
              <a:rPr lang="en-US" sz="2400" dirty="0" err="1" smtClean="0">
                <a:latin typeface="Bookman Old Style" pitchFamily="18" charset="0"/>
                <a:ea typeface="Calibri"/>
                <a:cs typeface="Calibri"/>
                <a:sym typeface="Calibri"/>
              </a:rPr>
              <a:t>por</a:t>
            </a:r>
            <a:r>
              <a:rPr lang="en-US" sz="2400" dirty="0" smtClean="0">
                <a:latin typeface="Bookman Old Style" pitchFamily="18" charset="0"/>
                <a:ea typeface="Calibri"/>
                <a:cs typeface="Calibri"/>
                <a:sym typeface="Calibri"/>
              </a:rPr>
              <a:t> lo </a:t>
            </a:r>
            <a:r>
              <a:rPr lang="en-US" sz="2400" dirty="0" err="1" smtClean="0">
                <a:latin typeface="Bookman Old Style" pitchFamily="18" charset="0"/>
                <a:ea typeface="Calibri"/>
                <a:cs typeface="Calibri"/>
                <a:sym typeface="Calibri"/>
              </a:rPr>
              <a:t>tanto</a:t>
            </a:r>
            <a:r>
              <a:rPr lang="en-US" sz="2400" dirty="0" smtClean="0">
                <a:latin typeface="Bookman Old Style" pitchFamily="18" charset="0"/>
                <a:ea typeface="Calibri"/>
                <a:cs typeface="Calibri"/>
                <a:sym typeface="Calibri"/>
              </a:rPr>
              <a:t> </a:t>
            </a:r>
            <a:r>
              <a:rPr lang="en-US" sz="2400" dirty="0" err="1" smtClean="0">
                <a:latin typeface="Bookman Old Style" pitchFamily="18" charset="0"/>
                <a:ea typeface="Calibri"/>
                <a:cs typeface="Calibri"/>
                <a:sym typeface="Calibri"/>
              </a:rPr>
              <a:t>amo</a:t>
            </a:r>
            <a:endParaRPr lang="en-US" sz="2400" dirty="0" smtClean="0">
              <a:latin typeface="Bookman Old Style" pitchFamily="18" charset="0"/>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Por: Eliyahu BaYonah</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Director Shalom Haverim Org</a:t>
            </a:r>
            <a:endParaRPr dirty="0">
              <a:latin typeface="Bookman Old Style" pitchFamily="18" charset="0"/>
            </a:endParaRPr>
          </a:p>
          <a:p>
            <a:pPr marL="0" marR="0" lvl="0" indent="0" algn="ctr" rtl="0">
              <a:spcBef>
                <a:spcPts val="800"/>
              </a:spcBef>
              <a:spcAft>
                <a:spcPts val="0"/>
              </a:spcAft>
              <a:buNone/>
            </a:pPr>
            <a:r>
              <a:rPr lang="es-ES" sz="3200" b="0" i="0" u="none" strike="noStrike" cap="none" dirty="0">
                <a:solidFill>
                  <a:srgbClr val="000000"/>
                </a:solidFill>
                <a:latin typeface="Bookman Old Style" pitchFamily="18" charset="0"/>
                <a:ea typeface="Calibri"/>
                <a:cs typeface="Calibri"/>
                <a:sym typeface="Calibri"/>
              </a:rPr>
              <a:t>New York</a:t>
            </a:r>
            <a:endParaRPr sz="32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 name="Picture 2"/>
          <p:cNvPicPr>
            <a:picLocks noChangeAspect="1" noChangeArrowheads="1"/>
          </p:cNvPicPr>
          <p:nvPr/>
        </p:nvPicPr>
        <p:blipFill>
          <a:blip r:embed="rId3"/>
          <a:srcRect/>
          <a:stretch>
            <a:fillRect/>
          </a:stretch>
        </p:blipFill>
        <p:spPr bwMode="auto">
          <a:xfrm>
            <a:off x="329143" y="1151901"/>
            <a:ext cx="8537144" cy="492826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i="1" dirty="0" err="1" smtClean="0">
                <a:latin typeface="Bookman Old Style" pitchFamily="18" charset="0"/>
              </a:rPr>
              <a:t>Ma</a:t>
            </a:r>
            <a:r>
              <a:rPr lang="es-ES" sz="2400" i="1" dirty="0" smtClean="0">
                <a:latin typeface="Bookman Old Style" pitchFamily="18" charset="0"/>
              </a:rPr>
              <a:t> </a:t>
            </a:r>
            <a:r>
              <a:rPr lang="es-ES" sz="2400" i="1" dirty="0" err="1" smtClean="0">
                <a:latin typeface="Bookman Old Style" pitchFamily="18" charset="0"/>
              </a:rPr>
              <a:t>ahabtí</a:t>
            </a:r>
            <a:r>
              <a:rPr lang="es-ES" sz="2400" i="1" dirty="0" smtClean="0">
                <a:latin typeface="Bookman Old Style" pitchFamily="18" charset="0"/>
              </a:rPr>
              <a:t> </a:t>
            </a:r>
            <a:r>
              <a:rPr lang="es-ES" sz="2400" i="1" dirty="0" err="1" smtClean="0">
                <a:latin typeface="Bookman Old Style" pitchFamily="18" charset="0"/>
              </a:rPr>
              <a:t>torateja</a:t>
            </a:r>
            <a:r>
              <a:rPr lang="es-ES" sz="2400" i="1" dirty="0" smtClean="0">
                <a:latin typeface="Bookman Old Style" pitchFamily="18" charset="0"/>
              </a:rPr>
              <a:t> </a:t>
            </a:r>
            <a:r>
              <a:rPr lang="es-ES" sz="2400" i="1" dirty="0" err="1" smtClean="0">
                <a:latin typeface="Bookman Old Style" pitchFamily="18" charset="0"/>
              </a:rPr>
              <a:t>kol</a:t>
            </a:r>
            <a:r>
              <a:rPr lang="es-ES" sz="2400" i="1" dirty="0" smtClean="0">
                <a:latin typeface="Bookman Old Style" pitchFamily="18" charset="0"/>
              </a:rPr>
              <a:t> </a:t>
            </a:r>
            <a:r>
              <a:rPr lang="es-ES" sz="2400" i="1" dirty="0" err="1" smtClean="0">
                <a:latin typeface="Bookman Old Style" pitchFamily="18" charset="0"/>
              </a:rPr>
              <a:t>hayom</a:t>
            </a:r>
            <a:r>
              <a:rPr lang="es-ES" sz="2400" i="1" dirty="0" smtClean="0">
                <a:latin typeface="Bookman Old Style" pitchFamily="18" charset="0"/>
              </a:rPr>
              <a:t> hi </a:t>
            </a:r>
            <a:r>
              <a:rPr lang="es-ES" sz="2400" i="1" dirty="0" err="1" smtClean="0">
                <a:latin typeface="Bookman Old Style" pitchFamily="18" charset="0"/>
              </a:rPr>
              <a:t>sijati</a:t>
            </a:r>
            <a:r>
              <a:rPr lang="es-ES" sz="2400" i="1" dirty="0" smtClean="0">
                <a:latin typeface="Bookman Old Style" pitchFamily="18" charset="0"/>
              </a:rPr>
              <a:t>.</a:t>
            </a:r>
          </a:p>
          <a:p>
            <a:r>
              <a:rPr lang="es-ES" sz="2400" i="1" dirty="0" err="1" smtClean="0">
                <a:latin typeface="Bookman Old Style" pitchFamily="18" charset="0"/>
              </a:rPr>
              <a:t>Meoyebay</a:t>
            </a:r>
            <a:r>
              <a:rPr lang="es-ES" sz="2400" i="1" dirty="0" smtClean="0">
                <a:latin typeface="Bookman Old Style" pitchFamily="18" charset="0"/>
              </a:rPr>
              <a:t> </a:t>
            </a:r>
            <a:r>
              <a:rPr lang="es-ES" sz="2400" i="1" dirty="0" err="1" smtClean="0">
                <a:latin typeface="Bookman Old Style" pitchFamily="18" charset="0"/>
              </a:rPr>
              <a:t>tejajemeni</a:t>
            </a:r>
            <a:r>
              <a:rPr lang="es-ES" sz="2400" i="1" dirty="0" smtClean="0">
                <a:latin typeface="Bookman Old Style" pitchFamily="18" charset="0"/>
              </a:rPr>
              <a:t> </a:t>
            </a:r>
            <a:r>
              <a:rPr lang="es-ES" sz="2400" i="1" dirty="0" err="1" smtClean="0">
                <a:latin typeface="Bookman Old Style" pitchFamily="18" charset="0"/>
              </a:rPr>
              <a:t>mitzvoteja</a:t>
            </a:r>
            <a:r>
              <a:rPr lang="es-ES" sz="2400" i="1" dirty="0" smtClean="0">
                <a:latin typeface="Bookman Old Style" pitchFamily="18" charset="0"/>
              </a:rPr>
              <a:t> </a:t>
            </a:r>
            <a:r>
              <a:rPr lang="es-ES" sz="2400" i="1" dirty="0" err="1" smtClean="0">
                <a:latin typeface="Bookman Old Style" pitchFamily="18" charset="0"/>
              </a:rPr>
              <a:t>ki</a:t>
            </a:r>
            <a:r>
              <a:rPr lang="es-ES" sz="2400" i="1" dirty="0" smtClean="0">
                <a:latin typeface="Bookman Old Style" pitchFamily="18" charset="0"/>
              </a:rPr>
              <a:t> </a:t>
            </a:r>
            <a:r>
              <a:rPr lang="es-ES" sz="2400" i="1" dirty="0" err="1" smtClean="0">
                <a:latin typeface="Bookman Old Style" pitchFamily="18" charset="0"/>
              </a:rPr>
              <a:t>leolam</a:t>
            </a:r>
            <a:r>
              <a:rPr lang="es-ES" sz="2400" i="1" dirty="0" smtClean="0">
                <a:latin typeface="Bookman Old Style" pitchFamily="18" charset="0"/>
              </a:rPr>
              <a:t> hi </a:t>
            </a:r>
            <a:r>
              <a:rPr lang="es-ES" sz="2400" i="1" dirty="0" err="1" smtClean="0">
                <a:latin typeface="Bookman Old Style" pitchFamily="18" charset="0"/>
              </a:rPr>
              <a:t>li</a:t>
            </a:r>
            <a:endParaRPr lang="es-ES" sz="2400" i="1" dirty="0" smtClean="0">
              <a:latin typeface="Bookman Old Style" pitchFamily="18" charset="0"/>
            </a:endParaRPr>
          </a:p>
          <a:p>
            <a:r>
              <a:rPr lang="es-ES" sz="2400" i="1" dirty="0" err="1" smtClean="0">
                <a:latin typeface="Bookman Old Style" pitchFamily="18" charset="0"/>
              </a:rPr>
              <a:t>Ner</a:t>
            </a:r>
            <a:r>
              <a:rPr lang="es-ES" sz="2400" i="1" dirty="0" smtClean="0">
                <a:latin typeface="Bookman Old Style" pitchFamily="18" charset="0"/>
              </a:rPr>
              <a:t> </a:t>
            </a:r>
            <a:r>
              <a:rPr lang="es-ES" sz="2400" i="1" dirty="0" err="1" smtClean="0">
                <a:latin typeface="Bookman Old Style" pitchFamily="18" charset="0"/>
              </a:rPr>
              <a:t>leragli</a:t>
            </a:r>
            <a:r>
              <a:rPr lang="es-ES" sz="2400" i="1" dirty="0" smtClean="0">
                <a:latin typeface="Bookman Old Style" pitchFamily="18" charset="0"/>
              </a:rPr>
              <a:t> </a:t>
            </a:r>
            <a:r>
              <a:rPr lang="es-ES" sz="2400" i="1" dirty="0" err="1" smtClean="0">
                <a:latin typeface="Bookman Old Style" pitchFamily="18" charset="0"/>
              </a:rPr>
              <a:t>debareja</a:t>
            </a:r>
            <a:r>
              <a:rPr lang="es-ES" sz="2400" i="1" dirty="0" smtClean="0">
                <a:latin typeface="Bookman Old Style" pitchFamily="18" charset="0"/>
              </a:rPr>
              <a:t> </a:t>
            </a:r>
            <a:r>
              <a:rPr lang="es-ES" sz="2400" i="1" dirty="0" err="1" smtClean="0">
                <a:latin typeface="Bookman Old Style" pitchFamily="18" charset="0"/>
              </a:rPr>
              <a:t>veor</a:t>
            </a:r>
            <a:r>
              <a:rPr lang="es-ES" sz="2400" i="1" dirty="0" smtClean="0">
                <a:latin typeface="Bookman Old Style" pitchFamily="18" charset="0"/>
              </a:rPr>
              <a:t> </a:t>
            </a:r>
            <a:r>
              <a:rPr lang="es-ES" sz="2400" i="1" dirty="0" err="1" smtClean="0">
                <a:latin typeface="Bookman Old Style" pitchFamily="18" charset="0"/>
              </a:rPr>
              <a:t>lintibati</a:t>
            </a:r>
            <a:r>
              <a:rPr lang="es-ES" sz="2400" i="1" dirty="0" smtClean="0">
                <a:latin typeface="Bookman Old Style" pitchFamily="18" charset="0"/>
              </a:rPr>
              <a:t>.</a:t>
            </a:r>
            <a:endParaRPr lang="en-US" sz="2400" i="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000" b="1" dirty="0" smtClean="0">
                <a:latin typeface="Bookman Old Style" pitchFamily="18" charset="0"/>
              </a:rPr>
              <a:t>Leviticus 1:1 - 5:26 y Yeshayahu 43:21 al 44:23</a:t>
            </a:r>
            <a:endParaRPr lang="es-CO" sz="2000" b="1" dirty="0" smtClean="0">
              <a:latin typeface="Bookman Old Style" pitchFamily="18" charset="0"/>
            </a:endParaRPr>
          </a:p>
          <a:p>
            <a:r>
              <a:rPr lang="es-CO" b="1" dirty="0" smtClean="0">
                <a:latin typeface="Bookman Old Style" pitchFamily="18" charset="0"/>
              </a:rPr>
              <a:t>1:1       </a:t>
            </a:r>
            <a:r>
              <a:rPr lang="es-CO" dirty="0" smtClean="0">
                <a:latin typeface="Bookman Old Style" pitchFamily="18" charset="0"/>
              </a:rPr>
              <a:t>Y llamó (el Eterno) a Moisés, y le habló el Eterno desde la tienda de asignación, diciendo:</a:t>
            </a:r>
            <a:endParaRPr lang="en-US" dirty="0" smtClean="0">
              <a:latin typeface="Bookman Old Style" pitchFamily="18" charset="0"/>
            </a:endParaRPr>
          </a:p>
          <a:p>
            <a:r>
              <a:rPr lang="es-CO" b="1" dirty="0" smtClean="0">
                <a:latin typeface="Bookman Old Style" pitchFamily="18" charset="0"/>
              </a:rPr>
              <a:t>Vayikrá el-Moshé </a:t>
            </a:r>
            <a:r>
              <a:rPr lang="es-CO" b="1" dirty="0" err="1" smtClean="0">
                <a:latin typeface="Bookman Old Style" pitchFamily="18" charset="0"/>
              </a:rPr>
              <a:t>vayedaber</a:t>
            </a:r>
            <a:r>
              <a:rPr lang="es-CO" b="1" dirty="0" smtClean="0">
                <a:latin typeface="Bookman Old Style" pitchFamily="18" charset="0"/>
              </a:rPr>
              <a:t> Adonay </a:t>
            </a:r>
            <a:r>
              <a:rPr lang="es-CO" b="1" dirty="0" err="1" smtClean="0">
                <a:latin typeface="Bookman Old Style" pitchFamily="18" charset="0"/>
              </a:rPr>
              <a:t>elav</a:t>
            </a:r>
            <a:r>
              <a:rPr lang="es-CO" b="1" dirty="0" smtClean="0">
                <a:latin typeface="Bookman Old Style" pitchFamily="18" charset="0"/>
              </a:rPr>
              <a:t> </a:t>
            </a:r>
            <a:r>
              <a:rPr lang="es-CO" b="1" dirty="0" err="1" smtClean="0">
                <a:latin typeface="Bookman Old Style" pitchFamily="18" charset="0"/>
              </a:rPr>
              <a:t>me'Ohel</a:t>
            </a:r>
            <a:r>
              <a:rPr lang="es-CO" b="1" dirty="0" smtClean="0">
                <a:latin typeface="Bookman Old Style" pitchFamily="18" charset="0"/>
              </a:rPr>
              <a:t> </a:t>
            </a:r>
            <a:r>
              <a:rPr lang="es-CO" b="1" dirty="0" err="1" smtClean="0">
                <a:latin typeface="Bookman Old Style" pitchFamily="18" charset="0"/>
              </a:rPr>
              <a:t>Mo'ed</a:t>
            </a:r>
            <a:r>
              <a:rPr lang="es-CO" b="1" dirty="0" smtClean="0">
                <a:latin typeface="Bookman Old Style" pitchFamily="18" charset="0"/>
              </a:rPr>
              <a:t> </a:t>
            </a:r>
            <a:r>
              <a:rPr lang="es-CO" b="1" dirty="0" err="1" smtClean="0">
                <a:latin typeface="Bookman Old Style" pitchFamily="18" charset="0"/>
              </a:rPr>
              <a:t>lemor</a:t>
            </a:r>
            <a:r>
              <a:rPr lang="es-CO" b="1" dirty="0" smtClean="0">
                <a:latin typeface="Bookman Old Style" pitchFamily="18" charset="0"/>
              </a:rPr>
              <a:t>.</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MX" dirty="0" smtClean="0">
                <a:latin typeface="Bookman Old Style" pitchFamily="18" charset="0"/>
              </a:rPr>
              <a:t>En esta porción de la Torá, Dios describe las leyes del sacrificio animal. </a:t>
            </a:r>
          </a:p>
          <a:p>
            <a:r>
              <a:rPr lang="es-MX" dirty="0" smtClean="0">
                <a:latin typeface="Bookman Old Style" pitchFamily="18" charset="0"/>
              </a:rPr>
              <a:t>Dios explica los diferentes sacrificios que expiden la culpa o los pecados, y distingue entre los pecados cometidos inadvertidamente y los pecados cometidos a propósito.</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MX" dirty="0" smtClean="0">
                <a:latin typeface="Bookman Old Style" pitchFamily="18" charset="0"/>
              </a:rPr>
              <a:t>Moisés ha llevado a cabo una ceremonia para ungir la Carpa de la reunión designada y los sacerdotes que oficiarán en ella. </a:t>
            </a:r>
          </a:p>
          <a:p>
            <a:r>
              <a:rPr lang="es-MX" dirty="0" smtClean="0">
                <a:latin typeface="Bookman Old Style" pitchFamily="18" charset="0"/>
              </a:rPr>
              <a:t>Una nube ahora cubre la Carpa de la reunión designada, y la Presencia del Eterno llena el Tabernáculo.</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MX" dirty="0" smtClean="0">
                <a:latin typeface="Bookman Old Style" pitchFamily="18" charset="0"/>
              </a:rPr>
              <a:t>Dios llama a Moisés: “Explique a los hijos de Israel la manera de llevar ofrendas a Dios.</a:t>
            </a:r>
          </a:p>
          <a:p>
            <a:r>
              <a:rPr lang="es-MX" dirty="0" smtClean="0">
                <a:latin typeface="Bookman Old Style" pitchFamily="18" charset="0"/>
              </a:rPr>
              <a:t>Habrá ofrendas de animales y granos y frutas. </a:t>
            </a:r>
          </a:p>
          <a:p>
            <a:r>
              <a:rPr lang="es-MX" dirty="0" smtClean="0">
                <a:latin typeface="Bookman Old Style" pitchFamily="18" charset="0"/>
              </a:rPr>
              <a:t>Los animales para el sacrificio serán machos y sin mancha. </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MX" dirty="0" smtClean="0">
                <a:latin typeface="Bookman Old Style" pitchFamily="18" charset="0"/>
              </a:rPr>
              <a:t>Estos animales se matarán, se lavarán y se quemarán, de modo que cada uno humeará en el altar en la Carpa de la reunión designada. </a:t>
            </a:r>
          </a:p>
          <a:p>
            <a:r>
              <a:rPr lang="es-MX" dirty="0" smtClean="0">
                <a:latin typeface="Bookman Old Style" pitchFamily="18" charset="0"/>
              </a:rPr>
              <a:t>Esto será para una ofrenda de ascenso, una ofrenda hecha por fuego en expresión de conformidad con Dios y para hacer expiación ante Dios.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MX" dirty="0" smtClean="0">
                <a:latin typeface="Bookman Old Style" pitchFamily="18" charset="0"/>
              </a:rPr>
              <a:t>“Para el grano, haz la ofrenda con harina de trigo fina, aceite e incienso. </a:t>
            </a:r>
          </a:p>
          <a:p>
            <a:r>
              <a:rPr lang="es-MX" dirty="0" smtClean="0">
                <a:latin typeface="Bookman Old Style" pitchFamily="18" charset="0"/>
              </a:rPr>
              <a:t>Ponlo directamente sobre el altar. </a:t>
            </a:r>
          </a:p>
          <a:p>
            <a:r>
              <a:rPr lang="es-MX" dirty="0" smtClean="0">
                <a:latin typeface="Bookman Old Style" pitchFamily="18" charset="0"/>
              </a:rPr>
              <a:t>Cualquier cosa con levadura se convertirá en una ofrenda de fuego. </a:t>
            </a:r>
          </a:p>
          <a:p>
            <a:r>
              <a:rPr lang="es-MX" dirty="0" smtClean="0">
                <a:latin typeface="Bookman Old Style" pitchFamily="18" charset="0"/>
              </a:rPr>
              <a:t>Condimentarás toda ofrenda de grano con sal.</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MX" dirty="0" smtClean="0">
                <a:latin typeface="Bookman Old Style" pitchFamily="18" charset="0"/>
              </a:rPr>
              <a:t>“Para las ofrendas de ganado y animales pequeños, toda la grasa pertenece a Dios. </a:t>
            </a:r>
          </a:p>
          <a:p>
            <a:r>
              <a:rPr lang="es-MX" dirty="0" smtClean="0">
                <a:latin typeface="Bookman Old Style" pitchFamily="18" charset="0"/>
              </a:rPr>
              <a:t>Será un estatuto eterno para sus descendientes en todas sus viviendas, no comer grasa ni sangre.</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b="1" i="1" dirty="0" smtClean="0">
                <a:latin typeface="Bookman Old Style" pitchFamily="18" charset="0"/>
              </a:rPr>
              <a:t>Pecados inadvertidos</a:t>
            </a:r>
          </a:p>
          <a:p>
            <a:r>
              <a:rPr lang="es-ES" dirty="0" smtClean="0">
                <a:latin typeface="Bookman Old Style" pitchFamily="18" charset="0"/>
              </a:rPr>
              <a:t>“Si una persona peca inadvertidamente, entonces se deben hacer ofrendas por el pecado. </a:t>
            </a:r>
          </a:p>
          <a:p>
            <a:r>
              <a:rPr lang="es-ES" dirty="0" smtClean="0">
                <a:latin typeface="Bookman Old Style" pitchFamily="18" charset="0"/>
              </a:rPr>
              <a:t>Si todo el concilio de Israel peca inadvertidamente y algo está escondido de la comunidad, se incurrirá en culpa. </a:t>
            </a:r>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Si el pecado se conoce en la comunidad, la comunidad traerá una ofrenda por el pecado.</a:t>
            </a:r>
          </a:p>
          <a:p>
            <a:r>
              <a:rPr lang="es-ES" dirty="0" smtClean="0">
                <a:latin typeface="Bookman Old Style" pitchFamily="18" charset="0"/>
              </a:rPr>
              <a:t>Los ancianos de la comunidad deben traer un toro y convertirlo en una ofrenda para limpiar a la comunidad del pecado.</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2900" dirty="0" smtClean="0">
                <a:latin typeface="Bookman Old Style" pitchFamily="18" charset="0"/>
              </a:rPr>
              <a:t>“Si un príncipe comete un pecado, entonces ha incurrido en culpa. </a:t>
            </a:r>
          </a:p>
          <a:p>
            <a:r>
              <a:rPr lang="es-ES" sz="2900" dirty="0" smtClean="0">
                <a:latin typeface="Bookman Old Style" pitchFamily="18" charset="0"/>
              </a:rPr>
              <a:t>Tomará un macho de la especie de cabra y sacrificará su sangre sobre el altar de la ofrenda de ascenso, luego quemará su grasa en una ofrenda de fuego por la paz. </a:t>
            </a:r>
          </a:p>
          <a:p>
            <a:r>
              <a:rPr lang="es-ES" sz="2900" dirty="0" smtClean="0">
                <a:latin typeface="Bookman Old Style" pitchFamily="18" charset="0"/>
              </a:rPr>
              <a:t>Esta es una ofrenda para limpiarlo de pecado.</a:t>
            </a:r>
            <a:endParaRPr lang="en-US" sz="29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2800" dirty="0" smtClean="0">
                <a:latin typeface="Bookman Old Style" pitchFamily="18" charset="0"/>
              </a:rPr>
              <a:t>“Si alguna persona de entre la gente peca haciendo algo que Dios manda que no se hará, entonces se incurrirá en culpa. </a:t>
            </a:r>
          </a:p>
          <a:p>
            <a:r>
              <a:rPr lang="es-ES" sz="2800" dirty="0" smtClean="0">
                <a:latin typeface="Bookman Old Style" pitchFamily="18" charset="0"/>
              </a:rPr>
              <a:t>Una cabra, sin mancha, será tomada por esta ofrenda por el pecado. </a:t>
            </a:r>
          </a:p>
          <a:p>
            <a:r>
              <a:rPr lang="es-ES" sz="2800" dirty="0" smtClean="0">
                <a:latin typeface="Bookman Old Style" pitchFamily="18" charset="0"/>
              </a:rPr>
              <a:t>Entonces el sacerdote hará que la grasa se convierta en humo como una expresión de conformidad con Dios. </a:t>
            </a:r>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El sacerdote efectuará la expiación por él por su pecado y será perdonado.</a:t>
            </a:r>
          </a:p>
          <a:p>
            <a:r>
              <a:rPr lang="es-ES" dirty="0" smtClean="0">
                <a:latin typeface="Bookman Old Style" pitchFamily="18" charset="0"/>
              </a:rPr>
              <a:t>“Una persona incurre en culpa cuando es un testigo pero no testifica. </a:t>
            </a:r>
          </a:p>
          <a:p>
            <a:r>
              <a:rPr lang="es-ES" dirty="0" smtClean="0">
                <a:latin typeface="Bookman Old Style" pitchFamily="18" charset="0"/>
              </a:rPr>
              <a:t>Una persona incurre en culpa cuando toca un animal inmundo o un humano inmundo. </a:t>
            </a:r>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Incluso cuando el contacto físico pasa desapercibido, se incurre en culpa cuando se descubre el pecado. </a:t>
            </a:r>
          </a:p>
          <a:p>
            <a:r>
              <a:rPr lang="es-ES" dirty="0" smtClean="0">
                <a:latin typeface="Bookman Old Style" pitchFamily="18" charset="0"/>
              </a:rPr>
              <a:t>Una persona incurre en culpa cuando jura en un juramento para negar o conceder algo, pero no hace nada.</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2700" dirty="0" smtClean="0">
                <a:latin typeface="Bookman Old Style" pitchFamily="18" charset="0"/>
              </a:rPr>
              <a:t>“Si una persona incurre en culpa, se reconocerá a sí misma que ha pecado y traerá a Dios una ofrenda por su culpa. </a:t>
            </a:r>
          </a:p>
          <a:p>
            <a:r>
              <a:rPr lang="es-ES" sz="2700" dirty="0" smtClean="0">
                <a:latin typeface="Bookman Old Style" pitchFamily="18" charset="0"/>
              </a:rPr>
              <a:t>Las ofrendas de ganado pequeño, una oveja o una cabra, lo limpiarán de su pecado. </a:t>
            </a:r>
          </a:p>
          <a:p>
            <a:r>
              <a:rPr lang="es-ES" sz="2700" dirty="0" smtClean="0">
                <a:latin typeface="Bookman Old Style" pitchFamily="18" charset="0"/>
              </a:rPr>
              <a:t>Si los medios de la persona no son suficientes para las ovejas, entonces se pueden ofrecer a Dios dos palomas o dos pajaritos. </a:t>
            </a:r>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2900" dirty="0" smtClean="0">
                <a:latin typeface="Bookman Old Style" pitchFamily="18" charset="0"/>
              </a:rPr>
              <a:t>Una es una ofrenda para limpiar el pecado y la otra es una ofrenda de ascenso.</a:t>
            </a:r>
          </a:p>
          <a:p>
            <a:r>
              <a:rPr lang="es-ES" sz="2900" dirty="0" smtClean="0">
                <a:latin typeface="Bookman Old Style" pitchFamily="18" charset="0"/>
              </a:rPr>
              <a:t>“Si los medios de la persona ni siquiera son suficientes para estos animales o aves, entonces una </a:t>
            </a:r>
            <a:r>
              <a:rPr lang="es-ES" sz="2900" dirty="0" err="1" smtClean="0">
                <a:latin typeface="Bookman Old Style" pitchFamily="18" charset="0"/>
              </a:rPr>
              <a:t>efa</a:t>
            </a:r>
            <a:r>
              <a:rPr lang="es-ES" sz="2900" dirty="0" smtClean="0">
                <a:latin typeface="Bookman Old Style" pitchFamily="18" charset="0"/>
              </a:rPr>
              <a:t> (medida) de flor fina es la ofrenda para limpiar el pecado. </a:t>
            </a:r>
          </a:p>
          <a:p>
            <a:r>
              <a:rPr lang="es-ES" sz="2900" dirty="0" smtClean="0">
                <a:latin typeface="Bookman Old Style" pitchFamily="18" charset="0"/>
              </a:rPr>
              <a:t>No pondrá aceite sobre ella, ni incienso. </a:t>
            </a:r>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Lo llevará a un sacerdote, que tomará un puñado, una porción conmemorativa, y lo encenderá en el altar como ofrenda de fuego a Dios. </a:t>
            </a:r>
          </a:p>
          <a:p>
            <a:r>
              <a:rPr lang="es-ES" dirty="0" smtClean="0">
                <a:latin typeface="Bookman Old Style" pitchFamily="18" charset="0"/>
              </a:rPr>
              <a:t>El sacerdote efectuará la expiación por sus pecados y será perdonado. Y pertenecerá al sacerdote como ofrenda de homenaje.</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b="1" i="1" dirty="0" smtClean="0">
                <a:latin typeface="Bookman Old Style" pitchFamily="18" charset="0"/>
              </a:rPr>
              <a:t>Abuso de confianza</a:t>
            </a:r>
          </a:p>
          <a:p>
            <a:r>
              <a:rPr lang="es-ES" dirty="0" smtClean="0">
                <a:latin typeface="Bookman Old Style" pitchFamily="18" charset="0"/>
              </a:rPr>
              <a:t>“Si una persona comete una violación de confianza y transgrede irreflexivamente contra cualquiera de las cosas santas de Dios, traerá una expresión de su culpa a Dios. </a:t>
            </a:r>
          </a:p>
          <a:p>
            <a:r>
              <a:rPr lang="es-ES" dirty="0" smtClean="0">
                <a:latin typeface="Bookman Old Style" pitchFamily="18" charset="0"/>
              </a:rPr>
              <a:t>Un carnero, sin defecto, será dado. </a:t>
            </a: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Este carnero tendrá un valor igual al dinero ofrecido en el Santuario. </a:t>
            </a:r>
          </a:p>
          <a:p>
            <a:r>
              <a:rPr lang="es-ES" dirty="0" smtClean="0">
                <a:latin typeface="Bookman Old Style" pitchFamily="18" charset="0"/>
              </a:rPr>
              <a:t>Y él hará restitución, y le añadirá una quinta parte y se la dará al sacerdote. </a:t>
            </a:r>
          </a:p>
          <a:p>
            <a:r>
              <a:rPr lang="es-ES" dirty="0" smtClean="0">
                <a:latin typeface="Bookman Old Style" pitchFamily="18" charset="0"/>
              </a:rPr>
              <a:t>Entonces el sacerdote efectuará expiación por él..</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“Una persona que peca por actuar negligentemente incurre en culpa. </a:t>
            </a:r>
          </a:p>
          <a:p>
            <a:r>
              <a:rPr lang="es-ES" dirty="0" smtClean="0">
                <a:latin typeface="Bookman Old Style" pitchFamily="18" charset="0"/>
              </a:rPr>
              <a:t>Llevará un carnero al sacerdote para efectuar la expiación por él por su acto de negligencia y será perdonado. </a:t>
            </a:r>
          </a:p>
          <a:p>
            <a:r>
              <a:rPr lang="es-ES" dirty="0" smtClean="0">
                <a:latin typeface="Bookman Old Style" pitchFamily="18" charset="0"/>
              </a:rPr>
              <a:t>Es una ofrenda de culpa. Seguramente es culpable ante Dios.</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2900" dirty="0" smtClean="0">
                <a:latin typeface="Bookman Old Style" pitchFamily="18" charset="0"/>
              </a:rPr>
              <a:t>“Una persona peca y comete una ruptura de confianza contra Dios al negarle a su prójimo algo que le ha sido confiado, un préstamo o un objeto tomado por robo. </a:t>
            </a:r>
          </a:p>
          <a:p>
            <a:r>
              <a:rPr lang="es-ES" sz="2900" dirty="0" smtClean="0">
                <a:latin typeface="Bookman Old Style" pitchFamily="18" charset="0"/>
              </a:rPr>
              <a:t>Una persona también peca cuando retiene algo de su prójimo o si ha encontrado un artículo perdido y lo niega o ha jurado una mentira.</a:t>
            </a:r>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3000" dirty="0" smtClean="0">
                <a:latin typeface="Bookman Old Style" pitchFamily="18" charset="0"/>
              </a:rPr>
              <a:t>Si la persona conoce el pecado y la violación de la confianza en contra de Dios, entonces se incurre en culpa.</a:t>
            </a:r>
          </a:p>
          <a:p>
            <a:r>
              <a:rPr lang="es-ES" sz="3000" dirty="0" smtClean="0">
                <a:latin typeface="Bookman Old Style" pitchFamily="18" charset="0"/>
              </a:rPr>
              <a:t>“La persona restaurará lo que fue robado o retenido, lo que se le encomendó para su custodia, el artículo perdido que encontró o cualquier otra cosa sobre la que mintió. </a:t>
            </a: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2900" dirty="0" smtClean="0">
                <a:latin typeface="Bookman Old Style" pitchFamily="18" charset="0"/>
              </a:rPr>
              <a:t>La persona lo pagará en capital, equivalente a su valor, y agregará una quinta parte del valor de la misma a expiación. </a:t>
            </a:r>
          </a:p>
          <a:p>
            <a:r>
              <a:rPr lang="es-ES" sz="2900" dirty="0" smtClean="0">
                <a:latin typeface="Bookman Old Style" pitchFamily="18" charset="0"/>
              </a:rPr>
              <a:t>El día en que la persona reconozca su culpabilidad, deberá pagarla a la persona a quien le corresponde. </a:t>
            </a:r>
          </a:p>
          <a:p>
            <a:r>
              <a:rPr lang="es-ES" sz="2900" dirty="0" smtClean="0">
                <a:latin typeface="Bookman Old Style" pitchFamily="18" charset="0"/>
              </a:rPr>
              <a:t>Pero en cuanto a su ofrenda de culpa, se la llevará a Dios. </a:t>
            </a: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Traerá un carnero inmaculado como ofrenda de culpa y se lo dará al sacerdote, quien efectuará la expiación por él ante Dios.</a:t>
            </a:r>
          </a:p>
          <a:p>
            <a:r>
              <a:rPr lang="es-ES" dirty="0" smtClean="0">
                <a:latin typeface="Bookman Old Style" pitchFamily="18" charset="0"/>
              </a:rPr>
              <a:t>"Entonces la persona será perdonada con respecto a cualquiera de las cosas hechas para incurrir en culpa".</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b="1" i="1" dirty="0" err="1" smtClean="0">
                <a:solidFill>
                  <a:srgbClr val="FF0000"/>
                </a:solidFill>
                <a:latin typeface="Bookman Old Style" pitchFamily="18" charset="0"/>
              </a:rPr>
              <a:t>Doy</a:t>
            </a:r>
            <a:r>
              <a:rPr lang="en-US" b="1" i="1" dirty="0" smtClean="0">
                <a:solidFill>
                  <a:srgbClr val="FF0000"/>
                </a:solidFill>
                <a:latin typeface="Bookman Old Style" pitchFamily="18" charset="0"/>
              </a:rPr>
              <a:t>, </a:t>
            </a:r>
            <a:r>
              <a:rPr lang="en-US" b="1" i="1" dirty="0" err="1" smtClean="0">
                <a:solidFill>
                  <a:srgbClr val="FF0000"/>
                </a:solidFill>
                <a:latin typeface="Bookman Old Style" pitchFamily="18" charset="0"/>
              </a:rPr>
              <a:t>por</a:t>
            </a:r>
            <a:r>
              <a:rPr lang="en-US" b="1" i="1" dirty="0" smtClean="0">
                <a:solidFill>
                  <a:srgbClr val="FF0000"/>
                </a:solidFill>
                <a:latin typeface="Bookman Old Style" pitchFamily="18" charset="0"/>
              </a:rPr>
              <a:t> lo </a:t>
            </a:r>
            <a:r>
              <a:rPr lang="en-US" b="1" i="1" dirty="0" err="1" smtClean="0">
                <a:solidFill>
                  <a:srgbClr val="FF0000"/>
                </a:solidFill>
                <a:latin typeface="Bookman Old Style" pitchFamily="18" charset="0"/>
              </a:rPr>
              <a:t>tanto</a:t>
            </a:r>
            <a:r>
              <a:rPr lang="en-US" b="1" i="1" dirty="0" smtClean="0">
                <a:solidFill>
                  <a:srgbClr val="FF0000"/>
                </a:solidFill>
                <a:latin typeface="Bookman Old Style" pitchFamily="18" charset="0"/>
              </a:rPr>
              <a:t> </a:t>
            </a:r>
            <a:r>
              <a:rPr lang="en-US" b="1" i="1" dirty="0" err="1" smtClean="0">
                <a:solidFill>
                  <a:srgbClr val="FF0000"/>
                </a:solidFill>
                <a:latin typeface="Bookman Old Style" pitchFamily="18" charset="0"/>
              </a:rPr>
              <a:t>amo</a:t>
            </a:r>
            <a:endParaRPr lang="en-US" i="1" dirty="0" smtClean="0">
              <a:solidFill>
                <a:srgbClr val="FF0000"/>
              </a:solidFill>
              <a:latin typeface="Bookman Old Style" pitchFamily="18" charset="0"/>
            </a:endParaRPr>
          </a:p>
          <a:p>
            <a:r>
              <a:rPr lang="es-ES" sz="2000" i="1" dirty="0" smtClean="0">
                <a:latin typeface="Bookman Old Style" pitchFamily="18" charset="0"/>
              </a:rPr>
              <a:t>Comentarios del Rabino Bradley </a:t>
            </a:r>
            <a:r>
              <a:rPr lang="es-ES" sz="2000" i="1" dirty="0" err="1" smtClean="0">
                <a:latin typeface="Bookman Old Style" pitchFamily="18" charset="0"/>
              </a:rPr>
              <a:t>Shavit</a:t>
            </a:r>
            <a:r>
              <a:rPr lang="es-ES" sz="2000" i="1" dirty="0" smtClean="0">
                <a:latin typeface="Bookman Old Style" pitchFamily="18" charset="0"/>
              </a:rPr>
              <a:t> </a:t>
            </a:r>
            <a:r>
              <a:rPr lang="es-ES" sz="2000" i="1" dirty="0" err="1" smtClean="0">
                <a:latin typeface="Bookman Old Style" pitchFamily="18" charset="0"/>
              </a:rPr>
              <a:t>Artson</a:t>
            </a:r>
            <a:r>
              <a:rPr lang="es-ES" sz="2000" i="1" dirty="0" smtClean="0">
                <a:latin typeface="Bookman Old Style" pitchFamily="18" charset="0"/>
              </a:rPr>
              <a:t> y </a:t>
            </a:r>
            <a:r>
              <a:rPr lang="es-ES" sz="2000" i="1" dirty="0" err="1" smtClean="0">
                <a:latin typeface="Bookman Old Style" pitchFamily="18" charset="0"/>
              </a:rPr>
              <a:t>Anat</a:t>
            </a:r>
            <a:r>
              <a:rPr lang="es-ES" sz="2000" i="1" dirty="0" smtClean="0">
                <a:latin typeface="Bookman Old Style" pitchFamily="18" charset="0"/>
              </a:rPr>
              <a:t> </a:t>
            </a:r>
            <a:r>
              <a:rPr lang="es-ES" sz="2000" i="1" dirty="0" err="1" smtClean="0">
                <a:latin typeface="Bookman Old Style" pitchFamily="18" charset="0"/>
              </a:rPr>
              <a:t>Barber</a:t>
            </a:r>
            <a:endParaRPr lang="es-ES" sz="2000" i="1" dirty="0" smtClean="0">
              <a:latin typeface="Bookman Old Style" pitchFamily="18" charset="0"/>
            </a:endParaRPr>
          </a:p>
          <a:p>
            <a:r>
              <a:rPr lang="es-ES" sz="2900" dirty="0" smtClean="0">
                <a:latin typeface="Bookman Old Style" pitchFamily="18" charset="0"/>
              </a:rPr>
              <a:t>Cuando pensamos en la devoción religiosa, tendemos a imaginar la meditación silenciosa, la apreciación de la naturaleza, tal vez incluso un compromiso con la vida ética. </a:t>
            </a:r>
          </a:p>
          <a:p>
            <a:r>
              <a:rPr lang="es-ES" sz="2900" dirty="0" smtClean="0">
                <a:latin typeface="Bookman Old Style" pitchFamily="18" charset="0"/>
              </a:rPr>
              <a:t>Pero la conexión entre matar animales y servir al Señor se nos escapa por completo. </a:t>
            </a: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dirty="0" smtClean="0">
                <a:latin typeface="Bookman Old Style" pitchFamily="18" charset="0"/>
              </a:rPr>
              <a:t>Para comprender nuestra propia herencia sagrada como judíos, para apreciar la perspectiva religiosa que surge de la Torá, el Talmud y la mayoría de los escritos judíos posteriores, debemos llegar a comprender la centralidad del ritual del Templo y del sacrificio.</a:t>
            </a:r>
            <a:endParaRPr lang="en-U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dirty="0" smtClean="0">
                <a:latin typeface="Bookman Old Style" pitchFamily="18" charset="0"/>
              </a:rPr>
              <a:t>Abundan las objeciones al sacrificio de animales: es sangriento, es bárbaro, es demasiado físico, demasiado particular, demasiado feo. </a:t>
            </a:r>
          </a:p>
          <a:p>
            <a:r>
              <a:rPr lang="es-ES" dirty="0" smtClean="0">
                <a:latin typeface="Bookman Old Style" pitchFamily="18" charset="0"/>
              </a:rPr>
              <a:t>El sacrificio es violento, descontrolado y primitivo. </a:t>
            </a:r>
          </a:p>
          <a:p>
            <a:r>
              <a:rPr lang="es-ES" dirty="0" smtClean="0">
                <a:latin typeface="Bookman Old Style" pitchFamily="18" charset="0"/>
              </a:rPr>
              <a:t>Todo cierto. </a:t>
            </a:r>
          </a:p>
          <a:p>
            <a:r>
              <a:rPr lang="es-ES" dirty="0" smtClean="0">
                <a:latin typeface="Bookman Old Style" pitchFamily="18" charset="0"/>
              </a:rPr>
              <a:t>Pero así es la vida. </a:t>
            </a: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dirty="0" smtClean="0">
                <a:latin typeface="Bookman Old Style" pitchFamily="18" charset="0"/>
              </a:rPr>
              <a:t>Y es precisamente en esa paradoja donde primero podemos reconocer el poder —si no la estética— del sacrificio. </a:t>
            </a:r>
          </a:p>
          <a:p>
            <a:r>
              <a:rPr lang="es-ES" dirty="0" smtClean="0">
                <a:latin typeface="Bookman Old Style" pitchFamily="18" charset="0"/>
              </a:rPr>
              <a:t>La vida no está bien empaquetada, no es totalmente controlable ni es completamente comprensible.</a:t>
            </a:r>
            <a:endParaRPr lang="en-U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sz="2900" dirty="0" smtClean="0">
                <a:latin typeface="Bookman Old Style" pitchFamily="18" charset="0"/>
              </a:rPr>
              <a:t>La vida incluye tragedias de proporciones asombrosas, decepciones de mezquindad trivial, celos, violencia y rabia. </a:t>
            </a:r>
          </a:p>
          <a:p>
            <a:r>
              <a:rPr lang="es-ES" sz="2900" dirty="0" smtClean="0">
                <a:latin typeface="Bookman Old Style" pitchFamily="18" charset="0"/>
              </a:rPr>
              <a:t>Cada uno de nosotros contiene muchas capas de sentimientos, impulsos y convicciones. </a:t>
            </a:r>
          </a:p>
          <a:p>
            <a:r>
              <a:rPr lang="es-ES" sz="2900" dirty="0" smtClean="0">
                <a:latin typeface="Bookman Old Style" pitchFamily="18" charset="0"/>
              </a:rPr>
              <a:t>Solo la superficie, la mayor parte de nuestra personalidad, es verbal, alegre y educada. </a:t>
            </a: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sz="2800" dirty="0" smtClean="0">
                <a:latin typeface="Bookman Old Style" pitchFamily="18" charset="0"/>
              </a:rPr>
              <a:t>Las capas más profundas de la psique humana son no verbales, contradictorias e impulsivas. </a:t>
            </a:r>
          </a:p>
          <a:p>
            <a:r>
              <a:rPr lang="es-ES" sz="2800" dirty="0" smtClean="0">
                <a:latin typeface="Bookman Old Style" pitchFamily="18" charset="0"/>
              </a:rPr>
              <a:t>Incluyen impulsos hacia la lujuria, la ira, la gratificación, los celos y la seguridad.</a:t>
            </a:r>
          </a:p>
          <a:p>
            <a:r>
              <a:rPr lang="es-ES" sz="2800" dirty="0" smtClean="0">
                <a:latin typeface="Bookman Old Style" pitchFamily="18" charset="0"/>
              </a:rPr>
              <a:t>Cada uno de nosotros contiene la persona que éramos en cada etapa anterior de desarrollo, todas las edades anteriores que hemos vivido. </a:t>
            </a: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sz="2900" dirty="0" smtClean="0">
                <a:latin typeface="Bookman Old Style" pitchFamily="18" charset="0"/>
              </a:rPr>
              <a:t>Todos esos niveles e impulsos en competencia requieren algún modo de expresión. </a:t>
            </a:r>
          </a:p>
          <a:p>
            <a:r>
              <a:rPr lang="es-ES" sz="2900" dirty="0" smtClean="0">
                <a:latin typeface="Bookman Old Style" pitchFamily="18" charset="0"/>
              </a:rPr>
              <a:t>Si intentamos negarlos y, en consecuencia, sofocarlos, estallarán de manera destructiva o inapropiada.</a:t>
            </a:r>
          </a:p>
          <a:p>
            <a:r>
              <a:rPr lang="es-ES" sz="2900" dirty="0" smtClean="0">
                <a:latin typeface="Bookman Old Style" pitchFamily="18" charset="0"/>
              </a:rPr>
              <a:t>El sacrificio horroriza y aturde precisamente porque encarna tantos impulsos y terrores subconscientes. </a:t>
            </a: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dirty="0" smtClean="0">
                <a:latin typeface="Bookman Old Style" pitchFamily="18" charset="0"/>
              </a:rPr>
              <a:t>No necesitamos reinstituir el sacrificio para poder beneficiarnos de recordar esta antigua práctica en el contexto seguro de un servicio de adoración. </a:t>
            </a:r>
          </a:p>
          <a:p>
            <a:r>
              <a:rPr lang="es-ES" dirty="0" smtClean="0">
                <a:latin typeface="Bookman Old Style" pitchFamily="18" charset="0"/>
              </a:rPr>
              <a:t>¿Tienes miedo a la muerte? </a:t>
            </a:r>
          </a:p>
          <a:p>
            <a:r>
              <a:rPr lang="es-ES" dirty="0" smtClean="0">
                <a:latin typeface="Bookman Old Style" pitchFamily="18" charset="0"/>
              </a:rPr>
              <a:t>Enfréntalo leyendo sobre el sacrificio. </a:t>
            </a:r>
          </a:p>
          <a:p>
            <a:r>
              <a:rPr lang="es-ES" dirty="0" smtClean="0">
                <a:latin typeface="Bookman Old Style" pitchFamily="18" charset="0"/>
              </a:rPr>
              <a:t>¿Estás lleno de culpa? </a:t>
            </a: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dirty="0" smtClean="0">
                <a:latin typeface="Bookman Old Style" pitchFamily="18" charset="0"/>
              </a:rPr>
              <a:t>Representa y conquista tu culpa en el ritual de Yom Kippur del chivo expiatorio y el sacrificio.</a:t>
            </a:r>
          </a:p>
          <a:p>
            <a:r>
              <a:rPr lang="es-ES" dirty="0" smtClean="0">
                <a:latin typeface="Bookman Old Style" pitchFamily="18" charset="0"/>
              </a:rPr>
              <a:t>Nuestros antepasados recurrieron al sacrificio de animales porque vieron en él una forma de expresar una profunda rabia, sentimientos de inadecuación y culpa. </a:t>
            </a: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sz="2800" dirty="0" smtClean="0">
                <a:latin typeface="Bookman Old Style" pitchFamily="18" charset="0"/>
              </a:rPr>
              <a:t>Podían utilizar el rito del sacrificio como un medio para hacer frente a su terror a la muerte y a lo desconocido. </a:t>
            </a:r>
          </a:p>
          <a:p>
            <a:r>
              <a:rPr lang="es-ES" sz="2800" dirty="0" smtClean="0">
                <a:latin typeface="Bookman Old Style" pitchFamily="18" charset="0"/>
              </a:rPr>
              <a:t>Podían, a través del sacrificio de animales, ver su propia fragilidad, su propia mortalidad y su propia sangre.</a:t>
            </a:r>
          </a:p>
          <a:p>
            <a:r>
              <a:rPr lang="es-ES" sz="2800" dirty="0" smtClean="0">
                <a:latin typeface="Bookman Old Style" pitchFamily="18" charset="0"/>
              </a:rPr>
              <a:t>El libro de Vayikrá se ocupa de korbanot, lo que hoy podríamos describir como las peculiaridades del sacrificio ritual: </a:t>
            </a: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sz="3000" dirty="0" smtClean="0">
                <a:latin typeface="Bookman Old Style" pitchFamily="18" charset="0"/>
              </a:rPr>
              <a:t>qué tipos de animales deben sacrificarse, dónde deben ofrecerse, qué acompañamientos deben presentarse junto a ellos y cómo y cuándo deben presentarse.</a:t>
            </a:r>
          </a:p>
          <a:p>
            <a:r>
              <a:rPr lang="es-ES" sz="3000" dirty="0" smtClean="0">
                <a:latin typeface="Bookman Old Style" pitchFamily="18" charset="0"/>
              </a:rPr>
              <a:t>La naturaleza del sacrificio, tal como lo entendemos, ha cambiado drásticamente en los últimos 2000 años. </a:t>
            </a: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dirty="0" smtClean="0">
                <a:latin typeface="Bookman Old Style" pitchFamily="18" charset="0"/>
              </a:rPr>
              <a:t>No tenemos templo ni sacrificios de animales, entonces, ¿qué debemos aprender de korbanot? </a:t>
            </a:r>
          </a:p>
          <a:p>
            <a:r>
              <a:rPr lang="es-ES" dirty="0" smtClean="0">
                <a:latin typeface="Bookman Old Style" pitchFamily="18" charset="0"/>
              </a:rPr>
              <a:t>¿Por qué necesitamos preocuparnos por los detalles de la ley sacrificial? Comencemos con la palabra en sí. </a:t>
            </a:r>
          </a:p>
          <a:p>
            <a:r>
              <a:rPr lang="es-ES" dirty="0" smtClean="0">
                <a:latin typeface="Bookman Old Style" pitchFamily="18" charset="0"/>
              </a:rPr>
              <a:t>En latín, sacrificio encuentra su raíz en dos palabras: </a:t>
            </a: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dirty="0" smtClean="0">
                <a:latin typeface="Bookman Old Style" pitchFamily="18" charset="0"/>
              </a:rPr>
              <a:t>sacer, que significa ritos sagrados tradicionalmente realizados por sacerdotes, y el verbo facere, que significa colocar algo. </a:t>
            </a:r>
          </a:p>
          <a:p>
            <a:r>
              <a:rPr lang="es-ES" dirty="0" smtClean="0">
                <a:latin typeface="Bookman Old Style" pitchFamily="18" charset="0"/>
              </a:rPr>
              <a:t>La implicación es que el sacrificio es el acto de convertir algo en sagrado apartándolo para un propósito religioso específico. </a:t>
            </a: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sz="2600" dirty="0" smtClean="0">
                <a:latin typeface="Bookman Old Style" pitchFamily="18" charset="0"/>
              </a:rPr>
              <a:t>En hebreo, esta es más a menudo la traducción asociada con la palabra kadosh, o santo. </a:t>
            </a:r>
          </a:p>
          <a:p>
            <a:r>
              <a:rPr lang="es-ES" sz="2600" dirty="0" smtClean="0">
                <a:latin typeface="Bookman Old Style" pitchFamily="18" charset="0"/>
              </a:rPr>
              <a:t>Esto lo vemos más adelante en el libro de Levítico, cuando se nos ordena </a:t>
            </a:r>
            <a:r>
              <a:rPr lang="es-ES" sz="2600" i="1" dirty="0" err="1" smtClean="0">
                <a:latin typeface="Bookman Old Style" pitchFamily="18" charset="0"/>
              </a:rPr>
              <a:t>kedoshim</a:t>
            </a:r>
            <a:r>
              <a:rPr lang="es-ES" sz="2600" i="1" dirty="0" smtClean="0">
                <a:latin typeface="Bookman Old Style" pitchFamily="18" charset="0"/>
              </a:rPr>
              <a:t> </a:t>
            </a:r>
            <a:r>
              <a:rPr lang="es-ES" sz="2600" i="1" dirty="0" err="1" smtClean="0">
                <a:latin typeface="Bookman Old Style" pitchFamily="18" charset="0"/>
              </a:rPr>
              <a:t>tihiyu</a:t>
            </a:r>
            <a:r>
              <a:rPr lang="es-ES" sz="2600" dirty="0" smtClean="0">
                <a:latin typeface="Bookman Old Style" pitchFamily="18" charset="0"/>
              </a:rPr>
              <a:t>: sed santos. </a:t>
            </a:r>
          </a:p>
          <a:p>
            <a:r>
              <a:rPr lang="es-ES" sz="2600" dirty="0" smtClean="0">
                <a:latin typeface="Bookman Old Style" pitchFamily="18" charset="0"/>
              </a:rPr>
              <a:t>El comentarista </a:t>
            </a:r>
            <a:r>
              <a:rPr lang="es-ES" sz="2600" dirty="0" err="1" smtClean="0">
                <a:latin typeface="Bookman Old Style" pitchFamily="18" charset="0"/>
              </a:rPr>
              <a:t>Rashi</a:t>
            </a:r>
            <a:r>
              <a:rPr lang="es-ES" sz="2600" dirty="0" smtClean="0">
                <a:latin typeface="Bookman Old Style" pitchFamily="18" charset="0"/>
              </a:rPr>
              <a:t> explica que este mandato nos dice que nos separemos y nos mantengamos alejados de las relaciones sexuales ilícitas. </a:t>
            </a: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dirty="0" smtClean="0">
                <a:latin typeface="Bookman Old Style" pitchFamily="18" charset="0"/>
              </a:rPr>
              <a:t>En ambas palabras, sacrificio y kadosh, hay una distancia implícita entre lo que queremos designar como sagrado y todas las demás cosas. </a:t>
            </a:r>
          </a:p>
          <a:p>
            <a:r>
              <a:rPr lang="es-ES" dirty="0" smtClean="0">
                <a:latin typeface="Bookman Old Style" pitchFamily="18" charset="0"/>
              </a:rPr>
              <a:t>Esta distancia puede ser física o metafísica. Shabat, por ejemplo, se impregna de santidad al apartarlo de los demás días de la semana.</a:t>
            </a:r>
            <a:endParaRPr lang="en-U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dirty="0" smtClean="0">
                <a:latin typeface="Bookman Old Style" pitchFamily="18" charset="0"/>
              </a:rPr>
              <a:t>El acto de traer sacrificios no crea distancia ni separación en la forma en que la palabra normalmente podría implicar. </a:t>
            </a:r>
          </a:p>
          <a:p>
            <a:r>
              <a:rPr lang="es-ES" dirty="0" smtClean="0">
                <a:latin typeface="Bookman Old Style" pitchFamily="18" charset="0"/>
              </a:rPr>
              <a:t>Más bien requiere cercanía. </a:t>
            </a:r>
          </a:p>
          <a:p>
            <a:r>
              <a:rPr lang="es-ES" dirty="0" smtClean="0">
                <a:latin typeface="Bookman Old Style" pitchFamily="18" charset="0"/>
              </a:rPr>
              <a:t>El individuo debe estar en un lugar determinado y debe ofrecer el animal de una manera determinada. </a:t>
            </a: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dirty="0" smtClean="0">
                <a:latin typeface="Bookman Old Style" pitchFamily="18" charset="0"/>
              </a:rPr>
              <a:t>Es en gran medida una actividad práctica. </a:t>
            </a:r>
          </a:p>
          <a:p>
            <a:r>
              <a:rPr lang="es-ES" dirty="0" smtClean="0">
                <a:latin typeface="Bookman Old Style" pitchFamily="18" charset="0"/>
              </a:rPr>
              <a:t>La palabra korbán en sí proviene de la raíz hebrea que significa cerca. </a:t>
            </a:r>
          </a:p>
          <a:p>
            <a:r>
              <a:rPr lang="es-ES" dirty="0" smtClean="0">
                <a:latin typeface="Bookman Old Style" pitchFamily="18" charset="0"/>
              </a:rPr>
              <a:t>El korbán no solo requiere cercanía, sino que también se puede decir que engendra cercanía entre el dador y Dios.</a:t>
            </a:r>
            <a:endParaRPr lang="en-U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sz="2700" dirty="0" smtClean="0">
                <a:latin typeface="Bookman Old Style" pitchFamily="18" charset="0"/>
              </a:rPr>
              <a:t>El rabino Eliyahu Dessler señala que la forma en que uno aumenta su amor por los demás o por Dios es dando incondicionalmente. </a:t>
            </a:r>
          </a:p>
          <a:p>
            <a:r>
              <a:rPr lang="es-ES" sz="2700" dirty="0" smtClean="0">
                <a:latin typeface="Bookman Old Style" pitchFamily="18" charset="0"/>
              </a:rPr>
              <a:t>Uno podría pensar que lo que nos hace amar a otra persona son todas las cosas maravillosas que hace por nosotros y que nuestro amor crece a medida que esas personas continúan creciendo en su devoción por nosotros. </a:t>
            </a: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sz="2700" dirty="0" smtClean="0">
                <a:latin typeface="Bookman Old Style" pitchFamily="18" charset="0"/>
              </a:rPr>
              <a:t>De hecho, el rabino Dessler afirma lo contrario. </a:t>
            </a:r>
          </a:p>
          <a:p>
            <a:r>
              <a:rPr lang="es-ES" sz="2700" dirty="0" smtClean="0">
                <a:latin typeface="Bookman Old Style" pitchFamily="18" charset="0"/>
              </a:rPr>
              <a:t>Las relaciones se vuelven más poderosas cuando les damos incondicionalmente sin esperar nada a cambio. </a:t>
            </a:r>
          </a:p>
          <a:p>
            <a:r>
              <a:rPr lang="es-ES" sz="2700" dirty="0" smtClean="0">
                <a:latin typeface="Bookman Old Style" pitchFamily="18" charset="0"/>
              </a:rPr>
              <a:t>Esta entrega constante crea una sensación de aceptación o conexión con lo que ha dado, y genera una inversión por parte del donante que, a su vez, inicia más donaciones. </a:t>
            </a: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dirty="0" smtClean="0">
                <a:latin typeface="Bookman Old Style" pitchFamily="18" charset="0"/>
              </a:rPr>
              <a:t>Dar engendra amor que a su vez engendra dar. </a:t>
            </a:r>
          </a:p>
          <a:p>
            <a:r>
              <a:rPr lang="es-ES" dirty="0" smtClean="0">
                <a:latin typeface="Bookman Old Style" pitchFamily="18" charset="0"/>
              </a:rPr>
              <a:t>Esto es probablemente más evidente con los padres y los hijos. </a:t>
            </a:r>
          </a:p>
          <a:p>
            <a:r>
              <a:rPr lang="es-ES" dirty="0" smtClean="0">
                <a:latin typeface="Bookman Old Style" pitchFamily="18" charset="0"/>
              </a:rPr>
              <a:t>Los padres dan incondicionalmente antes de recibir algo a cambio. </a:t>
            </a:r>
          </a:p>
          <a:p>
            <a:r>
              <a:rPr lang="es-ES" dirty="0" smtClean="0">
                <a:latin typeface="Bookman Old Style" pitchFamily="18" charset="0"/>
              </a:rPr>
              <a:t>El acto de korbanot nos está enseñando esta misma lección. </a:t>
            </a: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dirty="0" smtClean="0">
                <a:latin typeface="Bookman Old Style" pitchFamily="18" charset="0"/>
              </a:rPr>
              <a:t>Korbanot se trata de crear cercanía; cercanía con Dios y cercanía con la comunidad. </a:t>
            </a:r>
          </a:p>
          <a:p>
            <a:r>
              <a:rPr lang="es-ES" dirty="0" smtClean="0">
                <a:latin typeface="Bookman Old Style" pitchFamily="18" charset="0"/>
              </a:rPr>
              <a:t>El korbán crea un paradigma sobre cómo construir, conectar y profundizar la devoción. Es lo opuesto al sacrificio, que aparta las cosas y las designa como separadas. </a:t>
            </a: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dirty="0" smtClean="0">
                <a:latin typeface="Bookman Old Style" pitchFamily="18" charset="0"/>
              </a:rPr>
              <a:t>Korbanot se trata de conectar y dar incondicionalmente.</a:t>
            </a:r>
          </a:p>
          <a:p>
            <a:r>
              <a:rPr lang="es-ES" dirty="0" smtClean="0">
                <a:latin typeface="Bookman Old Style" pitchFamily="18" charset="0"/>
              </a:rPr>
              <a:t>Cuando leemos la porción de la Torá de Vayikrá, podemos escuchar el mensaje del korbanot llamándonos al mensaje de cercanía y conexión con los demás. </a:t>
            </a: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dirty="0" err="1" smtClean="0">
                <a:solidFill>
                  <a:srgbClr val="FF0000"/>
                </a:solidFill>
                <a:latin typeface="Bookman Old Style" pitchFamily="18" charset="0"/>
              </a:rPr>
              <a:t>Doy</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por</a:t>
            </a:r>
            <a:r>
              <a:rPr lang="en-US" sz="1400" b="1" dirty="0" smtClean="0">
                <a:solidFill>
                  <a:srgbClr val="FF0000"/>
                </a:solidFill>
                <a:latin typeface="Bookman Old Style" pitchFamily="18" charset="0"/>
              </a:rPr>
              <a:t> lo </a:t>
            </a:r>
            <a:r>
              <a:rPr lang="en-US" sz="1400" b="1" dirty="0" err="1" smtClean="0">
                <a:solidFill>
                  <a:srgbClr val="FF0000"/>
                </a:solidFill>
                <a:latin typeface="Bookman Old Style" pitchFamily="18" charset="0"/>
              </a:rPr>
              <a:t>tanto</a:t>
            </a:r>
            <a:r>
              <a:rPr lang="en-US" sz="1400" b="1" dirty="0" smtClean="0">
                <a:solidFill>
                  <a:srgbClr val="FF0000"/>
                </a:solidFill>
                <a:latin typeface="Bookman Old Style" pitchFamily="18" charset="0"/>
              </a:rPr>
              <a:t> </a:t>
            </a:r>
            <a:r>
              <a:rPr lang="en-US" sz="1400" b="1" dirty="0" err="1" smtClean="0">
                <a:solidFill>
                  <a:srgbClr val="FF0000"/>
                </a:solidFill>
                <a:latin typeface="Bookman Old Style" pitchFamily="18" charset="0"/>
              </a:rPr>
              <a:t>amo</a:t>
            </a:r>
            <a:endParaRPr lang="en-US" sz="1400" dirty="0" smtClean="0">
              <a:solidFill>
                <a:srgbClr val="FF0000"/>
              </a:solidFill>
              <a:latin typeface="Bookman Old Style" pitchFamily="18" charset="0"/>
            </a:endParaRPr>
          </a:p>
          <a:p>
            <a:r>
              <a:rPr lang="es-ES" dirty="0" smtClean="0">
                <a:latin typeface="Bookman Old Style" pitchFamily="18" charset="0"/>
              </a:rPr>
              <a:t>Podemos usar este tiempo para pensar en lo que cada uno de nosotros puede estar dando incondicionalmente a quienes nos rodean y a la comunidad para que podamos construir continuamente una sociedad más cohesionada.</a:t>
            </a:r>
            <a:endParaRPr lang="en-U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n-US" b="1" dirty="0" smtClean="0">
              <a:latin typeface="Bookman Old Style" pitchFamily="18" charset="0"/>
            </a:endParaRPr>
          </a:p>
        </p:txBody>
      </p:sp>
      <p:pic>
        <p:nvPicPr>
          <p:cNvPr id="1027" name="Picture 3"/>
          <p:cNvPicPr>
            <a:picLocks noChangeAspect="1" noChangeArrowheads="1"/>
          </p:cNvPicPr>
          <p:nvPr/>
        </p:nvPicPr>
        <p:blipFill>
          <a:blip r:embed="rId3"/>
          <a:srcRect/>
          <a:stretch>
            <a:fillRect/>
          </a:stretch>
        </p:blipFill>
        <p:spPr bwMode="auto">
          <a:xfrm>
            <a:off x="581025" y="542925"/>
            <a:ext cx="7981950" cy="5772150"/>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2900" b="1" i="1" dirty="0" err="1" smtClean="0">
                <a:solidFill>
                  <a:srgbClr val="FF0000"/>
                </a:solidFill>
                <a:latin typeface="Bookman Old Style" pitchFamily="18" charset="0"/>
              </a:rPr>
              <a:t>Yo</a:t>
            </a:r>
            <a:r>
              <a:rPr lang="en-US" sz="2900" b="1" i="1" dirty="0" smtClean="0">
                <a:solidFill>
                  <a:srgbClr val="FF0000"/>
                </a:solidFill>
                <a:latin typeface="Bookman Old Style" pitchFamily="18" charset="0"/>
              </a:rPr>
              <a:t> Soy el </a:t>
            </a:r>
            <a:r>
              <a:rPr lang="en-US" sz="2900" b="1" i="1" dirty="0" err="1" smtClean="0">
                <a:solidFill>
                  <a:srgbClr val="FF0000"/>
                </a:solidFill>
                <a:latin typeface="Bookman Old Style" pitchFamily="18" charset="0"/>
              </a:rPr>
              <a:t>Primero</a:t>
            </a:r>
            <a:r>
              <a:rPr lang="en-US" sz="2900" b="1" i="1" dirty="0" smtClean="0">
                <a:solidFill>
                  <a:srgbClr val="FF0000"/>
                </a:solidFill>
                <a:latin typeface="Bookman Old Style" pitchFamily="18" charset="0"/>
              </a:rPr>
              <a:t>, </a:t>
            </a:r>
            <a:r>
              <a:rPr lang="en-US" sz="2900" b="1" i="1" dirty="0" err="1" smtClean="0">
                <a:solidFill>
                  <a:srgbClr val="FF0000"/>
                </a:solidFill>
                <a:latin typeface="Bookman Old Style" pitchFamily="18" charset="0"/>
              </a:rPr>
              <a:t>Yo</a:t>
            </a:r>
            <a:r>
              <a:rPr lang="en-US" sz="2900" b="1" i="1" dirty="0" smtClean="0">
                <a:solidFill>
                  <a:srgbClr val="FF0000"/>
                </a:solidFill>
                <a:latin typeface="Bookman Old Style" pitchFamily="18" charset="0"/>
              </a:rPr>
              <a:t> Soy el Ultimo</a:t>
            </a:r>
            <a:endParaRPr lang="en-US" sz="2900" i="1" dirty="0" smtClean="0">
              <a:solidFill>
                <a:srgbClr val="FF0000"/>
              </a:solidFill>
              <a:latin typeface="Bookman Old Style" pitchFamily="18" charset="0"/>
            </a:endParaRPr>
          </a:p>
          <a:p>
            <a:r>
              <a:rPr lang="es-ES" sz="2400" i="1" dirty="0" smtClean="0">
                <a:latin typeface="Bookman Old Style" pitchFamily="18" charset="0"/>
              </a:rPr>
              <a:t>Comentarios </a:t>
            </a:r>
            <a:r>
              <a:rPr lang="es-ES" sz="2400" i="1" dirty="0" smtClean="0">
                <a:latin typeface="Bookman Old Style" pitchFamily="18" charset="0"/>
              </a:rPr>
              <a:t>sobre la Haftará</a:t>
            </a:r>
            <a:endParaRPr lang="es-ES" sz="2400" i="1" dirty="0" smtClean="0">
              <a:latin typeface="Bookman Old Style" pitchFamily="18" charset="0"/>
            </a:endParaRPr>
          </a:p>
          <a:p>
            <a:r>
              <a:rPr lang="es-ES" dirty="0" smtClean="0">
                <a:latin typeface="Bookman Old Style" pitchFamily="18" charset="0"/>
              </a:rPr>
              <a:t>Los ídolos no son la respuesta</a:t>
            </a:r>
            <a:r>
              <a:rPr lang="es-ES" dirty="0" smtClean="0">
                <a:latin typeface="Bookman Old Style" pitchFamily="18" charset="0"/>
              </a:rPr>
              <a:t>.</a:t>
            </a:r>
          </a:p>
          <a:p>
            <a:r>
              <a:rPr lang="es-ES" dirty="0" smtClean="0">
                <a:latin typeface="Bookman Old Style" pitchFamily="18" charset="0"/>
              </a:rPr>
              <a:t>En </a:t>
            </a:r>
            <a:r>
              <a:rPr lang="es-ES" dirty="0" smtClean="0">
                <a:latin typeface="Bookman Old Style" pitchFamily="18" charset="0"/>
              </a:rPr>
              <a:t>Parashat </a:t>
            </a:r>
            <a:r>
              <a:rPr lang="es-ES" dirty="0" smtClean="0">
                <a:latin typeface="Bookman Old Style" pitchFamily="18" charset="0"/>
              </a:rPr>
              <a:t>Vayikrá </a:t>
            </a:r>
            <a:r>
              <a:rPr lang="es-ES" dirty="0" smtClean="0">
                <a:latin typeface="Bookman Old Style" pitchFamily="18" charset="0"/>
              </a:rPr>
              <a:t>leemos sobre formas de sacrificio público que uno puede usar para mantener o renovar una relación con Dios. Ambas ideas se exploran en la </a:t>
            </a:r>
            <a:r>
              <a:rPr lang="es-ES" dirty="0" smtClean="0">
                <a:latin typeface="Bookman Old Style" pitchFamily="18" charset="0"/>
              </a:rPr>
              <a:t>Haftará, </a:t>
            </a:r>
            <a:r>
              <a:rPr lang="es-ES" dirty="0" smtClean="0">
                <a:latin typeface="Bookman Old Style" pitchFamily="18" charset="0"/>
              </a:rPr>
              <a:t>tomada también del Libro de Isaías.</a:t>
            </a:r>
            <a:endParaRPr lang="en-U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dirty="0" smtClean="0">
                <a:latin typeface="Bookman Old Style" pitchFamily="18" charset="0"/>
              </a:rPr>
              <a:t>Isaías entregó su profecía a los judíos que habían sido exiliados de la Tierra de Israel y vivían en Babilonia. </a:t>
            </a:r>
            <a:endParaRPr lang="es-ES" dirty="0" smtClean="0">
              <a:latin typeface="Bookman Old Style" pitchFamily="18" charset="0"/>
            </a:endParaRPr>
          </a:p>
          <a:p>
            <a:r>
              <a:rPr lang="es-ES" dirty="0" smtClean="0">
                <a:latin typeface="Bookman Old Style" pitchFamily="18" charset="0"/>
              </a:rPr>
              <a:t>Después </a:t>
            </a:r>
            <a:r>
              <a:rPr lang="es-ES" dirty="0" smtClean="0">
                <a:latin typeface="Bookman Old Style" pitchFamily="18" charset="0"/>
              </a:rPr>
              <a:t>del 538 </a:t>
            </a:r>
            <a:r>
              <a:rPr lang="es-ES" dirty="0" smtClean="0">
                <a:latin typeface="Bookman Old Style" pitchFamily="18" charset="0"/>
              </a:rPr>
              <a:t>a.e.c., </a:t>
            </a:r>
            <a:r>
              <a:rPr lang="es-ES" dirty="0" smtClean="0">
                <a:latin typeface="Bookman Old Style" pitchFamily="18" charset="0"/>
              </a:rPr>
              <a:t>Ciro el medo permitió que los exiliados regresaran a su tierra natal, pero muchos permanecieron en Babilonia.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3000" dirty="0" smtClean="0">
                <a:latin typeface="Bookman Old Style" pitchFamily="18" charset="0"/>
              </a:rPr>
              <a:t>Varios </a:t>
            </a:r>
            <a:r>
              <a:rPr lang="es-ES" sz="3000" dirty="0" smtClean="0">
                <a:latin typeface="Bookman Old Style" pitchFamily="18" charset="0"/>
              </a:rPr>
              <a:t>capítulos del Libro de Isaías se centran en tratar de convencer a estas personas de que confíen en el poder de Dios y regresen a Sión</a:t>
            </a:r>
            <a:r>
              <a:rPr lang="es-ES" sz="3000" dirty="0" smtClean="0">
                <a:latin typeface="Bookman Old Style" pitchFamily="18" charset="0"/>
              </a:rPr>
              <a:t>.</a:t>
            </a:r>
          </a:p>
          <a:p>
            <a:r>
              <a:rPr lang="es-ES" sz="3000" dirty="0" smtClean="0">
                <a:latin typeface="Bookman Old Style" pitchFamily="18" charset="0"/>
              </a:rPr>
              <a:t>En </a:t>
            </a:r>
            <a:r>
              <a:rPr lang="es-ES" sz="3000" dirty="0" smtClean="0">
                <a:latin typeface="Bookman Old Style" pitchFamily="18" charset="0"/>
              </a:rPr>
              <a:t>la profecía de Isaías, Dios habla al pueblo de Babilonia, reprendiendo alternativamente por abandonar su adoración y recordándoles que si se arrepienten, serán perdonados.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dirty="0" smtClean="0">
                <a:latin typeface="Bookman Old Style" pitchFamily="18" charset="0"/>
              </a:rPr>
              <a:t>El </a:t>
            </a:r>
            <a:r>
              <a:rPr lang="es-ES" dirty="0" smtClean="0">
                <a:latin typeface="Bookman Old Style" pitchFamily="18" charset="0"/>
              </a:rPr>
              <a:t>pueblo es castigado por nunca traer a Dios ningún sacrificio, ni ofrendas por el pecado, ni holocaustos, ni ofrendas de harina</a:t>
            </a:r>
            <a:r>
              <a:rPr lang="es-ES" dirty="0" smtClean="0">
                <a:latin typeface="Bookman Old Style" pitchFamily="18" charset="0"/>
              </a:rPr>
              <a:t>.</a:t>
            </a:r>
          </a:p>
          <a:p>
            <a:r>
              <a:rPr lang="es-ES" dirty="0" smtClean="0">
                <a:latin typeface="Bookman Old Style" pitchFamily="18" charset="0"/>
              </a:rPr>
              <a:t>Luego, Dios continúa comparando la propia supremacía de Dios con la impotencia de los ídolos.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700" dirty="0" smtClean="0">
                <a:latin typeface="Bookman Old Style" pitchFamily="18" charset="0"/>
              </a:rPr>
              <a:t>En </a:t>
            </a:r>
            <a:r>
              <a:rPr lang="es-ES" sz="2700" dirty="0" smtClean="0">
                <a:latin typeface="Bookman Old Style" pitchFamily="18" charset="0"/>
              </a:rPr>
              <a:t>una diatriba extensa enfocada específicamente en los ídolos de madera, Dios se pregunta cómo los judíos pueden usar la misma madera que usan para hacer fuego, hornear pan y asar carne para tallar ídolos. </a:t>
            </a:r>
            <a:endParaRPr lang="es-ES" sz="2700" dirty="0" smtClean="0">
              <a:latin typeface="Bookman Old Style" pitchFamily="18" charset="0"/>
            </a:endParaRPr>
          </a:p>
          <a:p>
            <a:r>
              <a:rPr lang="es-ES" sz="2700" dirty="0" smtClean="0">
                <a:latin typeface="Bookman Old Style" pitchFamily="18" charset="0"/>
              </a:rPr>
              <a:t>Está </a:t>
            </a:r>
            <a:r>
              <a:rPr lang="es-ES" sz="2700" dirty="0" smtClean="0">
                <a:latin typeface="Bookman Old Style" pitchFamily="18" charset="0"/>
              </a:rPr>
              <a:t>sorprendido por la ignorancia de las personas que podrían hacer un ídolo de la misma sustancia que también quemarían felizmente. </a:t>
            </a:r>
            <a:endParaRPr lang="es-E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3000" dirty="0" smtClean="0">
                <a:latin typeface="Bookman Old Style" pitchFamily="18" charset="0"/>
              </a:rPr>
              <a:t>Los </a:t>
            </a:r>
            <a:r>
              <a:rPr lang="es-ES" sz="3000" dirty="0" smtClean="0">
                <a:latin typeface="Bookman Old Style" pitchFamily="18" charset="0"/>
              </a:rPr>
              <a:t>ídolos son fraude, dice Dios, y solo Dios, el creador de toda carne, puede redimir al pueblo y borrar sus transgresiones (44:20</a:t>
            </a:r>
            <a:r>
              <a:rPr lang="es-ES" sz="3000" dirty="0" smtClean="0">
                <a:latin typeface="Bookman Old Style" pitchFamily="18" charset="0"/>
              </a:rPr>
              <a:t>).</a:t>
            </a:r>
          </a:p>
          <a:p>
            <a:r>
              <a:rPr lang="es-ES" sz="3000" dirty="0" smtClean="0">
                <a:latin typeface="Bookman Old Style" pitchFamily="18" charset="0"/>
              </a:rPr>
              <a:t>La haftará cierra con una súplica apasionada para que el pueblo regrese a Dios, tanto literalmente a la tierra de Israel como en sentido figurado, en sus corazones y acciones.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dirty="0" smtClean="0">
                <a:latin typeface="Bookman Old Style" pitchFamily="18" charset="0"/>
              </a:rPr>
              <a:t>Cuando </a:t>
            </a:r>
            <a:r>
              <a:rPr lang="es-ES" dirty="0" smtClean="0">
                <a:latin typeface="Bookman Old Style" pitchFamily="18" charset="0"/>
              </a:rPr>
              <a:t>el pueblo regrese habrá mucho regocijo. “¡Gritad de júbilo, oh montañas, oh bosques con todos vuestros árboles! porque el Señor ha redimido a Jacob, se ha glorificado a sí mismo en Israel” (44:23).</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4000" dirty="0" smtClean="0">
                <a:latin typeface="Bookman Old Style" pitchFamily="18" charset="0"/>
              </a:rPr>
              <a:t>Dice el pasuk 6 del 44:</a:t>
            </a:r>
          </a:p>
          <a:p>
            <a:r>
              <a:rPr lang="es-ES" sz="4000" dirty="0" smtClean="0">
                <a:latin typeface="Bookman Old Style" pitchFamily="18" charset="0"/>
              </a:rPr>
              <a:t>Así ha dicho </a:t>
            </a:r>
            <a:r>
              <a:rPr lang="es-ES" sz="4000" dirty="0" smtClean="0">
                <a:latin typeface="Bookman Old Style" pitchFamily="18" charset="0"/>
              </a:rPr>
              <a:t>El Eterno, </a:t>
            </a:r>
            <a:r>
              <a:rPr lang="es-ES" sz="4000" dirty="0" smtClean="0">
                <a:latin typeface="Bookman Old Style" pitchFamily="18" charset="0"/>
              </a:rPr>
              <a:t>Rey de Israel</a:t>
            </a:r>
            <a:r>
              <a:rPr lang="es-ES" sz="4000" dirty="0" smtClean="0">
                <a:latin typeface="Bookman Old Style" pitchFamily="18" charset="0"/>
              </a:rPr>
              <a:t>: su </a:t>
            </a:r>
            <a:r>
              <a:rPr lang="es-ES" sz="4000" dirty="0" smtClean="0">
                <a:latin typeface="Bookman Old Style" pitchFamily="18" charset="0"/>
              </a:rPr>
              <a:t>Redentor, el </a:t>
            </a:r>
            <a:r>
              <a:rPr lang="es-ES" sz="4000" dirty="0" smtClean="0">
                <a:latin typeface="Bookman Old Style" pitchFamily="18" charset="0"/>
              </a:rPr>
              <a:t>Señor </a:t>
            </a:r>
            <a:r>
              <a:rPr lang="es-ES" sz="4000" dirty="0" smtClean="0">
                <a:latin typeface="Bookman Old Style" pitchFamily="18" charset="0"/>
              </a:rPr>
              <a:t>de los ejércitos</a:t>
            </a:r>
            <a:r>
              <a:rPr lang="es-ES" sz="4000" dirty="0" smtClean="0">
                <a:latin typeface="Bookman Old Style" pitchFamily="18" charset="0"/>
              </a:rPr>
              <a:t>: Soy </a:t>
            </a:r>
            <a:r>
              <a:rPr lang="es-ES" sz="4000" dirty="0" smtClean="0">
                <a:latin typeface="Bookman Old Style" pitchFamily="18" charset="0"/>
              </a:rPr>
              <a:t>el primero y soy el último</a:t>
            </a:r>
            <a:r>
              <a:rPr lang="es-ES" sz="4000" dirty="0" smtClean="0">
                <a:latin typeface="Bookman Old Style" pitchFamily="18" charset="0"/>
              </a:rPr>
              <a:t>, Y </a:t>
            </a:r>
            <a:r>
              <a:rPr lang="es-ES" sz="4000" dirty="0" smtClean="0">
                <a:latin typeface="Bookman Old Style" pitchFamily="18" charset="0"/>
              </a:rPr>
              <a:t>no hay más dios que Yo.</a:t>
            </a:r>
            <a:endParaRPr lang="en-US" sz="4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i="1" dirty="0" smtClean="0">
                <a:latin typeface="Bookman Old Style" pitchFamily="18" charset="0"/>
              </a:rPr>
              <a:t>Rashí </a:t>
            </a:r>
            <a:r>
              <a:rPr lang="es-ES" i="1" dirty="0" smtClean="0">
                <a:latin typeface="Bookman Old Style" pitchFamily="18" charset="0"/>
              </a:rPr>
              <a:t>en Shabat </a:t>
            </a:r>
            <a:r>
              <a:rPr lang="es-ES" i="1" dirty="0" smtClean="0">
                <a:latin typeface="Bookman Old Style" pitchFamily="18" charset="0"/>
              </a:rPr>
              <a:t>55a:12:1</a:t>
            </a:r>
          </a:p>
          <a:p>
            <a:r>
              <a:rPr lang="es-ES" dirty="0" smtClean="0">
                <a:latin typeface="Bookman Old Style" pitchFamily="18" charset="0"/>
              </a:rPr>
              <a:t>El </a:t>
            </a:r>
            <a:r>
              <a:rPr lang="es-ES" dirty="0" smtClean="0">
                <a:latin typeface="Bookman Old Style" pitchFamily="18" charset="0"/>
              </a:rPr>
              <a:t>sello del Santo de la Bendición es la Verdad </a:t>
            </a:r>
            <a:r>
              <a:rPr lang="es-ES" dirty="0" smtClean="0">
                <a:latin typeface="Bookman Old Style" pitchFamily="18" charset="0"/>
              </a:rPr>
              <a:t>–EMET, </a:t>
            </a:r>
            <a:r>
              <a:rPr lang="es-ES" dirty="0" smtClean="0">
                <a:latin typeface="Bookman Old Style" pitchFamily="18" charset="0"/>
              </a:rPr>
              <a:t>la del medio de las letras [del alfabeto hebreo], y la primera y la última, que indica "Yo soy el primero, y yo soy el último, y yo soy todo lo que hay (cf. Isaías 44:6 e Isaías 48:12)</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800" i="1" dirty="0" smtClean="0">
                <a:latin typeface="Bookman Old Style" pitchFamily="18" charset="0"/>
              </a:rPr>
              <a:t>Midrash Tehilim </a:t>
            </a:r>
            <a:r>
              <a:rPr lang="es-ES" sz="2800" i="1" dirty="0" smtClean="0">
                <a:latin typeface="Bookman Old Style" pitchFamily="18" charset="0"/>
              </a:rPr>
              <a:t>117:4</a:t>
            </a:r>
          </a:p>
          <a:p>
            <a:r>
              <a:rPr lang="es-ES" sz="2800" dirty="0" smtClean="0">
                <a:latin typeface="Bookman Old Style" pitchFamily="18" charset="0"/>
              </a:rPr>
              <a:t>Cuando </a:t>
            </a:r>
            <a:r>
              <a:rPr lang="es-ES" sz="2800" dirty="0" smtClean="0">
                <a:latin typeface="Bookman Old Style" pitchFamily="18" charset="0"/>
              </a:rPr>
              <a:t>Abraham fue arrojado al horno de fuego, Gabriel quiso descender y salvarlo. Dios le dijo: "Yo estoy solo en mi mundo, y él está solo en su mundo" (como dice, "Abraham era uno" en Ezequiel 33:24). Conviene que el único salve al único, como dice: "Yo soy el Señor que te sacó de Ur de los caldeos" (Génesis 15:7).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650" dirty="0" smtClean="0">
                <a:latin typeface="Bookman Old Style" pitchFamily="18" charset="0"/>
              </a:rPr>
              <a:t>Dios </a:t>
            </a:r>
            <a:r>
              <a:rPr lang="es-ES" sz="2650" dirty="0" smtClean="0">
                <a:latin typeface="Bookman Old Style" pitchFamily="18" charset="0"/>
              </a:rPr>
              <a:t>le dijo a Gabriel: "Aún así, no estoy reduciendo tu recompensa, porque en el futuro, los descendientes de Abraham descenderán al horno de fuego para santificar Mi nombre, y tú estás de pie y los salvas". </a:t>
            </a:r>
            <a:endParaRPr lang="es-ES" sz="2650" dirty="0" smtClean="0">
              <a:latin typeface="Bookman Old Style" pitchFamily="18" charset="0"/>
            </a:endParaRPr>
          </a:p>
          <a:p>
            <a:r>
              <a:rPr lang="es-ES" sz="2650" dirty="0" smtClean="0">
                <a:latin typeface="Bookman Old Style" pitchFamily="18" charset="0"/>
              </a:rPr>
              <a:t>Cuando </a:t>
            </a:r>
            <a:r>
              <a:rPr lang="es-ES" sz="2650" dirty="0" smtClean="0">
                <a:latin typeface="Bookman Old Style" pitchFamily="18" charset="0"/>
              </a:rPr>
              <a:t>Hananías, Misael y Azarías fueron arrojados al horno de fuego, Uriel, el príncipe del granizo, se paró ante Dios y dijo: "Señor del universo, soy el príncipe del granizo, déjame descender y apagar el horno".</a:t>
            </a:r>
            <a:endParaRPr lang="en-US" sz="265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650" dirty="0" smtClean="0">
                <a:latin typeface="Bookman Old Style" pitchFamily="18" charset="0"/>
              </a:rPr>
              <a:t>Gabriel le dijo: "Yo soy el príncipe del fuego, descenderé y lo enfriaré por fuera y lo calentaré por dentro, y haré un milagro dentro de un milagro". </a:t>
            </a:r>
            <a:endParaRPr lang="es-ES" sz="2650" dirty="0" smtClean="0">
              <a:latin typeface="Bookman Old Style" pitchFamily="18" charset="0"/>
            </a:endParaRPr>
          </a:p>
          <a:p>
            <a:r>
              <a:rPr lang="es-ES" sz="2650" dirty="0" smtClean="0">
                <a:latin typeface="Bookman Old Style" pitchFamily="18" charset="0"/>
              </a:rPr>
              <a:t>Dios </a:t>
            </a:r>
            <a:r>
              <a:rPr lang="es-ES" sz="2650" dirty="0" smtClean="0">
                <a:latin typeface="Bookman Old Style" pitchFamily="18" charset="0"/>
              </a:rPr>
              <a:t>le dijo: "Eso es apropiado. Desciende para salvarlos". </a:t>
            </a:r>
            <a:endParaRPr lang="es-ES" sz="2650" dirty="0" smtClean="0">
              <a:latin typeface="Bookman Old Style" pitchFamily="18" charset="0"/>
            </a:endParaRPr>
          </a:p>
          <a:p>
            <a:r>
              <a:rPr lang="es-ES" sz="2650" dirty="0" smtClean="0">
                <a:latin typeface="Bookman Old Style" pitchFamily="18" charset="0"/>
              </a:rPr>
              <a:t>Hananías </a:t>
            </a:r>
            <a:r>
              <a:rPr lang="es-ES" sz="2650" dirty="0" smtClean="0">
                <a:latin typeface="Bookman Old Style" pitchFamily="18" charset="0"/>
              </a:rPr>
              <a:t>dijo: "Estos alaban al Señor, todas las naciones". Misael dijo: "Todos los pueblos deben alabarlo". Azarías dijo: "Porque para siempre es su bondad". </a:t>
            </a:r>
            <a:endParaRPr lang="es-ES" sz="265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600" dirty="0" smtClean="0">
                <a:latin typeface="Bookman Old Style" pitchFamily="18" charset="0"/>
              </a:rPr>
              <a:t>Gabriel </a:t>
            </a:r>
            <a:r>
              <a:rPr lang="es-ES" sz="2600" dirty="0" smtClean="0">
                <a:latin typeface="Bookman Old Style" pitchFamily="18" charset="0"/>
              </a:rPr>
              <a:t>respondió y dijo: "Y la verdad del Señor permanece para siempre</a:t>
            </a:r>
            <a:r>
              <a:rPr lang="es-ES" sz="2600" dirty="0" smtClean="0">
                <a:latin typeface="Bookman Old Style" pitchFamily="18" charset="0"/>
              </a:rPr>
              <a:t>".</a:t>
            </a:r>
          </a:p>
          <a:p>
            <a:r>
              <a:rPr lang="es-ES" sz="2600" dirty="0" smtClean="0">
                <a:latin typeface="Bookman Old Style" pitchFamily="18" charset="0"/>
              </a:rPr>
              <a:t>"¿</a:t>
            </a:r>
            <a:r>
              <a:rPr lang="es-ES" sz="2600" dirty="0" smtClean="0">
                <a:latin typeface="Bookman Old Style" pitchFamily="18" charset="0"/>
              </a:rPr>
              <a:t>Qué es 'y verdad' </a:t>
            </a:r>
            <a:r>
              <a:rPr lang="es-ES" sz="2600" dirty="0" smtClean="0">
                <a:latin typeface="Bookman Old Style" pitchFamily="18" charset="0"/>
              </a:rPr>
              <a:t>['</a:t>
            </a:r>
            <a:r>
              <a:rPr lang="es-ES" sz="2600" b="1" dirty="0" err="1" smtClean="0">
                <a:latin typeface="Bookman Old Style" pitchFamily="18" charset="0"/>
              </a:rPr>
              <a:t>ve'emet</a:t>
            </a:r>
            <a:r>
              <a:rPr lang="es-ES" sz="2600" dirty="0" smtClean="0">
                <a:latin typeface="Bookman Old Style" pitchFamily="18" charset="0"/>
              </a:rPr>
              <a:t>']? </a:t>
            </a:r>
            <a:r>
              <a:rPr lang="es-ES" sz="2600" dirty="0" smtClean="0">
                <a:latin typeface="Bookman Old Style" pitchFamily="18" charset="0"/>
              </a:rPr>
              <a:t>Es lo que me hablaste en los días de Abraham. 'Y la verdad del Señor permanece para siempre' - Aleluya. </a:t>
            </a:r>
            <a:endParaRPr lang="es-ES" sz="2600" dirty="0" smtClean="0">
              <a:latin typeface="Bookman Old Style" pitchFamily="18" charset="0"/>
            </a:endParaRPr>
          </a:p>
          <a:p>
            <a:r>
              <a:rPr lang="es-ES" sz="2600" dirty="0" smtClean="0">
                <a:latin typeface="Bookman Old Style" pitchFamily="18" charset="0"/>
              </a:rPr>
              <a:t>Otra </a:t>
            </a:r>
            <a:r>
              <a:rPr lang="es-ES" sz="2600" dirty="0" smtClean="0">
                <a:latin typeface="Bookman Old Style" pitchFamily="18" charset="0"/>
              </a:rPr>
              <a:t>explicación: las tres letras de </a:t>
            </a:r>
            <a:r>
              <a:rPr lang="es-ES" sz="2600" dirty="0" smtClean="0">
                <a:latin typeface="Bookman Old Style" pitchFamily="18" charset="0"/>
              </a:rPr>
              <a:t>'</a:t>
            </a:r>
            <a:r>
              <a:rPr lang="es-ES" sz="2600" dirty="0" err="1" smtClean="0">
                <a:latin typeface="Bookman Old Style" pitchFamily="18" charset="0"/>
              </a:rPr>
              <a:t>emet</a:t>
            </a:r>
            <a:r>
              <a:rPr lang="es-ES" sz="2600" dirty="0" smtClean="0">
                <a:latin typeface="Bookman Old Style" pitchFamily="18" charset="0"/>
              </a:rPr>
              <a:t>' </a:t>
            </a:r>
            <a:r>
              <a:rPr lang="es-ES" sz="2600" dirty="0" smtClean="0">
                <a:latin typeface="Bookman Old Style" pitchFamily="18" charset="0"/>
              </a:rPr>
              <a:t>dan testimonio de su verdad - </a:t>
            </a:r>
            <a:r>
              <a:rPr lang="es-ES" sz="2600" b="1" dirty="0" smtClean="0">
                <a:latin typeface="Bookman Old Style" pitchFamily="18" charset="0"/>
              </a:rPr>
              <a:t>Alef</a:t>
            </a:r>
            <a:r>
              <a:rPr lang="es-ES" sz="2600" dirty="0" smtClean="0">
                <a:latin typeface="Bookman Old Style" pitchFamily="18" charset="0"/>
              </a:rPr>
              <a:t> </a:t>
            </a:r>
            <a:r>
              <a:rPr lang="es-ES" sz="2600" dirty="0" smtClean="0">
                <a:latin typeface="Bookman Old Style" pitchFamily="18" charset="0"/>
              </a:rPr>
              <a:t>es la primera letra, </a:t>
            </a:r>
            <a:r>
              <a:rPr lang="es-ES" sz="2600" b="1" dirty="0" smtClean="0">
                <a:latin typeface="Bookman Old Style" pitchFamily="18" charset="0"/>
              </a:rPr>
              <a:t>Mem</a:t>
            </a:r>
            <a:r>
              <a:rPr lang="es-ES" sz="2600" dirty="0" smtClean="0">
                <a:latin typeface="Bookman Old Style" pitchFamily="18" charset="0"/>
              </a:rPr>
              <a:t> es la letra del medio, y </a:t>
            </a:r>
            <a:r>
              <a:rPr lang="es-ES" sz="2600" b="1" dirty="0" smtClean="0">
                <a:latin typeface="Bookman Old Style" pitchFamily="18" charset="0"/>
              </a:rPr>
              <a:t>Tav</a:t>
            </a:r>
            <a:r>
              <a:rPr lang="es-ES" sz="2600" dirty="0" smtClean="0">
                <a:latin typeface="Bookman Old Style" pitchFamily="18" charset="0"/>
              </a:rPr>
              <a:t> es la última letra. Esto es lo que está escrito (Isaías 44:6) 'Yo soy el primero y yo soy el último</a:t>
            </a:r>
            <a:r>
              <a:rPr lang="es-ES" sz="2600" dirty="0" smtClean="0">
                <a:latin typeface="Bookman Old Style" pitchFamily="18" charset="0"/>
              </a:rPr>
              <a:t>.'"</a:t>
            </a:r>
            <a:endParaRPr lang="en-US" sz="2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700" dirty="0" smtClean="0">
                <a:latin typeface="Bookman Old Style" pitchFamily="18" charset="0"/>
              </a:rPr>
              <a:t>Shemot Rabá 15:1... </a:t>
            </a:r>
            <a:endParaRPr lang="es-ES" sz="2700" dirty="0" smtClean="0">
              <a:latin typeface="Bookman Old Style" pitchFamily="18" charset="0"/>
            </a:endParaRPr>
          </a:p>
          <a:p>
            <a:r>
              <a:rPr lang="es-ES" sz="2700" dirty="0" smtClean="0">
                <a:latin typeface="Bookman Old Style" pitchFamily="18" charset="0"/>
              </a:rPr>
              <a:t>Otra </a:t>
            </a:r>
            <a:r>
              <a:rPr lang="es-ES" sz="2700" dirty="0" smtClean="0">
                <a:latin typeface="Bookman Old Style" pitchFamily="18" charset="0"/>
              </a:rPr>
              <a:t>explicación. “…para vosotros será el primero…” </a:t>
            </a:r>
            <a:r>
              <a:rPr lang="es-ES" sz="2000" dirty="0" smtClean="0">
                <a:latin typeface="Bookman Old Style" pitchFamily="18" charset="0"/>
              </a:rPr>
              <a:t>(Éxodo 12:2) </a:t>
            </a:r>
            <a:r>
              <a:rPr lang="es-ES" sz="2700" dirty="0" smtClean="0">
                <a:latin typeface="Bookman Old Style" pitchFamily="18" charset="0"/>
              </a:rPr>
              <a:t>Esto se refiere, por así decirlo, al Santo que es llamado primero, como dice “Yo soy el primero y yo soy el último…” </a:t>
            </a:r>
            <a:r>
              <a:rPr lang="es-ES" sz="2000" dirty="0" smtClean="0">
                <a:latin typeface="Bookman Old Style" pitchFamily="18" charset="0"/>
              </a:rPr>
              <a:t>( Isaías 44:6) </a:t>
            </a:r>
            <a:r>
              <a:rPr lang="es-ES" sz="2700" dirty="0" smtClean="0">
                <a:latin typeface="Bookman Old Style" pitchFamily="18" charset="0"/>
              </a:rPr>
              <a:t>Y Sion es llamada primero, como dice “Como un Trono de Gloria, exaltado desde el principio, así es el lugar de nuestro Santuario”. </a:t>
            </a:r>
            <a:r>
              <a:rPr lang="es-ES" sz="2000" dirty="0" smtClean="0">
                <a:latin typeface="Bookman Old Style" pitchFamily="18" charset="0"/>
              </a:rPr>
              <a:t>(Jeremías 17:12) </a:t>
            </a:r>
            <a:endParaRPr lang="es-E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600" dirty="0" smtClean="0">
                <a:latin typeface="Bookman Old Style" pitchFamily="18" charset="0"/>
              </a:rPr>
              <a:t>Y </a:t>
            </a:r>
            <a:r>
              <a:rPr lang="es-ES" sz="2600" dirty="0" smtClean="0">
                <a:latin typeface="Bookman Old Style" pitchFamily="18" charset="0"/>
              </a:rPr>
              <a:t>Esaú es llamado primero, como dice “Y el primero salió rubicundo…” </a:t>
            </a:r>
            <a:r>
              <a:rPr lang="es-ES" sz="2000" dirty="0" smtClean="0">
                <a:latin typeface="Bookman Old Style" pitchFamily="18" charset="0"/>
              </a:rPr>
              <a:t>(Génesis 25:25) </a:t>
            </a:r>
            <a:r>
              <a:rPr lang="es-ES" sz="2600" dirty="0" smtClean="0">
                <a:latin typeface="Bookman Old Style" pitchFamily="18" charset="0"/>
              </a:rPr>
              <a:t>El Mesías es llamado primero, como dice “El primero en Sion, he aquí, he aquí …” </a:t>
            </a:r>
            <a:r>
              <a:rPr lang="es-ES" sz="2000" dirty="0" smtClean="0">
                <a:latin typeface="Bookman Old Style" pitchFamily="18" charset="0"/>
              </a:rPr>
              <a:t>(Isaías 41:27) </a:t>
            </a:r>
            <a:r>
              <a:rPr lang="es-ES" sz="2600" dirty="0" smtClean="0">
                <a:latin typeface="Bookman Old Style" pitchFamily="18" charset="0"/>
              </a:rPr>
              <a:t>Que el Santo, que es llamado primero, venga y edifique el Templo Santo, que es llamado primero, y exija la retribución de Esaú, que es llamado primero. Y que el Mesías, que es llamado primero, venga en el primer mes, como está dicho: “Este mes os será la cabeza de los meses…” </a:t>
            </a:r>
            <a:r>
              <a:rPr lang="es-ES" sz="2000" dirty="0" smtClean="0">
                <a:latin typeface="Bookman Old Style" pitchFamily="18" charset="0"/>
              </a:rPr>
              <a:t>(Éxodo 12:2)</a:t>
            </a:r>
            <a:endParaRPr lang="en-US" sz="2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950" dirty="0" smtClean="0">
                <a:latin typeface="Bookman Old Style" pitchFamily="18" charset="0"/>
              </a:rPr>
              <a:t>Rabeinu Bahia, Shemot </a:t>
            </a:r>
            <a:r>
              <a:rPr lang="es-ES" sz="2950" dirty="0" smtClean="0">
                <a:latin typeface="Bookman Old Style" pitchFamily="18" charset="0"/>
              </a:rPr>
              <a:t>20:3:1</a:t>
            </a:r>
          </a:p>
          <a:p>
            <a:r>
              <a:rPr lang="he-IL" sz="2950" dirty="0" smtClean="0">
                <a:latin typeface="Bookman Old Style" pitchFamily="18" charset="0"/>
              </a:rPr>
              <a:t>לא </a:t>
            </a:r>
            <a:r>
              <a:rPr lang="he-IL" sz="2950" dirty="0" smtClean="0">
                <a:latin typeface="Bookman Old Style" pitchFamily="18" charset="0"/>
              </a:rPr>
              <a:t>יהיה לך </a:t>
            </a:r>
            <a:r>
              <a:rPr lang="he-IL" sz="2950" dirty="0" smtClean="0">
                <a:latin typeface="Bookman Old Style" pitchFamily="18" charset="0"/>
              </a:rPr>
              <a:t>אלוהים אחרים </a:t>
            </a:r>
            <a:r>
              <a:rPr lang="he-IL" sz="2950" dirty="0" smtClean="0">
                <a:latin typeface="Bookman Old Style" pitchFamily="18" charset="0"/>
              </a:rPr>
              <a:t>על פני</a:t>
            </a:r>
            <a:r>
              <a:rPr lang="he-IL" sz="2950" dirty="0" smtClean="0">
                <a:latin typeface="Bookman Old Style" pitchFamily="18" charset="0"/>
              </a:rPr>
              <a:t>,</a:t>
            </a:r>
            <a:r>
              <a:rPr lang="en-US" sz="2950" dirty="0" smtClean="0">
                <a:latin typeface="Bookman Old Style" pitchFamily="18" charset="0"/>
              </a:rPr>
              <a:t> </a:t>
            </a:r>
            <a:r>
              <a:rPr lang="he-IL" sz="2950" dirty="0" smtClean="0">
                <a:latin typeface="Bookman Old Style" pitchFamily="18" charset="0"/>
              </a:rPr>
              <a:t> </a:t>
            </a:r>
            <a:r>
              <a:rPr lang="he-IL" sz="2950" dirty="0" smtClean="0">
                <a:latin typeface="Bookman Old Style" pitchFamily="18" charset="0"/>
              </a:rPr>
              <a:t>“</a:t>
            </a:r>
            <a:r>
              <a:rPr lang="es-ES" sz="2950" dirty="0" smtClean="0">
                <a:latin typeface="Bookman Old Style" pitchFamily="18" charset="0"/>
              </a:rPr>
              <a:t>No tendrás otras deidades en Mi presencia”. </a:t>
            </a:r>
            <a:endParaRPr lang="es-ES" sz="2950" dirty="0" smtClean="0">
              <a:latin typeface="Bookman Old Style" pitchFamily="18" charset="0"/>
            </a:endParaRPr>
          </a:p>
          <a:p>
            <a:r>
              <a:rPr lang="es-ES" sz="2950" dirty="0" smtClean="0">
                <a:latin typeface="Bookman Old Style" pitchFamily="18" charset="0"/>
              </a:rPr>
              <a:t>No </a:t>
            </a:r>
            <a:r>
              <a:rPr lang="es-ES" sz="2950" dirty="0" smtClean="0">
                <a:latin typeface="Bookman Old Style" pitchFamily="18" charset="0"/>
              </a:rPr>
              <a:t>debemos aceptar a ninguno de los agentes o fuerzas de Di-s, conocidos como </a:t>
            </a:r>
            <a:r>
              <a:rPr lang="es-ES" sz="2950" i="1" dirty="0" smtClean="0">
                <a:latin typeface="Bookman Old Style" pitchFamily="18" charset="0"/>
              </a:rPr>
              <a:t>elohim</a:t>
            </a:r>
            <a:r>
              <a:rPr lang="es-ES" sz="2950" dirty="0" smtClean="0">
                <a:latin typeface="Bookman Old Style" pitchFamily="18" charset="0"/>
              </a:rPr>
              <a:t>, como deidades para nosotros, ni a ninguno de los horóscopos como guía de nuestros destinos. </a:t>
            </a:r>
            <a:endParaRPr lang="es-ES" sz="295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700" dirty="0" smtClean="0">
                <a:latin typeface="Bookman Old Style" pitchFamily="18" charset="0"/>
              </a:rPr>
              <a:t>La </a:t>
            </a:r>
            <a:r>
              <a:rPr lang="es-ES" sz="2700" dirty="0" smtClean="0">
                <a:latin typeface="Bookman Old Style" pitchFamily="18" charset="0"/>
              </a:rPr>
              <a:t>palabra </a:t>
            </a:r>
            <a:r>
              <a:rPr lang="he-IL" sz="2700" dirty="0" smtClean="0">
                <a:latin typeface="Bookman Old Style" pitchFamily="18" charset="0"/>
              </a:rPr>
              <a:t>אחרים</a:t>
            </a:r>
            <a:r>
              <a:rPr lang="en-US" sz="2700" dirty="0" smtClean="0">
                <a:latin typeface="Bookman Old Style" pitchFamily="18" charset="0"/>
              </a:rPr>
              <a:t> </a:t>
            </a:r>
            <a:r>
              <a:rPr lang="he-IL" sz="2700" dirty="0" smtClean="0">
                <a:latin typeface="Bookman Old Style" pitchFamily="18" charset="0"/>
              </a:rPr>
              <a:t> </a:t>
            </a:r>
            <a:r>
              <a:rPr lang="he-IL" sz="2700" dirty="0" smtClean="0">
                <a:latin typeface="Bookman Old Style" pitchFamily="18" charset="0"/>
              </a:rPr>
              <a:t>“</a:t>
            </a:r>
            <a:r>
              <a:rPr lang="es-ES" sz="2700" dirty="0" smtClean="0">
                <a:latin typeface="Bookman Old Style" pitchFamily="18" charset="0"/>
              </a:rPr>
              <a:t>otros”, [lo que podría sugerir que los hay. Ed.] se explica en la sección 43 de </a:t>
            </a:r>
            <a:r>
              <a:rPr lang="es-ES" sz="2700" dirty="0" err="1" smtClean="0">
                <a:latin typeface="Bookman Old Style" pitchFamily="18" charset="0"/>
              </a:rPr>
              <a:t>Sifri</a:t>
            </a:r>
            <a:r>
              <a:rPr lang="es-ES" sz="2700" dirty="0" smtClean="0">
                <a:latin typeface="Bookman Old Style" pitchFamily="18" charset="0"/>
              </a:rPr>
              <a:t> </a:t>
            </a:r>
            <a:r>
              <a:rPr lang="es-ES" sz="2700" dirty="0" err="1" smtClean="0">
                <a:latin typeface="Bookman Old Style" pitchFamily="18" charset="0"/>
              </a:rPr>
              <a:t>Eikev</a:t>
            </a:r>
            <a:r>
              <a:rPr lang="es-ES" sz="2700" dirty="0" smtClean="0">
                <a:latin typeface="Bookman Old Style" pitchFamily="18" charset="0"/>
              </a:rPr>
              <a:t> como justificado por el hecho de que son "diferentes, falsos" para quienes los sirven.  </a:t>
            </a:r>
            <a:endParaRPr lang="es-ES" sz="2700" dirty="0" smtClean="0">
              <a:latin typeface="Bookman Old Style" pitchFamily="18" charset="0"/>
            </a:endParaRPr>
          </a:p>
          <a:p>
            <a:r>
              <a:rPr lang="es-ES" sz="2700" dirty="0" smtClean="0">
                <a:latin typeface="Bookman Old Style" pitchFamily="18" charset="0"/>
              </a:rPr>
              <a:t>Otra </a:t>
            </a:r>
            <a:r>
              <a:rPr lang="es-ES" sz="2700" dirty="0" smtClean="0">
                <a:latin typeface="Bookman Old Style" pitchFamily="18" charset="0"/>
              </a:rPr>
              <a:t>explicación del significado de la palabra </a:t>
            </a:r>
            <a:r>
              <a:rPr lang="he-IL" sz="2700" dirty="0" smtClean="0">
                <a:latin typeface="Bookman Old Style" pitchFamily="18" charset="0"/>
              </a:rPr>
              <a:t>אחרים</a:t>
            </a:r>
            <a:r>
              <a:rPr lang="en-US" sz="2700" dirty="0" smtClean="0">
                <a:latin typeface="Bookman Old Style" pitchFamily="18" charset="0"/>
              </a:rPr>
              <a:t> </a:t>
            </a:r>
            <a:r>
              <a:rPr lang="he-IL" sz="2700" dirty="0" smtClean="0">
                <a:latin typeface="Bookman Old Style" pitchFamily="18" charset="0"/>
              </a:rPr>
              <a:t>: </a:t>
            </a:r>
            <a:r>
              <a:rPr lang="es-ES" sz="2700" dirty="0" smtClean="0">
                <a:latin typeface="Bookman Old Style" pitchFamily="18" charset="0"/>
              </a:rPr>
              <a:t>las deidades a las que sirve la gente difieren de un día a otro o de un año a otro. Un día adoran el oro, otro día adoran la plata, un tercer día adoran la madera.</a:t>
            </a:r>
            <a:endParaRPr lang="en-U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600" dirty="0" smtClean="0">
                <a:latin typeface="Bookman Old Style" pitchFamily="18" charset="0"/>
              </a:rPr>
              <a:t>La razón principal por la que se les llama </a:t>
            </a:r>
            <a:r>
              <a:rPr lang="he-IL" sz="2600" dirty="0" smtClean="0">
                <a:latin typeface="Bookman Old Style" pitchFamily="18" charset="0"/>
              </a:rPr>
              <a:t>אחרים</a:t>
            </a:r>
            <a:r>
              <a:rPr lang="en-US" sz="2600" dirty="0" smtClean="0">
                <a:latin typeface="Bookman Old Style" pitchFamily="18" charset="0"/>
              </a:rPr>
              <a:t> </a:t>
            </a:r>
            <a:r>
              <a:rPr lang="he-IL" sz="2600" dirty="0" smtClean="0">
                <a:latin typeface="Bookman Old Style" pitchFamily="18" charset="0"/>
              </a:rPr>
              <a:t> </a:t>
            </a:r>
            <a:r>
              <a:rPr lang="es-ES" sz="2600" dirty="0" smtClean="0">
                <a:latin typeface="Bookman Old Style" pitchFamily="18" charset="0"/>
              </a:rPr>
              <a:t>es que derivan cualquier poder que se supone que poseen de </a:t>
            </a:r>
            <a:r>
              <a:rPr lang="he-IL" sz="2600" dirty="0" smtClean="0">
                <a:latin typeface="Bookman Old Style" pitchFamily="18" charset="0"/>
              </a:rPr>
              <a:t>אחרים</a:t>
            </a:r>
            <a:r>
              <a:rPr lang="en-US" sz="2600" dirty="0" smtClean="0">
                <a:latin typeface="Bookman Old Style" pitchFamily="18" charset="0"/>
              </a:rPr>
              <a:t> </a:t>
            </a:r>
            <a:r>
              <a:rPr lang="he-IL" sz="2600" dirty="0" smtClean="0">
                <a:latin typeface="Bookman Old Style" pitchFamily="18" charset="0"/>
              </a:rPr>
              <a:t>, </a:t>
            </a:r>
            <a:r>
              <a:rPr lang="es-ES" sz="2600" dirty="0" smtClean="0">
                <a:latin typeface="Bookman Old Style" pitchFamily="18" charset="0"/>
              </a:rPr>
              <a:t>de “otras” fuentes, no tienen absolutamente ningún poder propio. Esto se explica en Éxodo 34,14, </a:t>
            </a:r>
            <a:r>
              <a:rPr lang="he-IL" sz="2600" dirty="0" smtClean="0">
                <a:latin typeface="Bookman Old Style" pitchFamily="18" charset="0"/>
              </a:rPr>
              <a:t>לא תשתחוה לאל </a:t>
            </a:r>
            <a:r>
              <a:rPr lang="he-IL" sz="2600" dirty="0" smtClean="0">
                <a:latin typeface="Bookman Old Style" pitchFamily="18" charset="0"/>
              </a:rPr>
              <a:t>אחר</a:t>
            </a:r>
            <a:r>
              <a:rPr lang="en-US" sz="2600" dirty="0" smtClean="0">
                <a:latin typeface="Bookman Old Style" pitchFamily="18" charset="0"/>
              </a:rPr>
              <a:t> </a:t>
            </a:r>
            <a:r>
              <a:rPr lang="he-IL" sz="2600" dirty="0" smtClean="0">
                <a:latin typeface="Bookman Old Style" pitchFamily="18" charset="0"/>
              </a:rPr>
              <a:t>, </a:t>
            </a:r>
            <a:r>
              <a:rPr lang="he-IL" sz="2600" dirty="0" smtClean="0">
                <a:latin typeface="Bookman Old Style" pitchFamily="18" charset="0"/>
              </a:rPr>
              <a:t>“¡</a:t>
            </a:r>
            <a:r>
              <a:rPr lang="es-ES" sz="2600" dirty="0" smtClean="0">
                <a:latin typeface="Bookman Old Style" pitchFamily="18" charset="0"/>
              </a:rPr>
              <a:t>no adores a una deidad cuyo poder deriva de otra fuente (extranjera)!” Debes inclinarte, es decir, adorar solo a la verdadera fuente de poder, el Di-s de Israel, que no deriva Su poder de una fuente externa. </a:t>
            </a:r>
            <a:endParaRPr lang="es-ES" sz="2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700" dirty="0" smtClean="0">
                <a:latin typeface="Bookman Old Style" pitchFamily="18" charset="0"/>
              </a:rPr>
              <a:t>Así </a:t>
            </a:r>
            <a:r>
              <a:rPr lang="es-ES" sz="2700" dirty="0" smtClean="0">
                <a:latin typeface="Bookman Old Style" pitchFamily="18" charset="0"/>
              </a:rPr>
              <a:t>también nuestros sabios (Shir </a:t>
            </a:r>
            <a:r>
              <a:rPr lang="es-ES" sz="2700" dirty="0" smtClean="0">
                <a:latin typeface="Bookman Old Style" pitchFamily="18" charset="0"/>
              </a:rPr>
              <a:t>HaShirim Rabá </a:t>
            </a:r>
            <a:r>
              <a:rPr lang="es-ES" sz="2700" dirty="0" smtClean="0">
                <a:latin typeface="Bookman Old Style" pitchFamily="18" charset="0"/>
              </a:rPr>
              <a:t>1,45) interpretan Isaías 44,6 </a:t>
            </a:r>
            <a:r>
              <a:rPr lang="he-IL" sz="2700" dirty="0" smtClean="0">
                <a:latin typeface="Bookman Old Style" pitchFamily="18" charset="0"/>
              </a:rPr>
              <a:t>ומבלעדי אין אלו-הים, “</a:t>
            </a:r>
            <a:r>
              <a:rPr lang="es-ES" sz="2700" dirty="0" smtClean="0">
                <a:latin typeface="Bookman Old Style" pitchFamily="18" charset="0"/>
              </a:rPr>
              <a:t>no hay dios que exista independientemente de Mí</a:t>
            </a:r>
            <a:r>
              <a:rPr lang="es-ES" sz="2700" dirty="0" smtClean="0">
                <a:latin typeface="Bookman Old Style" pitchFamily="18" charset="0"/>
              </a:rPr>
              <a:t>”.</a:t>
            </a:r>
          </a:p>
          <a:p>
            <a:r>
              <a:rPr lang="es-ES" sz="2700" dirty="0" smtClean="0">
                <a:latin typeface="Bookman Old Style" pitchFamily="18" charset="0"/>
              </a:rPr>
              <a:t>Cábala-  Kalach Pithei Jojmá 16:12</a:t>
            </a:r>
          </a:p>
          <a:p>
            <a:r>
              <a:rPr lang="es-ES" sz="2700" dirty="0" smtClean="0">
                <a:latin typeface="Bookman Old Style" pitchFamily="18" charset="0"/>
              </a:rPr>
              <a:t>Como </a:t>
            </a:r>
            <a:r>
              <a:rPr lang="es-ES" sz="2700" dirty="0" smtClean="0">
                <a:latin typeface="Bookman Old Style" pitchFamily="18" charset="0"/>
              </a:rPr>
              <a:t>dice: “Yo soy el primero y yo soy el último” (Isaías 44:6). Esto se refiere a que Él abarca todo lo de arriba y lo de abajo, para mostrar que Él es todo. </a:t>
            </a:r>
            <a:endParaRPr lang="es-E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3000" dirty="0" smtClean="0">
                <a:latin typeface="Bookman Old Style" pitchFamily="18" charset="0"/>
              </a:rPr>
              <a:t>Y </a:t>
            </a:r>
            <a:r>
              <a:rPr lang="es-ES" sz="3000" dirty="0" smtClean="0">
                <a:latin typeface="Bookman Old Style" pitchFamily="18" charset="0"/>
              </a:rPr>
              <a:t>Él se revela como tal al principio como al final. </a:t>
            </a:r>
            <a:endParaRPr lang="es-ES" sz="3000" dirty="0" smtClean="0">
              <a:latin typeface="Bookman Old Style" pitchFamily="18" charset="0"/>
            </a:endParaRPr>
          </a:p>
          <a:p>
            <a:r>
              <a:rPr lang="es-ES" sz="3000" dirty="0" smtClean="0">
                <a:latin typeface="Bookman Old Style" pitchFamily="18" charset="0"/>
              </a:rPr>
              <a:t>Lo </a:t>
            </a:r>
            <a:r>
              <a:rPr lang="es-ES" sz="3000" dirty="0" smtClean="0">
                <a:latin typeface="Bookman Old Style" pitchFamily="18" charset="0"/>
              </a:rPr>
              <a:t>que esto significa es que para entender el gobierno de los mundos, es necesario entenderlo de la siguiente manera: Al principio, había una perfección completa – “Todo estaba lleno de la luz simple de </a:t>
            </a:r>
            <a:r>
              <a:rPr lang="es-ES" sz="3000" i="1" dirty="0" smtClean="0">
                <a:latin typeface="Bookman Old Style" pitchFamily="18" charset="0"/>
              </a:rPr>
              <a:t>Ein </a:t>
            </a:r>
            <a:r>
              <a:rPr lang="es-ES" sz="3000" i="1" dirty="0" smtClean="0">
                <a:latin typeface="Bookman Old Style" pitchFamily="18" charset="0"/>
              </a:rPr>
              <a:t>Sof</a:t>
            </a:r>
            <a:r>
              <a:rPr lang="es-ES" sz="3000" dirty="0" smtClean="0">
                <a:latin typeface="Bookman Old Style" pitchFamily="18" charset="0"/>
              </a:rPr>
              <a:t>” </a:t>
            </a:r>
            <a:r>
              <a:rPr lang="es-ES" sz="2400" dirty="0" smtClean="0">
                <a:latin typeface="Bookman Old Style" pitchFamily="18" charset="0"/>
              </a:rPr>
              <a:t>(Etz J</a:t>
            </a:r>
            <a:r>
              <a:rPr lang="es-ES" sz="2400" dirty="0" smtClean="0">
                <a:latin typeface="Bookman Old Style" pitchFamily="18" charset="0"/>
              </a:rPr>
              <a:t>ayim</a:t>
            </a:r>
            <a:r>
              <a:rPr lang="es-ES" sz="2400" dirty="0" smtClean="0">
                <a:latin typeface="Bookman Old Style" pitchFamily="18" charset="0"/>
              </a:rPr>
              <a:t>, Igulim VeYosher 1:11:3).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3000" dirty="0" smtClean="0">
                <a:latin typeface="Bookman Old Style" pitchFamily="18" charset="0"/>
              </a:rPr>
              <a:t>Esta </a:t>
            </a:r>
            <a:r>
              <a:rPr lang="es-ES" sz="3000" dirty="0" smtClean="0">
                <a:latin typeface="Bookman Old Style" pitchFamily="18" charset="0"/>
              </a:rPr>
              <a:t>perfección luego fue ocultada (a través del primer </a:t>
            </a:r>
            <a:r>
              <a:rPr lang="es-ES" sz="3000" i="1" dirty="0" smtClean="0">
                <a:latin typeface="Bookman Old Style" pitchFamily="18" charset="0"/>
              </a:rPr>
              <a:t>Tzimtzum</a:t>
            </a:r>
            <a:r>
              <a:rPr lang="es-ES" sz="3000" dirty="0" smtClean="0">
                <a:latin typeface="Bookman Old Style" pitchFamily="18" charset="0"/>
              </a:rPr>
              <a:t> o “contracción”). Entonces entró en vigor el orden gubernamental (el </a:t>
            </a:r>
            <a:r>
              <a:rPr lang="es-ES" sz="3000" i="1" dirty="0" smtClean="0">
                <a:latin typeface="Bookman Old Style" pitchFamily="18" charset="0"/>
              </a:rPr>
              <a:t>Kav</a:t>
            </a:r>
            <a:r>
              <a:rPr lang="es-ES" sz="3000" dirty="0" smtClean="0">
                <a:latin typeface="Bookman Old Style" pitchFamily="18" charset="0"/>
              </a:rPr>
              <a:t> o “Línea”). </a:t>
            </a:r>
            <a:endParaRPr lang="es-ES" sz="3000" dirty="0" smtClean="0">
              <a:latin typeface="Bookman Old Style" pitchFamily="18" charset="0"/>
            </a:endParaRPr>
          </a:p>
          <a:p>
            <a:r>
              <a:rPr lang="es-ES" sz="3000" dirty="0" smtClean="0">
                <a:latin typeface="Bookman Old Style" pitchFamily="18" charset="0"/>
              </a:rPr>
              <a:t>La </a:t>
            </a:r>
            <a:r>
              <a:rPr lang="es-ES" sz="3000" dirty="0" smtClean="0">
                <a:latin typeface="Bookman Old Style" pitchFamily="18" charset="0"/>
              </a:rPr>
              <a:t>meta final del gobierno es también la perfección completa como al principio (la revelación completa de Su unidad</a:t>
            </a:r>
            <a:r>
              <a:rPr lang="es-ES" sz="3000" dirty="0" smtClean="0">
                <a:latin typeface="Bookman Old Style" pitchFamily="18" charset="0"/>
              </a:rPr>
              <a:t>).</a:t>
            </a:r>
          </a:p>
          <a:p>
            <a:endParaRPr lang="en-U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400" i="1" dirty="0" smtClean="0">
                <a:latin typeface="Bookman Old Style" pitchFamily="18" charset="0"/>
              </a:rPr>
              <a:t>Deberes del Corazón, Primer Tratado sobre la Unidad </a:t>
            </a:r>
            <a:r>
              <a:rPr lang="es-ES" sz="2400" i="1" dirty="0" smtClean="0">
                <a:latin typeface="Bookman Old Style" pitchFamily="18" charset="0"/>
              </a:rPr>
              <a:t>6:14</a:t>
            </a:r>
          </a:p>
          <a:p>
            <a:r>
              <a:rPr lang="es-ES" sz="3000" dirty="0" smtClean="0">
                <a:latin typeface="Bookman Old Style" pitchFamily="18" charset="0"/>
              </a:rPr>
              <a:t>Como </a:t>
            </a:r>
            <a:r>
              <a:rPr lang="es-ES" sz="3000" dirty="0" smtClean="0">
                <a:latin typeface="Bookman Old Style" pitchFamily="18" charset="0"/>
              </a:rPr>
              <a:t>dice el versículo sobre este asunto: "Yo soy el Señor que hago todas las cosas, que extiendo solo los cielos, que extiendo la tierra por mí mismo" (Isaías 44:24), y "Él extiende el norte sobre el lugar vacío, y suspende la tierra sobre nada" (Iov 26:7).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700" dirty="0" smtClean="0">
                <a:latin typeface="Bookman Old Style" pitchFamily="18" charset="0"/>
              </a:rPr>
              <a:t>Él </a:t>
            </a:r>
            <a:r>
              <a:rPr lang="es-ES" sz="2700" dirty="0" smtClean="0">
                <a:latin typeface="Bookman Old Style" pitchFamily="18" charset="0"/>
              </a:rPr>
              <a:t>es el Creador, a quien hemos investigado y buscado con nuestro razonamiento e intelecto. Él es el </a:t>
            </a:r>
            <a:r>
              <a:rPr lang="es-ES" sz="2700" i="1" dirty="0" smtClean="0">
                <a:latin typeface="Bookman Old Style" pitchFamily="18" charset="0"/>
              </a:rPr>
              <a:t>Kadmon</a:t>
            </a:r>
            <a:r>
              <a:rPr lang="es-ES" sz="2700" dirty="0" smtClean="0">
                <a:latin typeface="Bookman Old Style" pitchFamily="18" charset="0"/>
              </a:rPr>
              <a:t> (Eterno) cuyo principio no tiene principio, y el Primero, cuya eternidad no tiene fin, como está escrito: "Yo soy el primero y yo soy el último" </a:t>
            </a:r>
            <a:r>
              <a:rPr lang="es-ES" sz="2000" dirty="0" smtClean="0">
                <a:latin typeface="Bookman Old Style" pitchFamily="18" charset="0"/>
              </a:rPr>
              <a:t>(Isaías 44:6), </a:t>
            </a:r>
            <a:r>
              <a:rPr lang="es-ES" sz="2700" dirty="0" smtClean="0">
                <a:latin typeface="Bookman Old Style" pitchFamily="18" charset="0"/>
              </a:rPr>
              <a:t>y "Quien ha realizado y hecho, llamando a las generaciones desde el principio? Yo, el Señor, el primero, y con los postreros, yo soy El” </a:t>
            </a:r>
            <a:r>
              <a:rPr lang="es-ES" sz="2000" dirty="0" smtClean="0">
                <a:latin typeface="Bookman Old Style" pitchFamily="18" charset="0"/>
              </a:rPr>
              <a:t>(Isaías 41:4).</a:t>
            </a:r>
            <a:endParaRPr lang="en-U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000" dirty="0" smtClean="0">
                <a:latin typeface="Bookman Old Style" pitchFamily="18" charset="0"/>
              </a:rPr>
              <a:t>Deberes del Corazón, Primer Tratado sobre la Unidad </a:t>
            </a:r>
            <a:r>
              <a:rPr lang="es-ES" sz="2000" dirty="0" smtClean="0">
                <a:latin typeface="Bookman Old Style" pitchFamily="18" charset="0"/>
              </a:rPr>
              <a:t>7:23</a:t>
            </a:r>
          </a:p>
          <a:p>
            <a:r>
              <a:rPr lang="es-ES" sz="2600" dirty="0" smtClean="0">
                <a:latin typeface="Bookman Old Style" pitchFamily="18" charset="0"/>
              </a:rPr>
              <a:t>Toda </a:t>
            </a:r>
            <a:r>
              <a:rPr lang="es-ES" sz="2600" dirty="0" smtClean="0">
                <a:latin typeface="Bookman Old Style" pitchFamily="18" charset="0"/>
              </a:rPr>
              <a:t>la evidencia testifica así sobre Su unidad, y niega la atribución a Él de cualquier pluralidad, asociación o similitud, como declara Di-s mismo: "¿Hay un dios además de mí?" </a:t>
            </a:r>
            <a:r>
              <a:rPr lang="es-ES" sz="2000" dirty="0" smtClean="0">
                <a:latin typeface="Bookman Old Style" pitchFamily="18" charset="0"/>
              </a:rPr>
              <a:t>(Isaías 44:8</a:t>
            </a:r>
            <a:r>
              <a:rPr lang="es-ES" sz="2600" dirty="0" smtClean="0">
                <a:latin typeface="Bookman Old Style" pitchFamily="18" charset="0"/>
              </a:rPr>
              <a:t>), y "Yo soy el Primero y Yo soy el Último" </a:t>
            </a:r>
            <a:r>
              <a:rPr lang="es-ES" sz="2000" dirty="0" smtClean="0">
                <a:latin typeface="Bookman Old Style" pitchFamily="18" charset="0"/>
              </a:rPr>
              <a:t>(</a:t>
            </a:r>
            <a:r>
              <a:rPr lang="es-ES" sz="2000" dirty="0" err="1" smtClean="0">
                <a:latin typeface="Bookman Old Style" pitchFamily="18" charset="0"/>
              </a:rPr>
              <a:t>ibid</a:t>
            </a:r>
            <a:r>
              <a:rPr lang="es-ES" sz="2000" dirty="0" smtClean="0">
                <a:latin typeface="Bookman Old Style" pitchFamily="18" charset="0"/>
              </a:rPr>
              <a:t> 44:6), </a:t>
            </a:r>
            <a:r>
              <a:rPr lang="es-ES" sz="2600" dirty="0" smtClean="0">
                <a:latin typeface="Bookman Old Style" pitchFamily="18" charset="0"/>
              </a:rPr>
              <a:t>y "Mi mano ha puesto los cimientos de la tierra, y Mi diestra ha extendido los cielos" </a:t>
            </a:r>
            <a:r>
              <a:rPr lang="es-ES" sz="2000" dirty="0" smtClean="0">
                <a:latin typeface="Bookman Old Style" pitchFamily="18" charset="0"/>
              </a:rPr>
              <a:t>(Isaías 48:13), </a:t>
            </a:r>
            <a:r>
              <a:rPr lang="es-ES" sz="2600" dirty="0" smtClean="0">
                <a:latin typeface="Bookman Old Style" pitchFamily="18" charset="0"/>
              </a:rPr>
              <a:t>y "un Di-s justo y un Salvador; no hay ninguno fuera de Mí" </a:t>
            </a:r>
            <a:r>
              <a:rPr lang="es-ES" sz="2000" dirty="0" smtClean="0">
                <a:latin typeface="Bookman Old Style" pitchFamily="18" charset="0"/>
              </a:rPr>
              <a:t>(Isaías 45:21).</a:t>
            </a:r>
            <a:endParaRPr lang="en-US" sz="2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000" dirty="0" smtClean="0">
                <a:latin typeface="Bookman Old Style" pitchFamily="18" charset="0"/>
              </a:rPr>
              <a:t>Deberes </a:t>
            </a:r>
            <a:r>
              <a:rPr lang="es-ES" sz="2000" dirty="0" smtClean="0">
                <a:latin typeface="Bookman Old Style" pitchFamily="18" charset="0"/>
              </a:rPr>
              <a:t>del Corazón, Primer Tratado sobre la Unidad </a:t>
            </a:r>
            <a:r>
              <a:rPr lang="es-ES" sz="2000" dirty="0" smtClean="0">
                <a:latin typeface="Bookman Old Style" pitchFamily="18" charset="0"/>
              </a:rPr>
              <a:t>7:36</a:t>
            </a:r>
          </a:p>
          <a:p>
            <a:r>
              <a:rPr lang="es-ES" sz="2600" dirty="0" smtClean="0">
                <a:latin typeface="Bookman Old Style" pitchFamily="18" charset="0"/>
              </a:rPr>
              <a:t>Si </a:t>
            </a:r>
            <a:r>
              <a:rPr lang="es-ES" sz="2600" dirty="0" smtClean="0">
                <a:latin typeface="Bookman Old Style" pitchFamily="18" charset="0"/>
              </a:rPr>
              <a:t>fuera posible que el Creador fuera más de uno, también sería posible que hubiera desacuerdo entre ellos en la creación del mundo y que el asunto no se hubiera completado. Ya que encontramos que todo este mundo sigue un orden, y un movimiento uniforme para todas sus partes, que no cambia a lo largo de las generaciones ni parece cambiar en la naturaleza de su conducta, </a:t>
            </a:r>
            <a:endParaRPr lang="es-ES" sz="2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a:t>
            </a:r>
            <a:r>
              <a:rPr lang="en-US" sz="1400" b="1" i="1" dirty="0" err="1" smtClean="0">
                <a:solidFill>
                  <a:srgbClr val="FF0000"/>
                </a:solidFill>
                <a:latin typeface="Bookman Old Style" pitchFamily="18" charset="0"/>
              </a:rPr>
              <a:t>Primero</a:t>
            </a:r>
            <a:r>
              <a:rPr lang="en-US" sz="1400" b="1" i="1" dirty="0" smtClean="0">
                <a:solidFill>
                  <a:srgbClr val="FF0000"/>
                </a:solidFill>
                <a:latin typeface="Bookman Old Style" pitchFamily="18" charset="0"/>
              </a:rPr>
              <a:t>, </a:t>
            </a:r>
            <a:r>
              <a:rPr lang="en-US" sz="1400" b="1" i="1" dirty="0" err="1" smtClean="0">
                <a:solidFill>
                  <a:srgbClr val="FF0000"/>
                </a:solidFill>
                <a:latin typeface="Bookman Old Style" pitchFamily="18" charset="0"/>
              </a:rPr>
              <a:t>Yo</a:t>
            </a:r>
            <a:r>
              <a:rPr lang="en-US" sz="1400" b="1" i="1" dirty="0" smtClean="0">
                <a:solidFill>
                  <a:srgbClr val="FF0000"/>
                </a:solidFill>
                <a:latin typeface="Bookman Old Style" pitchFamily="18" charset="0"/>
              </a:rPr>
              <a:t> Soy el Ultimo</a:t>
            </a:r>
            <a:endParaRPr lang="en-US" sz="1400" i="1" dirty="0" smtClean="0">
              <a:solidFill>
                <a:srgbClr val="FF0000"/>
              </a:solidFill>
              <a:latin typeface="Bookman Old Style" pitchFamily="18" charset="0"/>
            </a:endParaRPr>
          </a:p>
          <a:p>
            <a:r>
              <a:rPr lang="es-ES" sz="2000" dirty="0" smtClean="0">
                <a:latin typeface="Bookman Old Style" pitchFamily="18" charset="0"/>
              </a:rPr>
              <a:t>Deberes </a:t>
            </a:r>
            <a:r>
              <a:rPr lang="es-ES" sz="2000" dirty="0" smtClean="0">
                <a:latin typeface="Bookman Old Style" pitchFamily="18" charset="0"/>
              </a:rPr>
              <a:t>del Corazón, Primer Tratado sobre la Unidad </a:t>
            </a:r>
            <a:r>
              <a:rPr lang="es-ES" sz="2000" dirty="0" smtClean="0">
                <a:latin typeface="Bookman Old Style" pitchFamily="18" charset="0"/>
              </a:rPr>
              <a:t>7:36</a:t>
            </a:r>
          </a:p>
          <a:p>
            <a:r>
              <a:rPr lang="es-ES" sz="2600" dirty="0" smtClean="0">
                <a:latin typeface="Bookman Old Style" pitchFamily="18" charset="0"/>
              </a:rPr>
              <a:t>por </a:t>
            </a:r>
            <a:r>
              <a:rPr lang="es-ES" sz="2600" dirty="0" smtClean="0">
                <a:latin typeface="Bookman Old Style" pitchFamily="18" charset="0"/>
              </a:rPr>
              <a:t>lo tanto, sabemos que su Creador y Gobernante es Uno, y que nadie fuera de Él altera Su obra o cambia Su regla, como dice la escritura: "Y quien, como yo hago, llamará, y lo proclamará, y lo pondrá en orden para Mí" </a:t>
            </a:r>
            <a:r>
              <a:rPr lang="es-ES" sz="2000" dirty="0" smtClean="0">
                <a:latin typeface="Bookman Old Style" pitchFamily="18" charset="0"/>
              </a:rPr>
              <a:t>(Isaías 44: 7) </a:t>
            </a:r>
            <a:r>
              <a:rPr lang="es-ES" sz="2600" dirty="0" smtClean="0">
                <a:latin typeface="Bookman Old Style" pitchFamily="18" charset="0"/>
              </a:rPr>
              <a:t>, y David dijo: "Para siempre, oh Señor, tu palabra permanece firme en los cielos; Tu fidelidad es por todas las generaciones: Tú afirmaste la tierra, y permanece" </a:t>
            </a:r>
            <a:r>
              <a:rPr lang="es-ES" sz="2000" dirty="0" smtClean="0">
                <a:latin typeface="Bookman Old Style" pitchFamily="18" charset="0"/>
              </a:rPr>
              <a:t>(Sal. 119:89-90)</a:t>
            </a:r>
            <a:endParaRPr lang="en-US" sz="2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n-US" sz="2900" b="1" i="1" dirty="0" smtClean="0">
                <a:solidFill>
                  <a:srgbClr val="FF0000"/>
                </a:solidFill>
                <a:latin typeface="Bookman Old Style" pitchFamily="18" charset="0"/>
              </a:rPr>
              <a:t>Perdiendo la marca: Qué es el pecado?</a:t>
            </a:r>
            <a:endParaRPr lang="en-US" sz="2900" i="1" dirty="0" smtClean="0">
              <a:solidFill>
                <a:srgbClr val="FF0000"/>
              </a:solidFill>
              <a:latin typeface="Bookman Old Style" pitchFamily="18" charset="0"/>
            </a:endParaRPr>
          </a:p>
          <a:p>
            <a:r>
              <a:rPr lang="es-ES" sz="2400" i="1" dirty="0" smtClean="0">
                <a:latin typeface="Bookman Old Style" pitchFamily="18" charset="0"/>
              </a:rPr>
              <a:t>Comentarios del Rabino Eliahu </a:t>
            </a:r>
            <a:r>
              <a:rPr lang="es-ES" sz="2400" i="1" dirty="0" err="1" smtClean="0">
                <a:latin typeface="Bookman Old Style" pitchFamily="18" charset="0"/>
              </a:rPr>
              <a:t>Safran</a:t>
            </a:r>
            <a:endParaRPr lang="es-ES" sz="2400" i="1" dirty="0" smtClean="0">
              <a:latin typeface="Bookman Old Style" pitchFamily="18" charset="0"/>
            </a:endParaRPr>
          </a:p>
          <a:p>
            <a:r>
              <a:rPr lang="es-ES" dirty="0" smtClean="0">
                <a:latin typeface="Bookman Old Style" pitchFamily="18" charset="0"/>
              </a:rPr>
              <a:t>“Habla a los Hijos de Israel, diciendo: Cuando una persona peca sin querer de entre todos los mandamientos de Hashem que no se pueden hacer, y comete uno de ellos”. </a:t>
            </a:r>
            <a:r>
              <a:rPr lang="es-ES" sz="2000" b="1" dirty="0" smtClean="0">
                <a:latin typeface="Bookman Old Style" pitchFamily="18" charset="0"/>
              </a:rPr>
              <a:t>(Vayikrá 4:2)</a:t>
            </a:r>
            <a:endParaRPr lang="en-U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Este es un comando preocupante. </a:t>
            </a:r>
          </a:p>
          <a:p>
            <a:r>
              <a:rPr lang="es-ES" dirty="0" smtClean="0">
                <a:latin typeface="Bookman Old Style" pitchFamily="18" charset="0"/>
              </a:rPr>
              <a:t>Buscar la expiación por los errores cometidos consciente o intencionalmente... eso parece correcto. Después de todo, cada uno de nosotros debería ser correctamente responsable de nuestras acciones. </a:t>
            </a: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2800" dirty="0" smtClean="0">
                <a:latin typeface="Bookman Old Style" pitchFamily="18" charset="0"/>
              </a:rPr>
              <a:t>¿Pero por nuestras transgresiones “no intencionales”? </a:t>
            </a:r>
          </a:p>
          <a:p>
            <a:r>
              <a:rPr lang="es-ES" sz="2800" dirty="0" smtClean="0">
                <a:latin typeface="Bookman Old Style" pitchFamily="18" charset="0"/>
              </a:rPr>
              <a:t>¿Cómo es que Dios demandaría expiación por algo que hemos hecho sin darnos cuenta?</a:t>
            </a:r>
          </a:p>
          <a:p>
            <a:r>
              <a:rPr lang="es-ES" sz="2800" dirty="0" smtClean="0">
                <a:latin typeface="Bookman Old Style" pitchFamily="18" charset="0"/>
              </a:rPr>
              <a:t>¿No hay diferencia entre lanzar una piedra a través de una ventana y una pelota que golpeamos mientras jugamos con amigos rompiendo accidentalmente una ventana? </a:t>
            </a: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2900" dirty="0" smtClean="0">
                <a:latin typeface="Bookman Old Style" pitchFamily="18" charset="0"/>
              </a:rPr>
              <a:t>El resultado es el mismo en ambos casos: una ventana rota. </a:t>
            </a:r>
          </a:p>
          <a:p>
            <a:r>
              <a:rPr lang="es-ES" sz="2900" dirty="0" smtClean="0">
                <a:latin typeface="Bookman Old Style" pitchFamily="18" charset="0"/>
              </a:rPr>
              <a:t>Pero ciertamente, hay una diferencia entre un acto realizado consciente e intencionalmente y un resultado que no pudimos prever. ¿Cómo podemos estar sujetos al mismo estándar por los errores cometidos no solo sin querer sino también inconscientemente?</a:t>
            </a: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3100" dirty="0" smtClean="0">
                <a:latin typeface="Bookman Old Style" pitchFamily="18" charset="0"/>
              </a:rPr>
              <a:t>¿Cómo puede ser eso justo?</a:t>
            </a:r>
          </a:p>
          <a:p>
            <a:r>
              <a:rPr lang="es-ES" sz="3100" dirty="0" smtClean="0">
                <a:latin typeface="Bookman Old Style" pitchFamily="18" charset="0"/>
              </a:rPr>
              <a:t>Por supuesto, tal protesta tiene sentido si y sólo si uno sostiene que realmente existen errores inconscientes. </a:t>
            </a:r>
          </a:p>
          <a:p>
            <a:r>
              <a:rPr lang="es-ES" sz="3100" dirty="0" smtClean="0">
                <a:latin typeface="Bookman Old Style" pitchFamily="18" charset="0"/>
              </a:rPr>
              <a:t>Quizás, si bien el error en sí mismo es involuntario e inconsciente, nuestras acciones que conducen al error podrían no serlo tanto. </a:t>
            </a: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2700" dirty="0" smtClean="0">
                <a:latin typeface="Bookman Old Style" pitchFamily="18" charset="0"/>
              </a:rPr>
              <a:t>Lanzar una piedra a través de una ventana puede ser malicioso, pero ¿la decisión de jugar un juego en el que tal resultado podría ocurrir no exige consideración? </a:t>
            </a:r>
          </a:p>
          <a:p>
            <a:r>
              <a:rPr lang="es-ES" sz="2700" dirty="0" smtClean="0">
                <a:latin typeface="Bookman Old Style" pitchFamily="18" charset="0"/>
              </a:rPr>
              <a:t>Lo que puede ser involuntario en el momento del accidente puede tener un antecedente en el comportamiento y las decisiones que hacen que la persona que lanza una pelota a través de una ventana sea también culpable.</a:t>
            </a:r>
            <a:endParaRPr lang="en-US" sz="27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Cuanto más exploramos la naturaleza y el comportamiento humanos, más ineludible es que incluso el acto más "involuntario" no ocurre en el vacío; es inevitablemente el resultado de toda una secuencia de pasos en falso “apenas perceptibles”. </a:t>
            </a: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2800" dirty="0" smtClean="0">
                <a:latin typeface="Bookman Old Style" pitchFamily="18" charset="0"/>
              </a:rPr>
              <a:t>Así es que nuestras </a:t>
            </a:r>
            <a:r>
              <a:rPr lang="es-ES" sz="2800" dirty="0" err="1" smtClean="0">
                <a:latin typeface="Bookman Old Style" pitchFamily="18" charset="0"/>
              </a:rPr>
              <a:t>midot</a:t>
            </a:r>
            <a:r>
              <a:rPr lang="es-ES" sz="2800" dirty="0" smtClean="0">
                <a:latin typeface="Bookman Old Style" pitchFamily="18" charset="0"/>
              </a:rPr>
              <a:t>, nuestros rasgos de carácter, nos hacen culpables de conductas que podrían parecer involuntarias. </a:t>
            </a:r>
          </a:p>
          <a:p>
            <a:r>
              <a:rPr lang="es-ES" sz="2800" dirty="0" smtClean="0">
                <a:latin typeface="Bookman Old Style" pitchFamily="18" charset="0"/>
              </a:rPr>
              <a:t>Cuanto más entendemos nuestro comportamiento, más entendemos que nuestras transgresiones son el resultado lógico de lo que somos, nuestra arrogancia y envidia, nuestro ego y nuestro egoísmo. </a:t>
            </a: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Ciertamente, no importa cuán “involuntarias” sean nuestras transgresiones, si son resultados de tal naturaleza, nuestra expiación es digna y necesaria.</a:t>
            </a:r>
          </a:p>
          <a:p>
            <a:r>
              <a:rPr lang="es-ES" dirty="0" smtClean="0">
                <a:latin typeface="Bookman Old Style" pitchFamily="18" charset="0"/>
              </a:rPr>
              <a:t>Es en este contexto que evaluamos lo que queremos decir cuando decimos que alguien ha “pecado”. </a:t>
            </a: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Nuestra comprensión más amplia del pecado está coloreada por una sensibilidad cristiana, que asocia el pecado con el mal. </a:t>
            </a:r>
          </a:p>
          <a:p>
            <a:r>
              <a:rPr lang="es-ES" dirty="0" smtClean="0">
                <a:latin typeface="Bookman Old Style" pitchFamily="18" charset="0"/>
              </a:rPr>
              <a:t>Debido a este entendimiento, se sigue que alguien que peca debe, por definición, ser “malo”.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Pero ese no es el entendimiento de la Torá.</a:t>
            </a:r>
          </a:p>
          <a:p>
            <a:r>
              <a:rPr lang="es-ES" dirty="0" smtClean="0">
                <a:latin typeface="Bookman Old Style" pitchFamily="18" charset="0"/>
              </a:rPr>
              <a:t>En la Torá, la palabra hebrea que a menudo se traduce como “pecado” no significa “pecado” en absoluto. </a:t>
            </a:r>
          </a:p>
          <a:p>
            <a:r>
              <a:rPr lang="es-ES" b="1" dirty="0" smtClean="0">
                <a:latin typeface="Bookman Old Style" pitchFamily="18" charset="0"/>
              </a:rPr>
              <a:t>Jet</a:t>
            </a:r>
            <a:r>
              <a:rPr lang="es-ES" dirty="0" smtClean="0">
                <a:latin typeface="Bookman Old Style" pitchFamily="18" charset="0"/>
              </a:rPr>
              <a:t> aparece con mayor frecuencia en referencia a una honda que "falló su objetivo". </a:t>
            </a: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2800" dirty="0" smtClean="0">
                <a:latin typeface="Bookman Old Style" pitchFamily="18" charset="0"/>
              </a:rPr>
              <a:t>Es decir, </a:t>
            </a:r>
            <a:r>
              <a:rPr lang="es-ES" sz="2800" i="1" dirty="0" smtClean="0">
                <a:latin typeface="Bookman Old Style" pitchFamily="18" charset="0"/>
              </a:rPr>
              <a:t>jet</a:t>
            </a:r>
            <a:r>
              <a:rPr lang="es-ES" sz="2800" dirty="0" smtClean="0">
                <a:latin typeface="Bookman Old Style" pitchFamily="18" charset="0"/>
              </a:rPr>
              <a:t> es algo, o alguien, que se ha extraviado, que no ha dado en el blanco. </a:t>
            </a:r>
          </a:p>
          <a:p>
            <a:r>
              <a:rPr lang="es-ES" sz="2800" dirty="0" smtClean="0">
                <a:latin typeface="Bookman Old Style" pitchFamily="18" charset="0"/>
              </a:rPr>
              <a:t>En lugar de sugerir el mal, jet es una cuestión de desviarse del camino correcto. </a:t>
            </a:r>
          </a:p>
          <a:p>
            <a:r>
              <a:rPr lang="es-ES" sz="2800" dirty="0" smtClean="0">
                <a:latin typeface="Bookman Old Style" pitchFamily="18" charset="0"/>
              </a:rPr>
              <a:t>Como una flecha que no da en el blanco, no hay nada “malo” con la flecha; simplemente no ha llegado donde se desea de manera óptima.</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2920" dirty="0" smtClean="0">
                <a:latin typeface="Bookman Old Style" pitchFamily="18" charset="0"/>
              </a:rPr>
              <a:t>Es importante tener en cuenta que la intención es que la flecha dé en el blanco. </a:t>
            </a:r>
          </a:p>
          <a:p>
            <a:r>
              <a:rPr lang="es-ES" sz="2920" dirty="0" smtClean="0">
                <a:latin typeface="Bookman Old Style" pitchFamily="18" charset="0"/>
              </a:rPr>
              <a:t>Pero a veces, ya sea por falta de puntería, gravedad, ráfagas de viento no previstas, etc. no lo hace. </a:t>
            </a:r>
          </a:p>
          <a:p>
            <a:r>
              <a:rPr lang="es-ES" sz="2920" dirty="0" smtClean="0">
                <a:latin typeface="Bookman Old Style" pitchFamily="18" charset="0"/>
              </a:rPr>
              <a:t>Asimismo, cuando erramos no es porque maliciosamente o conscientemente hagamos mal. </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3000" dirty="0" smtClean="0">
                <a:latin typeface="Bookman Old Style" pitchFamily="18" charset="0"/>
              </a:rPr>
              <a:t>No, es más bien que hemos “fallado”, no hemos alcanzado el ideal que pretendemos alcanzar. </a:t>
            </a:r>
          </a:p>
          <a:p>
            <a:r>
              <a:rPr lang="es-ES" sz="3000" dirty="0" smtClean="0">
                <a:latin typeface="Bookman Old Style" pitchFamily="18" charset="0"/>
              </a:rPr>
              <a:t>Queremos dar en el blanco, pero algo en nuestra estancia, en nuestra postura, en nuestras </a:t>
            </a:r>
            <a:r>
              <a:rPr lang="es-ES" sz="3000" i="1" dirty="0" err="1" smtClean="0">
                <a:latin typeface="Bookman Old Style" pitchFamily="18" charset="0"/>
              </a:rPr>
              <a:t>midot</a:t>
            </a:r>
            <a:r>
              <a:rPr lang="es-ES" sz="3000" i="1" dirty="0" smtClean="0">
                <a:latin typeface="Bookman Old Style" pitchFamily="18" charset="0"/>
              </a:rPr>
              <a:t> (normas, medidas)</a:t>
            </a:r>
            <a:r>
              <a:rPr lang="es-ES" sz="3000" dirty="0" smtClean="0">
                <a:latin typeface="Bookman Old Style" pitchFamily="18" charset="0"/>
              </a:rPr>
              <a:t> ha alterado nuestro camino.</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3000" dirty="0" smtClean="0">
                <a:latin typeface="Bookman Old Style" pitchFamily="18" charset="0"/>
              </a:rPr>
              <a:t>Quizás la “voz” del alma ha sido silenciada por el estruendo de las distracciones que nos rodean. </a:t>
            </a:r>
          </a:p>
          <a:p>
            <a:r>
              <a:rPr lang="es-ES" sz="3000" dirty="0" smtClean="0">
                <a:latin typeface="Bookman Old Style" pitchFamily="18" charset="0"/>
              </a:rPr>
              <a:t>Quizás un mensaje de texto atraiga nuestra atención en un momento inoportuno. Quizás el atractivo del rugido cultural ambiental aleja nuestros pensamientos de lo que es bueno y sagrado. </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En otras palabras, el ietzer hará (inclinación a lo malo) nos supera momentáneamente y, en ese momento, nuestro camino se altera de una manera aparentemente menor, lo que hace que perdamos el blanco más adelante en el camino.</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3000" dirty="0" smtClean="0">
                <a:latin typeface="Bookman Old Style" pitchFamily="18" charset="0"/>
              </a:rPr>
              <a:t>Incluso cuando no damos en el blanco, incluso cuando el ietzer hará nos supera, nuestra tradición enseña que nuestra esencia permanece pura. </a:t>
            </a:r>
          </a:p>
          <a:p>
            <a:r>
              <a:rPr lang="es-ES" sz="3000" dirty="0" smtClean="0">
                <a:latin typeface="Bookman Old Style" pitchFamily="18" charset="0"/>
              </a:rPr>
              <a:t>Podemos despertar y darnos cuenta de que estamos en el camino equivocado; podemos despertar y hacer los ajustes espirituales necesarios para volver al objetivo. </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3000" dirty="0" smtClean="0">
                <a:latin typeface="Bookman Old Style" pitchFamily="18" charset="0"/>
              </a:rPr>
              <a:t>¡Podemos hacer teshuvá!</a:t>
            </a:r>
          </a:p>
          <a:p>
            <a:r>
              <a:rPr lang="es-ES" sz="3000" dirty="0" smtClean="0">
                <a:latin typeface="Bookman Old Style" pitchFamily="18" charset="0"/>
              </a:rPr>
              <a:t>Es por eso que, en la parashá, aunque no pecamos intencionalmente, aún debemos traer un sacrificio. No porque seamos malos, sino porque en algún momento sin darnos cuenta comenzamos a desviarnos; no hicimos caso, nos hemos quedado dormidos al volante, ¡y debemos despertar! </a:t>
            </a: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Por lo tanto, pedimos perdón no por el pecado involuntario, sino por lo que está pasando adentro, por la distracción que inició el proceso que resultó en nuestro desvío.</a:t>
            </a:r>
          </a:p>
          <a:p>
            <a:r>
              <a:rPr lang="es-ES" dirty="0" smtClean="0">
                <a:latin typeface="Bookman Old Style" pitchFamily="18" charset="0"/>
              </a:rPr>
              <a:t>Estos pasos en falso "menores" son, por supuesto, fáciles de abordar cuando somos conscientes de ellos. </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3000" dirty="0" smtClean="0">
                <a:latin typeface="Bookman Old Style" pitchFamily="18" charset="0"/>
              </a:rPr>
              <a:t>La corrección más desafiante es para nuestro carácter, lo que nos permite cometer estos errores menores para empezar.</a:t>
            </a:r>
          </a:p>
          <a:p>
            <a:r>
              <a:rPr lang="es-ES" sz="3000" dirty="0" smtClean="0">
                <a:latin typeface="Bookman Old Style" pitchFamily="18" charset="0"/>
              </a:rPr>
              <a:t>El Rambam ciertamente está de acuerdo con esto. Al discutir cómo uno debe arrepentirse de su aveirot, continúa explorando otro aspecto más profundo de la verdadera teshuvá. </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3100" dirty="0" smtClean="0">
                <a:latin typeface="Bookman Old Style" pitchFamily="18" charset="0"/>
              </a:rPr>
              <a:t>“Y no digas que solo hay teshuvá para los pecados que tienen una acción como la inmoralidad, el hurto y el robo. </a:t>
            </a:r>
          </a:p>
          <a:p>
            <a:r>
              <a:rPr lang="es-ES" sz="3100" dirty="0" smtClean="0">
                <a:latin typeface="Bookman Old Style" pitchFamily="18" charset="0"/>
              </a:rPr>
              <a:t>Así como uno debe arrepentirse de estos, también debe buscar sus malos rasgos de carácter y arrepentirse de ellos; de la ira, del odio, de los celos... </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2800" dirty="0" smtClean="0">
                <a:latin typeface="Bookman Old Style" pitchFamily="18" charset="0"/>
              </a:rPr>
              <a:t>Y estos pecados son más duros que los que tienen una acción, porque cuando una persona está sumergida en ellos, es difícil para él abstenerse [de ellos]”.</a:t>
            </a:r>
          </a:p>
          <a:p>
            <a:r>
              <a:rPr lang="es-ES" sz="2800" dirty="0" smtClean="0">
                <a:latin typeface="Bookman Old Style" pitchFamily="18" charset="0"/>
              </a:rPr>
              <a:t>En este punto de vista, y en el de Vilna Gaón, quien enseñó que todo pecado es el resultado de un mal rasgo, Rambam deja en claro que no es suficiente expiar solo nuestras acciones errantes. </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Porque si una transgresión consciente emana de un defecto de carácter, ¿cuánto más debe ser causada por tal defecto la transgresión inconsciente, y cuánto más debe ser el foco de nuestra expiación?</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Para el Rambam (Maimónides), cada pecado exige dos niveles de arrepentimiento: uno por el comportamiento y otro por la Midá (norma) en su raíz. </a:t>
            </a:r>
          </a:p>
          <a:p>
            <a:r>
              <a:rPr lang="es-ES" dirty="0" smtClean="0">
                <a:latin typeface="Bookman Old Style" pitchFamily="18" charset="0"/>
              </a:rPr>
              <a:t>El consciente y el inconsciente. Ambos de la misma Midá. </a:t>
            </a:r>
          </a:p>
          <a:p>
            <a:r>
              <a:rPr lang="es-ES" dirty="0" smtClean="0">
                <a:latin typeface="Bookman Old Style" pitchFamily="18" charset="0"/>
              </a:rPr>
              <a:t>Ambos requieren expiación.</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3300" dirty="0" smtClean="0">
                <a:latin typeface="Bookman Old Style" pitchFamily="18" charset="0"/>
              </a:rPr>
              <a:t>Ninguno de nosotros tiene un carácter perfecto y, sin embargo, deseamos tanto “dar en el blanco”. </a:t>
            </a:r>
          </a:p>
          <a:p>
            <a:r>
              <a:rPr lang="es-ES" sz="3300" dirty="0" smtClean="0">
                <a:latin typeface="Bookman Old Style" pitchFamily="18" charset="0"/>
              </a:rPr>
              <a:t>Entonces, ¿cómo evitamos el resultado “involuntario” que inevitablemente sigue a un paso en falso dictado por nuestro carácter? </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2900" dirty="0" smtClean="0">
                <a:latin typeface="Bookman Old Style" pitchFamily="18" charset="0"/>
              </a:rPr>
              <a:t>Siguiendo el ejemplo de nuestros sabios y “construyendo una valla” alrededor de la debilidad más profunda.</a:t>
            </a:r>
          </a:p>
          <a:p>
            <a:r>
              <a:rPr lang="es-ES" sz="2900" dirty="0" smtClean="0">
                <a:latin typeface="Bookman Old Style" pitchFamily="18" charset="0"/>
              </a:rPr>
              <a:t>Por ejemplo, si no eres una "persona mañanera", entonces sería prudente que tomaras precauciones adicionales para no quedarte dormido "accidentalmente", lo que te haría perder tu vuelo, tu reunión o tu shiur. </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¡Configura una segunda alarma y colócala más allá de la distancia del brazo! ¡Conócete a ti mismo y anticípate a ese error “involuntario”!</a:t>
            </a:r>
          </a:p>
          <a:p>
            <a:r>
              <a:rPr lang="es-ES" dirty="0" smtClean="0">
                <a:latin typeface="Bookman Old Style" pitchFamily="18" charset="0"/>
              </a:rPr>
              <a:t>¿No es ese precisamente el tipo de acción a la que se referían nuestros sabios al enseñarnos a construir un </a:t>
            </a:r>
            <a:r>
              <a:rPr lang="es-ES" b="1" i="1" dirty="0" err="1" smtClean="0">
                <a:latin typeface="Bookman Old Style" pitchFamily="18" charset="0"/>
              </a:rPr>
              <a:t>seyag</a:t>
            </a:r>
            <a:r>
              <a:rPr lang="es-ES" dirty="0" smtClean="0">
                <a:latin typeface="Bookman Old Style" pitchFamily="18" charset="0"/>
              </a:rPr>
              <a:t> (valla) alrededor de la Torá? </a:t>
            </a: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Tal valla no es para la persona decidida a transgredir sino para la persona decidida a no hacerlo.</a:t>
            </a:r>
          </a:p>
          <a:p>
            <a:r>
              <a:rPr lang="es-ES" dirty="0" smtClean="0">
                <a:latin typeface="Bookman Old Style" pitchFamily="18" charset="0"/>
              </a:rPr>
              <a:t>Como vemos, todo error “involuntario” se basa en un error previo, “menor”, ​​</a:t>
            </a:r>
            <a:r>
              <a:rPr lang="es-ES" b="1" i="1" dirty="0" err="1" smtClean="0">
                <a:latin typeface="Bookman Old Style" pitchFamily="18" charset="0"/>
              </a:rPr>
              <a:t>b’zadon</a:t>
            </a:r>
            <a:r>
              <a:rPr lang="es-ES" dirty="0" smtClean="0">
                <a:latin typeface="Bookman Old Style" pitchFamily="18" charset="0"/>
              </a:rPr>
              <a:t> (saber, consciente). </a:t>
            </a:r>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Entonces, en última instancia, ningún error es involuntario, sino </a:t>
            </a:r>
            <a:r>
              <a:rPr lang="es-ES" b="1" i="1" dirty="0" err="1" smtClean="0">
                <a:latin typeface="Bookman Old Style" pitchFamily="18" charset="0"/>
              </a:rPr>
              <a:t>b'shogeg</a:t>
            </a:r>
            <a:r>
              <a:rPr lang="es-ES" b="1" i="1" dirty="0" smtClean="0">
                <a:latin typeface="Bookman Old Style" pitchFamily="18" charset="0"/>
              </a:rPr>
              <a:t> </a:t>
            </a:r>
            <a:r>
              <a:rPr lang="es-ES" i="1" dirty="0" smtClean="0">
                <a:latin typeface="Bookman Old Style" pitchFamily="18" charset="0"/>
              </a:rPr>
              <a:t>(cometer algo sin intención)</a:t>
            </a:r>
            <a:r>
              <a:rPr lang="es-ES" dirty="0" smtClean="0">
                <a:latin typeface="Bookman Old Style" pitchFamily="18" charset="0"/>
              </a:rPr>
              <a:t>. </a:t>
            </a:r>
          </a:p>
          <a:p>
            <a:r>
              <a:rPr lang="es-ES" dirty="0" smtClean="0">
                <a:latin typeface="Bookman Old Style" pitchFamily="18" charset="0"/>
              </a:rPr>
              <a:t>Esto es lo que quiso decir el rey David cuando exclamó, </a:t>
            </a:r>
            <a:r>
              <a:rPr lang="es-ES" b="1" i="1" dirty="0" err="1" smtClean="0">
                <a:latin typeface="Bookman Old Style" pitchFamily="18" charset="0"/>
              </a:rPr>
              <a:t>Shegiot</a:t>
            </a:r>
            <a:r>
              <a:rPr lang="es-ES" b="1" i="1" dirty="0" smtClean="0">
                <a:latin typeface="Bookman Old Style" pitchFamily="18" charset="0"/>
              </a:rPr>
              <a:t> mi </a:t>
            </a:r>
            <a:r>
              <a:rPr lang="es-ES" b="1" i="1" dirty="0" err="1" smtClean="0">
                <a:latin typeface="Bookman Old Style" pitchFamily="18" charset="0"/>
              </a:rPr>
              <a:t>yavin</a:t>
            </a:r>
            <a:r>
              <a:rPr lang="es-ES" b="1" i="1" dirty="0" smtClean="0">
                <a:latin typeface="Bookman Old Style" pitchFamily="18" charset="0"/>
              </a:rPr>
              <a:t> </a:t>
            </a:r>
            <a:r>
              <a:rPr lang="es-ES" dirty="0" smtClean="0">
                <a:latin typeface="Bookman Old Style" pitchFamily="18" charset="0"/>
              </a:rPr>
              <a:t>(Sin embargo, ¿quién puede discernir los errores?)</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3000" dirty="0" smtClean="0">
                <a:latin typeface="Bookman Old Style" pitchFamily="18" charset="0"/>
              </a:rPr>
              <a:t>Siempre hay una historia del error, del pecado, siempre un “rastro de pasos en falso”.</a:t>
            </a:r>
          </a:p>
          <a:p>
            <a:r>
              <a:rPr lang="es-ES" sz="3000" dirty="0" smtClean="0">
                <a:latin typeface="Bookman Old Style" pitchFamily="18" charset="0"/>
              </a:rPr>
              <a:t>R‘ </a:t>
            </a:r>
            <a:r>
              <a:rPr lang="es-ES" sz="3000" dirty="0" err="1" smtClean="0">
                <a:latin typeface="Bookman Old Style" pitchFamily="18" charset="0"/>
              </a:rPr>
              <a:t>Samson</a:t>
            </a:r>
            <a:r>
              <a:rPr lang="es-ES" sz="3000" dirty="0" smtClean="0">
                <a:latin typeface="Bookman Old Style" pitchFamily="18" charset="0"/>
              </a:rPr>
              <a:t> R Hirsch explica que la palabra </a:t>
            </a:r>
            <a:r>
              <a:rPr lang="es-ES" sz="3000" b="1" i="1" dirty="0" err="1" smtClean="0">
                <a:latin typeface="Bookman Old Style" pitchFamily="18" charset="0"/>
              </a:rPr>
              <a:t>shegia</a:t>
            </a:r>
            <a:r>
              <a:rPr lang="es-ES" sz="3000" dirty="0" smtClean="0">
                <a:latin typeface="Bookman Old Style" pitchFamily="18" charset="0"/>
              </a:rPr>
              <a:t> (error) denota un error debido a una comprensión y un razonamiento imperfectos de los que ningún hombre es inmune y de los cuales no es consciente. </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Solo la asistencia Divina puede proteger a una persona de estos defectos humanos innatos.</a:t>
            </a:r>
          </a:p>
          <a:p>
            <a:r>
              <a:rPr lang="es-ES" dirty="0" smtClean="0">
                <a:latin typeface="Bookman Old Style" pitchFamily="18" charset="0"/>
              </a:rPr>
              <a:t>Por lo tanto, el que está constantemente sintonizado con Ribonó shel Olam rara vez "olvidará" o "simplemente cometerá un error". </a:t>
            </a: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Ha construido su cerco alrededor de las acciones correctas y justas. </a:t>
            </a:r>
          </a:p>
          <a:p>
            <a:r>
              <a:rPr lang="es-ES" dirty="0" smtClean="0">
                <a:latin typeface="Bookman Old Style" pitchFamily="18" charset="0"/>
              </a:rPr>
              <a:t>El comportamiento de tal persona no le permite fácilmente hacer una </a:t>
            </a:r>
            <a:r>
              <a:rPr lang="es-ES" i="1" dirty="0" err="1" smtClean="0">
                <a:latin typeface="Bookman Old Style" pitchFamily="18" charset="0"/>
              </a:rPr>
              <a:t>shegia</a:t>
            </a:r>
            <a:r>
              <a:rPr lang="es-ES" dirty="0" smtClean="0">
                <a:latin typeface="Bookman Old Style" pitchFamily="18" charset="0"/>
              </a:rPr>
              <a:t>.</a:t>
            </a:r>
          </a:p>
          <a:p>
            <a:r>
              <a:rPr lang="es-ES" dirty="0" smtClean="0">
                <a:latin typeface="Bookman Old Style" pitchFamily="18" charset="0"/>
              </a:rPr>
              <a:t>Las personas son cuidadosas, serias y reflexivas sobre las cosas que les importan. </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Tienden a ser menos para las cosas que no importan mucho. </a:t>
            </a:r>
          </a:p>
          <a:p>
            <a:r>
              <a:rPr lang="es-ES" dirty="0" smtClean="0">
                <a:latin typeface="Bookman Old Style" pitchFamily="18" charset="0"/>
              </a:rPr>
              <a:t>Para alguien para quien el Shabat es muy importante, los días de la semana nunca se olvidan; son un desfile inevitable que conduce a ese día glorioso. </a:t>
            </a: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En otras palabras, Shabat involucraría todo su proceso de pensamiento a lo largo de la semana, no solo cuando corre a casa como un loco el viernes por la tarde, con la esperanza de llegar antes de que se enciendan las velas.</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sz="2800" dirty="0" smtClean="0">
                <a:latin typeface="Bookman Old Style" pitchFamily="18" charset="0"/>
              </a:rPr>
              <a:t>Aquel que es escrupuloso con cada bocado que entra en su boca, no tiene que preocuparse por confundir inadvertidamente la grasa prohibida (</a:t>
            </a:r>
            <a:r>
              <a:rPr lang="es-ES" sz="2800" b="1" i="1" dirty="0" err="1" smtClean="0">
                <a:latin typeface="Bookman Old Style" pitchFamily="18" charset="0"/>
              </a:rPr>
              <a:t>jelev</a:t>
            </a:r>
            <a:r>
              <a:rPr lang="es-ES" sz="2800" dirty="0" smtClean="0">
                <a:latin typeface="Bookman Old Style" pitchFamily="18" charset="0"/>
              </a:rPr>
              <a:t>) [un chicharrón] con la grasa permitida (</a:t>
            </a:r>
            <a:r>
              <a:rPr lang="es-ES" sz="2800" b="1" i="1" dirty="0" err="1" smtClean="0">
                <a:latin typeface="Bookman Old Style" pitchFamily="18" charset="0"/>
              </a:rPr>
              <a:t>shuman</a:t>
            </a:r>
            <a:r>
              <a:rPr lang="es-ES" sz="2800" dirty="0" smtClean="0">
                <a:latin typeface="Bookman Old Style" pitchFamily="18" charset="0"/>
              </a:rPr>
              <a:t>). </a:t>
            </a:r>
          </a:p>
          <a:p>
            <a:r>
              <a:rPr lang="es-ES" sz="2800" dirty="0" smtClean="0">
                <a:latin typeface="Bookman Old Style" pitchFamily="18" charset="0"/>
              </a:rPr>
              <a:t>Ha construido su cerca. Él no permite que las "distracciones" de la vida lo distraigan de sus obligaciones piadosas que lo abarcan todo.</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n-US" sz="1600" b="1" i="1" dirty="0" smtClean="0">
                <a:latin typeface="Bookman Old Style" pitchFamily="18" charset="0"/>
              </a:rPr>
              <a:t>Perdiendo la marca: Qué es el pecado?</a:t>
            </a:r>
            <a:endParaRPr lang="en-US" sz="1600" i="1" dirty="0" smtClean="0">
              <a:latin typeface="Bookman Old Style" pitchFamily="18" charset="0"/>
            </a:endParaRPr>
          </a:p>
          <a:p>
            <a:r>
              <a:rPr lang="es-ES" dirty="0" smtClean="0">
                <a:latin typeface="Bookman Old Style" pitchFamily="18" charset="0"/>
              </a:rPr>
              <a:t>Entonces, cuál es el consejo?</a:t>
            </a:r>
          </a:p>
          <a:p>
            <a:r>
              <a:rPr lang="es-ES" dirty="0" smtClean="0">
                <a:latin typeface="Bookman Old Style" pitchFamily="18" charset="0"/>
              </a:rPr>
              <a:t>¡Construye una valla! </a:t>
            </a:r>
          </a:p>
          <a:p>
            <a:r>
              <a:rPr lang="es-ES" dirty="0" smtClean="0">
                <a:latin typeface="Bookman Old Style" pitchFamily="18" charset="0"/>
              </a:rPr>
              <a:t>¡Protégete contra los pequeños defectos de carácter que hacen que comencemos a desviarnos y te protegerás contra la transgresión más grande!</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2400" dirty="0" smtClean="0">
                <a:latin typeface="Bookman Old Style" pitchFamily="18" charset="0"/>
              </a:rPr>
              <a:t>Leviticus 1:1 - 5:26 y Yeshayahu 43:21 al 44:23</a:t>
            </a:r>
            <a:endParaRPr lang="es-CO" sz="2400" b="1" dirty="0" smtClean="0">
              <a:latin typeface="Bookman Old Style" pitchFamily="18" charset="0"/>
            </a:endParaRPr>
          </a:p>
          <a:p>
            <a:r>
              <a:rPr lang="es-MX" b="1" i="1" dirty="0" smtClean="0">
                <a:latin typeface="Bookman Old Style" pitchFamily="18" charset="0"/>
              </a:rPr>
              <a:t>La fina distinción entre las relaciones amorosas y casuales</a:t>
            </a:r>
            <a:endParaRPr lang="en-US" i="1" dirty="0" smtClean="0">
              <a:latin typeface="Bookman Old Style" pitchFamily="18" charset="0"/>
            </a:endParaRPr>
          </a:p>
          <a:p>
            <a:r>
              <a:rPr lang="es-MX" dirty="0" smtClean="0">
                <a:latin typeface="Bookman Old Style" pitchFamily="18" charset="0"/>
              </a:rPr>
              <a:t>La pequeña </a:t>
            </a:r>
            <a:r>
              <a:rPr lang="es-MX" b="1" i="1" dirty="0" smtClean="0">
                <a:latin typeface="Bookman Old Style" pitchFamily="18" charset="0"/>
              </a:rPr>
              <a:t>alef</a:t>
            </a:r>
            <a:r>
              <a:rPr lang="es-MX" dirty="0" smtClean="0">
                <a:latin typeface="Bookman Old Style" pitchFamily="18" charset="0"/>
              </a:rPr>
              <a:t> en la palabra inicial de </a:t>
            </a:r>
            <a:r>
              <a:rPr lang="es-MX" dirty="0" err="1" smtClean="0">
                <a:latin typeface="Bookman Old Style" pitchFamily="18" charset="0"/>
              </a:rPr>
              <a:t>Vayikra</a:t>
            </a:r>
            <a:r>
              <a:rPr lang="es-MX" dirty="0" smtClean="0">
                <a:latin typeface="Bookman Old Style" pitchFamily="18" charset="0"/>
              </a:rPr>
              <a:t> nos alerta sobre las diferencias sutiles pero significativas entre las relaciones intencionales y amorosas con Dios y las casuales y accidentales.</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endParaRPr lang="en-US" dirty="0" smtClean="0">
              <a:latin typeface="Bookman Old Style" pitchFamily="18" charset="0"/>
            </a:endParaRPr>
          </a:p>
        </p:txBody>
      </p:sp>
      <p:pic>
        <p:nvPicPr>
          <p:cNvPr id="2050" name="Picture 2" descr="https://w2.chabad.org/media/images/125/iemM1251140.jpg?_i=_n4CA84D5D57C28D2CD55CE5C424EAC03B"/>
          <p:cNvPicPr>
            <a:picLocks noChangeAspect="1" noChangeArrowheads="1"/>
          </p:cNvPicPr>
          <p:nvPr/>
        </p:nvPicPr>
        <p:blipFill>
          <a:blip r:embed="rId3"/>
          <a:srcRect/>
          <a:stretch>
            <a:fillRect/>
          </a:stretch>
        </p:blipFill>
        <p:spPr bwMode="auto">
          <a:xfrm>
            <a:off x="1650670" y="296881"/>
            <a:ext cx="5909417" cy="6240345"/>
          </a:xfrm>
          <a:prstGeom prst="rect">
            <a:avLst/>
          </a:prstGeom>
          <a:noFill/>
        </p:spPr>
      </p:pic>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n-US" sz="2400" i="1" dirty="0" smtClean="0">
                <a:latin typeface="Bookman Old Style" pitchFamily="18" charset="0"/>
              </a:rPr>
              <a:t>Ideas del Rabino Shimón </a:t>
            </a:r>
            <a:r>
              <a:rPr lang="en-US" sz="2400" i="1" dirty="0" err="1" smtClean="0">
                <a:latin typeface="Bookman Old Style" pitchFamily="18" charset="0"/>
              </a:rPr>
              <a:t>Félix</a:t>
            </a:r>
            <a:endParaRPr lang="en-US" sz="2400" i="1" dirty="0" smtClean="0">
              <a:latin typeface="Bookman Old Style" pitchFamily="18" charset="0"/>
            </a:endParaRPr>
          </a:p>
          <a:p>
            <a:r>
              <a:rPr lang="es-MX" sz="2800" dirty="0" smtClean="0">
                <a:latin typeface="Bookman Old Style" pitchFamily="18" charset="0"/>
              </a:rPr>
              <a:t>Comentario sobre Parashat </a:t>
            </a:r>
            <a:r>
              <a:rPr lang="es-MX" sz="2800" dirty="0" err="1" smtClean="0">
                <a:latin typeface="Bookman Old Style" pitchFamily="18" charset="0"/>
              </a:rPr>
              <a:t>Vayikra</a:t>
            </a:r>
            <a:r>
              <a:rPr lang="es-MX" sz="2800" dirty="0" smtClean="0">
                <a:latin typeface="Bookman Old Style" pitchFamily="18" charset="0"/>
              </a:rPr>
              <a:t>, Levítico 1: 1 - 5:26</a:t>
            </a:r>
            <a:endParaRPr lang="en-US" sz="2800" dirty="0" smtClean="0">
              <a:latin typeface="Bookman Old Style" pitchFamily="18" charset="0"/>
            </a:endParaRPr>
          </a:p>
          <a:p>
            <a:r>
              <a:rPr lang="es-MX" dirty="0" smtClean="0">
                <a:latin typeface="Bookman Old Style" pitchFamily="18" charset="0"/>
              </a:rPr>
              <a:t>La semana pasada, completamos el Libro del Éxodo, con una descripción de la construcción del Tabernáculo. Esta semana comenzamos el Libro de VaYikrá (Levítico). </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sz="2900" dirty="0" smtClean="0">
                <a:latin typeface="Bookman Old Style" pitchFamily="18" charset="0"/>
              </a:rPr>
              <a:t>Este libro comienza donde lo dejó Éxodo: el Tabernáculo, habiendo sido construido, ahora contiene la presencia de Dios. </a:t>
            </a:r>
          </a:p>
          <a:p>
            <a:r>
              <a:rPr lang="es-MX" sz="2900" dirty="0" smtClean="0">
                <a:latin typeface="Bookman Old Style" pitchFamily="18" charset="0"/>
              </a:rPr>
              <a:t>Como discutimos hace unas semanas, esta situación, según Najmánides, es una réplica de la situación en el Monte Sinaí, en la que Dios está palpablemente "allí" y comunica sus mandamientos al hombre.</a:t>
            </a:r>
            <a:endParaRPr lang="en-US" sz="29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sz="2800" b="1" dirty="0" smtClean="0">
                <a:latin typeface="Bookman Old Style" pitchFamily="18" charset="0"/>
              </a:rPr>
              <a:t>Después del tabernáculo</a:t>
            </a:r>
            <a:endParaRPr lang="en-US" sz="2800" dirty="0" smtClean="0">
              <a:latin typeface="Bookman Old Style" pitchFamily="18" charset="0"/>
            </a:endParaRPr>
          </a:p>
          <a:p>
            <a:r>
              <a:rPr lang="es-MX" dirty="0" smtClean="0">
                <a:latin typeface="Bookman Old Style" pitchFamily="18" charset="0"/>
              </a:rPr>
              <a:t>Por lo tanto, es apropiado que lo primero que suceda después de que el Tabernáculo esté listo y en funcionamiento sea que Dios le hable a Moisés: “Y llamó a Moisés, y Dios le habló desde la Tienda de Reunión, diciendo”. </a:t>
            </a:r>
          </a:p>
        </p:txBody>
      </p:sp>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sz="3000" dirty="0" smtClean="0">
                <a:latin typeface="Bookman Old Style" pitchFamily="18" charset="0"/>
              </a:rPr>
              <a:t>Entonces, lo que Dios le dice a Moisés es el comienzo de la siguiente sección principal de la Torá: las leyes básicas de los sacrificios, el ritual diario que se llevaría a cabo en el Tabernáculo recién construido, así como una gran cantidad de otras leyes rituales relacionadas al Tabernáculo, ya la vida más allá del Tabernáculo.</a:t>
            </a:r>
            <a:endParaRPr lang="en-US" sz="30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El primer verso, citado anteriormente, presenta una serie de dificultades. </a:t>
            </a:r>
          </a:p>
          <a:p>
            <a:r>
              <a:rPr lang="es-MX" dirty="0" smtClean="0">
                <a:latin typeface="Bookman Old Style" pitchFamily="18" charset="0"/>
              </a:rPr>
              <a:t>La frase inicial, "VaYikrá el Moshe" - "Y llamó a Moisés", parece no tener ningún contenido específico. El mensaje real aparentemente comienza con la segunda mitad del versículo: </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 y Dios le habló desde la Carpa del Encuentro, diciendo". ¿Por qué el versículo no comienza simplemente allí, "y Dios le habló..." en lugar de con un "llamado" no especificado de Dios a Moisés? ¿Cuál es la naturaleza, el contenido y el propósito de esta llamada?</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Un problema adicional es el hecho de que, en nuestros rollos tradicionales de la Torá, la última letra de la primera palabra, la </a:t>
            </a:r>
            <a:r>
              <a:rPr lang="es-MX" b="1" i="1" dirty="0" smtClean="0">
                <a:latin typeface="Bookman Old Style" pitchFamily="18" charset="0"/>
              </a:rPr>
              <a:t>alef</a:t>
            </a:r>
            <a:r>
              <a:rPr lang="es-MX" dirty="0" smtClean="0">
                <a:latin typeface="Bookman Old Style" pitchFamily="18" charset="0"/>
              </a:rPr>
              <a:t> al final de VaYikrá, está escrita mucho más pequeña que todas las demás letras. </a:t>
            </a: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Esta es una de varias letras de la Torá que tradicionalmente escribimos más pequeñas o más grandes que las otras. </a:t>
            </a:r>
          </a:p>
          <a:p>
            <a:r>
              <a:rPr lang="es-MX" dirty="0" smtClean="0">
                <a:latin typeface="Bookman Old Style" pitchFamily="18" charset="0"/>
              </a:rPr>
              <a:t>¿Por qué la tradición nos exige que lo escribamos de esta manera? </a:t>
            </a:r>
          </a:p>
          <a:p>
            <a:r>
              <a:rPr lang="es-MX" dirty="0" smtClean="0">
                <a:latin typeface="Bookman Old Style" pitchFamily="18" charset="0"/>
              </a:rPr>
              <a:t>¿Cuál es el significado de la pequeña alef?</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Rashí intenta responder nuestra primera pregunta: ¿por qué el libro comienza con este llamado aparentemente sin contenido de Moisés por parte de Dios? Con la siguiente explicación: “'VaYikrá el Moshe, y Él llamó a Moisés: </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'Todas las palabras, comunicaciones y mandamientos fueron precedidos por un llamado, una expresión de afecto ... pero a los profetas de las naciones no judías Dios se revela a Sí mismo con una expresión de casualidad, una expresión de impureza, como está escrito: </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n-US" b="1" i="1" dirty="0" smtClean="0">
                <a:latin typeface="Bookman Old Style" pitchFamily="18" charset="0"/>
              </a:rPr>
              <a:t>Vayikar Elohim el-</a:t>
            </a:r>
            <a:r>
              <a:rPr lang="en-US" b="1" i="1" dirty="0" err="1" smtClean="0">
                <a:latin typeface="Bookman Old Style" pitchFamily="18" charset="0"/>
              </a:rPr>
              <a:t>Bil'am</a:t>
            </a:r>
            <a:r>
              <a:rPr lang="en-US" b="1" i="1" dirty="0" smtClean="0">
                <a:latin typeface="Bookman Old Style" pitchFamily="18" charset="0"/>
              </a:rPr>
              <a:t>… </a:t>
            </a:r>
            <a:r>
              <a:rPr lang="es-ES" b="1" i="1" dirty="0" smtClean="0">
                <a:latin typeface="Bookman Old Style" pitchFamily="18" charset="0"/>
              </a:rPr>
              <a:t>Y vino la palabra de Dios a Balaam,…</a:t>
            </a:r>
            <a:r>
              <a:rPr lang="es-MX" b="1" i="1" dirty="0" smtClean="0">
                <a:latin typeface="Bookman Old Style" pitchFamily="18" charset="0"/>
              </a:rPr>
              <a:t>' </a:t>
            </a:r>
            <a:r>
              <a:rPr lang="es-MX" sz="2000" b="1" dirty="0" smtClean="0">
                <a:latin typeface="Bookman Old Style" pitchFamily="18" charset="0"/>
              </a:rPr>
              <a:t>(Números, 23,4)”. </a:t>
            </a:r>
            <a:endParaRPr lang="es-MX" b="1" dirty="0" smtClean="0">
              <a:latin typeface="Bookman Old Style" pitchFamily="18" charset="0"/>
            </a:endParaRPr>
          </a:p>
          <a:p>
            <a:r>
              <a:rPr lang="es-MX" dirty="0" smtClean="0">
                <a:latin typeface="Bookman Old Style" pitchFamily="18" charset="0"/>
              </a:rPr>
              <a:t>En hebreo, esto es "</a:t>
            </a:r>
            <a:r>
              <a:rPr lang="es-MX" b="1" i="1" dirty="0" smtClean="0">
                <a:latin typeface="Bookman Old Style" pitchFamily="18" charset="0"/>
              </a:rPr>
              <a:t>vayikar</a:t>
            </a:r>
            <a:r>
              <a:rPr lang="es-MX" dirty="0" smtClean="0">
                <a:latin typeface="Bookman Old Style" pitchFamily="18" charset="0"/>
              </a:rPr>
              <a:t> Elohim el Balaam". La palabra para “y sucedió o y se encontró", </a:t>
            </a:r>
            <a:r>
              <a:rPr lang="es-MX" b="1" i="1" dirty="0" smtClean="0">
                <a:latin typeface="Bookman Old Style" pitchFamily="18" charset="0"/>
              </a:rPr>
              <a:t>vayikar</a:t>
            </a:r>
            <a:r>
              <a:rPr lang="es-MX" dirty="0" smtClean="0">
                <a:latin typeface="Bookman Old Style" pitchFamily="18" charset="0"/>
              </a:rPr>
              <a:t>, es solo una letra diferente de la palabra para "llamado a", </a:t>
            </a:r>
            <a:r>
              <a:rPr lang="es-MX" b="1" i="1" dirty="0" smtClean="0">
                <a:latin typeface="Bookman Old Style" pitchFamily="18" charset="0"/>
              </a:rPr>
              <a:t>vayikrá</a:t>
            </a:r>
            <a:r>
              <a:rPr lang="es-MX" dirty="0" smtClean="0">
                <a:latin typeface="Bookman Old Style" pitchFamily="18" charset="0"/>
              </a:rPr>
              <a:t>.</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Rashí parece sentir que el llamado de Moisés por Dios indica un propósito, una especie de preparación, una preparación u orden de la próxima interacción antes de que tenga lugar la interacción real. </a:t>
            </a: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Esto se ve en contraposición a la relación que Dios tiene con el profeta no judío Balaam, en la que Dios, sin ninguna preparación, choca accidentalmente con Balaam.</a:t>
            </a: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Esta distinción entre un encuentro con Moisés para el que Dios prepara, o un prefacio, con un llamado, que se caracteriza como una relación amorosa, en contraposición a un encuentro casual con Balaam, que es llamado </a:t>
            </a:r>
            <a:r>
              <a:rPr lang="es-MX" b="1" i="1" dirty="0" smtClean="0">
                <a:latin typeface="Bookman Old Style" pitchFamily="18" charset="0"/>
              </a:rPr>
              <a:t>taméh</a:t>
            </a:r>
            <a:r>
              <a:rPr lang="es-MX" dirty="0" smtClean="0">
                <a:latin typeface="Bookman Old Style" pitchFamily="18" charset="0"/>
              </a:rPr>
              <a:t> o impuro, es interesante. </a:t>
            </a: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La forma en que "amar" se establece en oposición a "impuro" necesita ser aclarada, especialmente en vista del hecho de que las cuestiones de pureza e impureza </a:t>
            </a:r>
            <a:r>
              <a:rPr lang="es-MX" b="1" i="1" dirty="0" smtClean="0">
                <a:latin typeface="Bookman Old Style" pitchFamily="18" charset="0"/>
              </a:rPr>
              <a:t>(tumáh ve'tahará)</a:t>
            </a:r>
            <a:r>
              <a:rPr lang="es-MX" dirty="0" smtClean="0">
                <a:latin typeface="Bookman Old Style" pitchFamily="18" charset="0"/>
              </a:rPr>
              <a:t> son fundamentales para Levítico.</a:t>
            </a:r>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De hecho, todo esto prefigura, de una manera fascinante, algunas de las principales preocupaciones de todo el Libro de Levítico: el establecimiento de distinciones entre puro e impuro, permitido y prohibido. </a:t>
            </a: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Levítico, más que los otros libros de la Biblia, se preocupa por la creación de un mundo de rituales, con demarcaciones claras de quién debe hacer o no hacer qué, y dónde, cuándo y con quién deben hacer o no hacerlo.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sz="3000" dirty="0" smtClean="0">
                <a:latin typeface="Bookman Old Style" pitchFamily="18" charset="0"/>
              </a:rPr>
              <a:t>En VaYikrá se marca un conjunto completo de distinciones y separaciones, distinguiendo entre el sacerdote y el israelita, el Templo y el resto del mundo, lo kosher en oposición a lo prohibido, lo permitido en oposición a prohibido, lo santo y lo profano, imponiendo así un orden en lo que se percibe como un mundo de caos y desorden. </a:t>
            </a: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Estas son las preocupaciones de Vayikrá.</a:t>
            </a:r>
          </a:p>
          <a:p>
            <a:r>
              <a:rPr lang="es-MX" dirty="0" smtClean="0">
                <a:latin typeface="Bookman Old Style" pitchFamily="18" charset="0"/>
              </a:rPr>
              <a:t>Por lo tanto, es apropiado que el modo mismo de comunicar estas preocupaciones - Dios hablando con Moisés al comienzo del libro - se presente en sí mismo como algo delineado, apartado, por un llamado. </a:t>
            </a:r>
          </a:p>
        </p:txBody>
      </p:sp>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El uso de la palabra </a:t>
            </a:r>
            <a:r>
              <a:rPr lang="es-MX" b="1" i="1" dirty="0" smtClean="0">
                <a:latin typeface="Bookman Old Style" pitchFamily="18" charset="0"/>
              </a:rPr>
              <a:t>taméh</a:t>
            </a:r>
            <a:r>
              <a:rPr lang="es-MX" dirty="0" smtClean="0">
                <a:latin typeface="Bookman Old Style" pitchFamily="18" charset="0"/>
              </a:rPr>
              <a:t>, impuro, para los encuentros casuales de Dios con Balaam, es revelador. </a:t>
            </a:r>
          </a:p>
          <a:p>
            <a:r>
              <a:rPr lang="es-MX" dirty="0" smtClean="0">
                <a:latin typeface="Bookman Old Style" pitchFamily="18" charset="0"/>
              </a:rPr>
              <a:t>Lo que sucede por casualidad, más que en un marco predeterminado, es impuro.</a:t>
            </a:r>
          </a:p>
          <a:p>
            <a:endParaRPr lang="en-US"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b="1" dirty="0" smtClean="0">
                <a:latin typeface="Bookman Old Style" pitchFamily="18" charset="0"/>
              </a:rPr>
              <a:t>Uso de la palabra "amar"</a:t>
            </a:r>
            <a:endParaRPr lang="en-US" dirty="0" smtClean="0">
              <a:latin typeface="Bookman Old Style" pitchFamily="18" charset="0"/>
            </a:endParaRPr>
          </a:p>
          <a:p>
            <a:r>
              <a:rPr lang="es-MX" dirty="0" smtClean="0">
                <a:latin typeface="Bookman Old Style" pitchFamily="18" charset="0"/>
              </a:rPr>
              <a:t>El uso de la palabra "amar" por parte de Rashí para describir esta llamada preparatoria es increíblemente sugerente. </a:t>
            </a:r>
          </a:p>
          <a:p>
            <a:r>
              <a:rPr lang="es-MX" dirty="0" smtClean="0">
                <a:latin typeface="Bookman Old Style" pitchFamily="18" charset="0"/>
              </a:rPr>
              <a:t>Significa que una relación de amor, para Rashí, es una que exige preparación, planificación, prefacio. </a:t>
            </a: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Tal relación es </a:t>
            </a:r>
            <a:r>
              <a:rPr lang="es-MX" b="1" i="1" dirty="0" smtClean="0">
                <a:latin typeface="Bookman Old Style" pitchFamily="18" charset="0"/>
              </a:rPr>
              <a:t>tahor: pura</a:t>
            </a:r>
            <a:r>
              <a:rPr lang="es-MX" dirty="0" smtClean="0">
                <a:latin typeface="Bookman Old Style" pitchFamily="18" charset="0"/>
              </a:rPr>
              <a:t>. Lo contrario, una relación casual y accidental, es </a:t>
            </a:r>
            <a:r>
              <a:rPr lang="es-MX" b="1" i="1" dirty="0" smtClean="0">
                <a:latin typeface="Bookman Old Style" pitchFamily="18" charset="0"/>
              </a:rPr>
              <a:t>taméh-impura</a:t>
            </a:r>
            <a:r>
              <a:rPr lang="es-MX" dirty="0" smtClean="0">
                <a:latin typeface="Bookman Old Style" pitchFamily="18" charset="0"/>
              </a:rPr>
              <a:t>.</a:t>
            </a:r>
            <a:endParaRPr lang="en-US" dirty="0" smtClean="0">
              <a:latin typeface="Bookman Old Style" pitchFamily="18" charset="0"/>
            </a:endParaRPr>
          </a:p>
          <a:p>
            <a:r>
              <a:rPr lang="es-MX" dirty="0" smtClean="0">
                <a:latin typeface="Bookman Old Style" pitchFamily="18" charset="0"/>
              </a:rPr>
              <a:t>Esto es paralelo precisamente a las preocupaciones generales de Vayikrá. </a:t>
            </a: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sz="3000" dirty="0" smtClean="0">
                <a:latin typeface="Bookman Old Style" pitchFamily="18" charset="0"/>
              </a:rPr>
              <a:t>La pureza de la relación de amor de Dios con Moisés, a diferencia de la impureza en la relación casual de Dios con Balaam, es el resultado de la preparación y la especificidad. </a:t>
            </a:r>
          </a:p>
          <a:p>
            <a:r>
              <a:rPr lang="es-MX" sz="3000" dirty="0" smtClean="0">
                <a:latin typeface="Bookman Old Style" pitchFamily="18" charset="0"/>
              </a:rPr>
              <a:t>Dios no habla en general, a quien quiera escuchar, sino más bien específicamente a Moisés, a quien señala con un llamado. </a:t>
            </a: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Esto coincide con las preocupaciones centrales del Levítico de separar y significar objetos e interacciones como puros o impuros, permitidos o prohibidos.</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sz="3000" dirty="0" smtClean="0">
                <a:latin typeface="Bookman Old Style" pitchFamily="18" charset="0"/>
              </a:rPr>
              <a:t>Curiosamente, la diferencia entre los dos tipos de experiencias - la individualización amorosa y pura de Moisés en contraposición a la relación casual, impura y casi accidental con Balaam - se expresa en una sola letra, la alef agregada al final de la palabra vayikar - “Y se topó con” –que lo convierte en VaYikrá– “y llamó”.</a:t>
            </a:r>
            <a:endParaRPr lang="en-U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Increíblemente, brillantemente, nuestra tradición subraya esto diciéndonos que encojamos el alef, que lo miniaturicemos, como diciendo: estas distinciones son pequeñas, y no siempre muy obvias, pero son cruciales. </a:t>
            </a:r>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Para que una relación se aleje de lo casual, accidental e impuro, a lo planeado, preparado y amoroso, tienen que suceder cosas muy pequeñas pero significativas.</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MX" sz="1800" b="1" dirty="0" smtClean="0">
                <a:latin typeface="Bookman Old Style" pitchFamily="18" charset="0"/>
              </a:rPr>
              <a:t>La fina distinción entre las relaciones amorosas y casuales</a:t>
            </a:r>
            <a:endParaRPr lang="en-US" sz="1800" dirty="0" smtClean="0">
              <a:latin typeface="Bookman Old Style" pitchFamily="18" charset="0"/>
            </a:endParaRPr>
          </a:p>
          <a:p>
            <a:r>
              <a:rPr lang="es-MX" dirty="0" smtClean="0">
                <a:latin typeface="Bookman Old Style" pitchFamily="18" charset="0"/>
              </a:rPr>
              <a:t>Este es el simbolismo del pequeño alef; cuán cercanos pueden ser estos dos tipos de relaciones tan diferentes, cuán difícil es distinguir qué es lo que convierte una relación de lo casual e impuro en lo significativo y amoroso, pero cuán crucialmente diferentes son en realidad.</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2800" dirty="0" smtClean="0">
                <a:latin typeface="Bookman Old Style" pitchFamily="18" charset="0"/>
              </a:rPr>
              <a:t>Ein Yaakov (Edición </a:t>
            </a:r>
            <a:r>
              <a:rPr lang="es-ES" sz="2800" dirty="0" err="1" smtClean="0">
                <a:latin typeface="Bookman Old Style" pitchFamily="18" charset="0"/>
              </a:rPr>
              <a:t>Glick</a:t>
            </a:r>
            <a:r>
              <a:rPr lang="es-ES" sz="2800" dirty="0" smtClean="0">
                <a:latin typeface="Bookman Old Style" pitchFamily="18" charset="0"/>
              </a:rPr>
              <a:t>), Yoma 1: 4 (Lev. 1, 1) Y el Eterno llamó a Moisés y le habló. </a:t>
            </a:r>
          </a:p>
          <a:p>
            <a:r>
              <a:rPr lang="es-ES" sz="3000" b="1" i="1" dirty="0" smtClean="0">
                <a:latin typeface="Bookman Old Style" pitchFamily="18" charset="0"/>
              </a:rPr>
              <a:t>¿Por qué era necesario llamar primero y luego hablar? </a:t>
            </a:r>
          </a:p>
          <a:p>
            <a:r>
              <a:rPr lang="es-ES" sz="3000" dirty="0" smtClean="0">
                <a:latin typeface="Bookman Old Style" pitchFamily="18" charset="0"/>
              </a:rPr>
              <a:t>La Torá enseña la conducta apropiada; uno no debe impartir nada a otro antes de decirle que desea hablar con él. </a:t>
            </a:r>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3000" dirty="0" smtClean="0">
                <a:latin typeface="Bookman Old Style" pitchFamily="18" charset="0"/>
              </a:rPr>
              <a:t>Esto es para apoyar a R. Janina, ya que R. Janina dijo que uno no debe impartir nada a otro antes de decirle que desea hablar con él. (Ib.) </a:t>
            </a:r>
          </a:p>
          <a:p>
            <a:r>
              <a:rPr lang="es-ES" sz="3000" dirty="0" smtClean="0">
                <a:latin typeface="Bookman Old Style" pitchFamily="18" charset="0"/>
              </a:rPr>
              <a:t>Diciendo; R. </a:t>
            </a:r>
            <a:r>
              <a:rPr lang="es-ES" sz="3000" dirty="0" err="1" smtClean="0">
                <a:latin typeface="Bookman Old Style" pitchFamily="18" charset="0"/>
              </a:rPr>
              <a:t>Menasseh</a:t>
            </a:r>
            <a:r>
              <a:rPr lang="es-ES" sz="3000" dirty="0" smtClean="0">
                <a:latin typeface="Bookman Old Style" pitchFamily="18" charset="0"/>
              </a:rPr>
              <a:t>, el grande, dijo: "¿De dónde inferimos que cuando una persona imparte información a otra, la persona informada no tiene derecho a divulgarla a nadie sin permiso? </a:t>
            </a:r>
          </a:p>
        </p:txBody>
      </p:sp>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2800" dirty="0" smtClean="0">
                <a:latin typeface="Bookman Old Style" pitchFamily="18" charset="0"/>
              </a:rPr>
              <a:t>Del texto (Ib.) Y le habló desde el tabernáculo de la congregación (lomar), diciendo ".</a:t>
            </a:r>
          </a:p>
          <a:p>
            <a:r>
              <a:rPr lang="en-US" sz="2000" b="1" i="1" dirty="0" smtClean="0">
                <a:latin typeface="Bookman Old Style" pitchFamily="18" charset="0"/>
              </a:rPr>
              <a:t>Darashos HaRan 2:49</a:t>
            </a:r>
          </a:p>
          <a:p>
            <a:r>
              <a:rPr lang="es-ES" sz="2700" dirty="0" smtClean="0">
                <a:latin typeface="Bookman Old Style" pitchFamily="18" charset="0"/>
              </a:rPr>
              <a:t>"Y si este fue el caso con Moisés, ciertamente debería haber sido cierto para los otros profetas en aquellos días, que cuando el Bienaventurado reveló Sus secretos a sus siervos Los profetas no debían anunciarlos.</a:t>
            </a:r>
          </a:p>
        </p:txBody>
      </p:sp>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Por esta razón, Isaac no sabía que Jacob ya estaba destinado al señorío, ¡hasta el punto de que estaba listo para bendecir a Esaú para que gobernara a su hermano!</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Comentario sobre Haftará VaYikrá, </a:t>
            </a:r>
          </a:p>
          <a:p>
            <a:r>
              <a:rPr lang="es-ES" dirty="0" smtClean="0">
                <a:latin typeface="Bookman Old Style" pitchFamily="18" charset="0"/>
              </a:rPr>
              <a:t>En Parashat VaYikrá leemos sobre formas de sacrificio público que uno puede usar para mantener o renovar una relación con Dios. </a:t>
            </a:r>
          </a:p>
          <a:p>
            <a:r>
              <a:rPr lang="es-ES" dirty="0" smtClean="0">
                <a:latin typeface="Bookman Old Style" pitchFamily="18" charset="0"/>
              </a:rPr>
              <a:t>Ambas ideas se exploran en la Haftará, tomada también del Libro de Isaías.</a:t>
            </a:r>
          </a:p>
        </p:txBody>
      </p:sp>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Isaías entregó su profecía a los judíos que habían sido exiliados de la Tierra de Israel y vivían en Babilonia. </a:t>
            </a:r>
          </a:p>
          <a:p>
            <a:r>
              <a:rPr lang="es-ES" dirty="0" smtClean="0">
                <a:latin typeface="Bookman Old Style" pitchFamily="18" charset="0"/>
              </a:rPr>
              <a:t>Después de 538 aec, Ciro el Medo permitió que los exiliados regresaran a su tierra natal, pero muchos permanecieron en Babilonia. </a:t>
            </a:r>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3000" dirty="0" smtClean="0">
                <a:latin typeface="Bookman Old Style" pitchFamily="18" charset="0"/>
              </a:rPr>
              <a:t>Varios capítulos del Libro de Isaías están enfocados en tratar de convencer a estas personas para que confíen en el poder de Dios y regresen a Sión.</a:t>
            </a:r>
          </a:p>
          <a:p>
            <a:r>
              <a:rPr lang="es-ES" sz="3000" dirty="0" smtClean="0">
                <a:latin typeface="Bookman Old Style" pitchFamily="18" charset="0"/>
              </a:rPr>
              <a:t>En la profecía de Isaías, Dios habla a la gente en Babilonia, alternativamente, reprendiéndolos por abandonar su adoración y recordándoles que si se arrepienten, serán perdonados. </a:t>
            </a:r>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Las personas son castigadas por nunca traer a Dios ningún sacrificio, ni ofrendas por el pecado, ni ofrendas quemadas ni ofrendas de comida.</a:t>
            </a:r>
          </a:p>
          <a:p>
            <a:r>
              <a:rPr lang="es-ES" dirty="0" smtClean="0">
                <a:latin typeface="Bookman Old Style" pitchFamily="18" charset="0"/>
              </a:rPr>
              <a:t>Luego, Dios continúa comparando la propia supremacía de Dios con la impotencia de los ídolos. </a:t>
            </a:r>
          </a:p>
        </p:txBody>
      </p:sp>
    </p:spTree>
    <p:extLst>
      <p:ext uri="{BB962C8B-B14F-4D97-AF65-F5344CB8AC3E}">
        <p14:creationId xmlns="" xmlns:p14="http://schemas.microsoft.com/office/powerpoint/2010/main"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2700" dirty="0" smtClean="0">
                <a:latin typeface="Bookman Old Style" pitchFamily="18" charset="0"/>
              </a:rPr>
              <a:t>En una diatriba extendida enfocada específicamente en ídolos de madera, Dios se pregunta cómo los judíos pueden usar la misma madera que usan para hacer fuego, hornear pan y asar carne para tallar ídolos. </a:t>
            </a:r>
          </a:p>
          <a:p>
            <a:r>
              <a:rPr lang="es-ES" sz="2700" dirty="0" smtClean="0">
                <a:latin typeface="Bookman Old Style" pitchFamily="18" charset="0"/>
              </a:rPr>
              <a:t>Le sorprende la ignorancia de las personas que podrían hacer un ídolo con la misma sustancia que también quemarían felizmente.</a:t>
            </a:r>
          </a:p>
        </p:txBody>
      </p:sp>
    </p:spTree>
    <p:extLst>
      <p:ext uri="{BB962C8B-B14F-4D97-AF65-F5344CB8AC3E}">
        <p14:creationId xmlns="" xmlns:p14="http://schemas.microsoft.com/office/powerpoint/2010/main"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sz="3000" dirty="0" smtClean="0">
                <a:latin typeface="Bookman Old Style" pitchFamily="18" charset="0"/>
              </a:rPr>
              <a:t>Los ídolos son un fraude que Dios dice, y solo Dios, el creador de toda carne, puede redimir a la gente y borrar sus transgresiones (44:20).</a:t>
            </a:r>
          </a:p>
          <a:p>
            <a:r>
              <a:rPr lang="es-ES" sz="3000" dirty="0" smtClean="0">
                <a:latin typeface="Bookman Old Style" pitchFamily="18" charset="0"/>
              </a:rPr>
              <a:t>La </a:t>
            </a:r>
            <a:r>
              <a:rPr lang="es-ES" sz="3000" dirty="0" err="1" smtClean="0">
                <a:latin typeface="Bookman Old Style" pitchFamily="18" charset="0"/>
              </a:rPr>
              <a:t>haftara</a:t>
            </a:r>
            <a:r>
              <a:rPr lang="es-ES" sz="3000" dirty="0" smtClean="0">
                <a:latin typeface="Bookman Old Style" pitchFamily="18" charset="0"/>
              </a:rPr>
              <a:t> se cierra con una súplica apasionada para que la gente regrese a Dios, tanto literalmente a la tierra de Israel, como figurativamente, en sus corazones y acciones. </a:t>
            </a:r>
          </a:p>
        </p:txBody>
      </p:sp>
    </p:spTree>
    <p:extLst>
      <p:ext uri="{BB962C8B-B14F-4D97-AF65-F5344CB8AC3E}">
        <p14:creationId xmlns="" xmlns:p14="http://schemas.microsoft.com/office/powerpoint/2010/main"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Cuando la gente regrese habrá mucho regocijo. </a:t>
            </a:r>
          </a:p>
          <a:p>
            <a:r>
              <a:rPr lang="es-ES" dirty="0" smtClean="0">
                <a:latin typeface="Bookman Old Style" pitchFamily="18" charset="0"/>
              </a:rPr>
              <a:t>“¡Grita de alegría, oh montañas, oh bosques con todos tus árboles! Porque el Eterno ha redimido a Jacob, se ha glorificado a sí mismo por medio de Israel ”(44:23)</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b="1" i="1" dirty="0" smtClean="0">
                <a:latin typeface="Bookman Old Style" pitchFamily="18" charset="0"/>
              </a:rPr>
              <a:t>Preguntas de discusión de Parashat </a:t>
            </a:r>
            <a:r>
              <a:rPr lang="es-ES" b="1" i="1" dirty="0" err="1" smtClean="0">
                <a:latin typeface="Bookman Old Style" pitchFamily="18" charset="0"/>
              </a:rPr>
              <a:t>Vayikra</a:t>
            </a:r>
            <a:endParaRPr lang="es-ES" b="1" i="1" dirty="0" smtClean="0">
              <a:latin typeface="Bookman Old Style" pitchFamily="18" charset="0"/>
            </a:endParaRPr>
          </a:p>
          <a:p>
            <a:r>
              <a:rPr lang="es-ES" dirty="0" smtClean="0">
                <a:latin typeface="Bookman Old Style" pitchFamily="18" charset="0"/>
              </a:rPr>
              <a:t>1) ¿Por qué es Dios tan específico en qué tipo de ofrendas se le pueden dar a Dios para diferentes propósitos? ¿Qué diferencia hace qué tipo de oferta o cómo se hace, siempre que sea una ofrenda?</a:t>
            </a:r>
          </a:p>
        </p:txBody>
      </p:sp>
    </p:spTree>
    <p:extLst>
      <p:ext uri="{BB962C8B-B14F-4D97-AF65-F5344CB8AC3E}">
        <p14:creationId xmlns="" xmlns:p14="http://schemas.microsoft.com/office/powerpoint/2010/main"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endParaRPr lang="es-ES" dirty="0" smtClean="0">
              <a:latin typeface="Bookman Old Style" pitchFamily="18" charset="0"/>
            </a:endParaRPr>
          </a:p>
          <a:p>
            <a:endParaRPr lang="es-ES" dirty="0" smtClean="0">
              <a:latin typeface="Bookman Old Style" pitchFamily="18" charset="0"/>
            </a:endParaRPr>
          </a:p>
          <a:p>
            <a:r>
              <a:rPr lang="es-ES" dirty="0" smtClean="0">
                <a:latin typeface="Bookman Old Style" pitchFamily="18" charset="0"/>
              </a:rPr>
              <a:t>2) ¿Qué es la culpa? ¿Qué haces con tu culpa? ¿Por qué necesitamos buscar el perdón por nuestros pecados y por la culpa incurrida?</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r>
              <a:rPr lang="es-ES" dirty="0" smtClean="0">
                <a:latin typeface="Bookman Old Style" pitchFamily="18" charset="0"/>
              </a:rPr>
              <a:t>3) ¿Cómo puede una ofrenda a Dios en un altar en el santuario santo aclarar el pecado o la culpa? ¿Por qué un sacerdote necesita "efectuar la expiación"? ¿Todavía necesitamos un sacerdote para "efectuar la expiación?" ¿Por qué o por qué no?</a:t>
            </a:r>
          </a:p>
        </p:txBody>
      </p:sp>
    </p:spTree>
    <p:extLst>
      <p:ext uri="{BB962C8B-B14F-4D97-AF65-F5344CB8AC3E}">
        <p14:creationId xmlns="" xmlns:p14="http://schemas.microsoft.com/office/powerpoint/2010/main"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endParaRPr lang="es-ES" i="1" dirty="0" smtClean="0">
              <a:latin typeface="Bookman Old Style" pitchFamily="18" charset="0"/>
            </a:endParaRPr>
          </a:p>
          <a:p>
            <a:r>
              <a:rPr lang="es-ES" dirty="0" smtClean="0">
                <a:latin typeface="Bookman Old Style" pitchFamily="18" charset="0"/>
              </a:rPr>
              <a:t>4) ¿Es necesario buscar el perdón de Dios y de otro humano? </a:t>
            </a:r>
          </a:p>
          <a:p>
            <a:r>
              <a:rPr lang="es-ES" dirty="0" smtClean="0">
                <a:latin typeface="Bookman Old Style" pitchFamily="18" charset="0"/>
              </a:rPr>
              <a:t>¿Puedes hacer una y no la otra? </a:t>
            </a:r>
          </a:p>
          <a:p>
            <a:r>
              <a:rPr lang="es-ES" dirty="0" smtClean="0">
                <a:latin typeface="Bookman Old Style" pitchFamily="18" charset="0"/>
              </a:rPr>
              <a:t>¿Por qué o por qué no?</a:t>
            </a:r>
          </a:p>
        </p:txBody>
      </p:sp>
    </p:spTree>
    <p:extLst>
      <p:ext uri="{BB962C8B-B14F-4D97-AF65-F5344CB8AC3E}">
        <p14:creationId xmlns="" xmlns:p14="http://schemas.microsoft.com/office/powerpoint/2010/main"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VAYIKRA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n-US" sz="1800" b="1" dirty="0" smtClean="0">
                <a:latin typeface="Bookman Old Style" pitchFamily="18" charset="0"/>
              </a:rPr>
              <a:t>Leviticus 1:1 - 5:26 y Yeshayahu 43:21 al 44:23</a:t>
            </a:r>
            <a:endParaRPr lang="es-CO" sz="1800" b="1" dirty="0" smtClean="0">
              <a:latin typeface="Bookman Old Style" pitchFamily="18" charset="0"/>
            </a:endParaRPr>
          </a:p>
          <a:p>
            <a:endParaRPr lang="es-ES" dirty="0" smtClean="0">
              <a:latin typeface="Bookman Old Style" pitchFamily="18" charset="0"/>
            </a:endParaRPr>
          </a:p>
          <a:p>
            <a:r>
              <a:rPr lang="es-ES" dirty="0" smtClean="0">
                <a:latin typeface="Bookman Old Style" pitchFamily="18" charset="0"/>
              </a:rPr>
              <a:t>5) Describa cómo se siente ser perdonado por Dios. Describa cómo se siente ser perdonado por otro humano. ¿Cómo es el sentimiento de perdón igual o diferente?</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8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800" b="0" i="0" u="none" strike="noStrike" cap="none" dirty="0" smtClean="0">
                <a:solidFill>
                  <a:srgbClr val="000000"/>
                </a:solidFill>
                <a:latin typeface="Bookman Old Style" pitchFamily="18" charset="0"/>
                <a:sym typeface="Calibri"/>
              </a:rPr>
              <a:t>Maimónides, </a:t>
            </a:r>
            <a:r>
              <a:rPr lang="es-ES" sz="1800" b="0" i="0" u="none" strike="noStrike" cap="none" dirty="0">
                <a:solidFill>
                  <a:srgbClr val="000000"/>
                </a:solidFill>
                <a:latin typeface="Bookman Old Style" pitchFamily="18" charset="0"/>
                <a:sym typeface="Calibri"/>
              </a:rPr>
              <a:t>Bereshit con Rashí, El Jumash, </a:t>
            </a:r>
            <a:r>
              <a:rPr lang="es-ES" sz="1800" b="0" i="0" u="none" strike="noStrike" cap="none" dirty="0" err="1" smtClean="0">
                <a:solidFill>
                  <a:srgbClr val="000000"/>
                </a:solidFill>
                <a:latin typeface="Bookman Old Style" pitchFamily="18" charset="0"/>
                <a:sym typeface="Calibri"/>
              </a:rPr>
              <a:t>Sefaria</a:t>
            </a:r>
            <a:r>
              <a:rPr lang="es-ES" sz="1800" b="0" i="0" u="none" strike="noStrike" cap="none" dirty="0" smtClean="0">
                <a:solidFill>
                  <a:srgbClr val="000000"/>
                </a:solidFill>
                <a:latin typeface="Bookman Old Style" pitchFamily="18" charset="0"/>
                <a:sym typeface="Calibri"/>
              </a:rPr>
              <a:t>, </a:t>
            </a:r>
            <a:r>
              <a:rPr lang="es-ES" sz="1800" b="0" i="0" u="none" strike="noStrike" cap="none" dirty="0" smtClean="0">
                <a:solidFill>
                  <a:schemeClr val="dk1"/>
                </a:solidFill>
                <a:latin typeface="Bookman Old Style" pitchFamily="18" charset="0"/>
                <a:sym typeface="Calibri"/>
              </a:rPr>
              <a:t>Dr</a:t>
            </a:r>
            <a:r>
              <a:rPr lang="es-ES" sz="1800" b="0" i="0" u="none" strike="noStrike" cap="none" dirty="0">
                <a:solidFill>
                  <a:schemeClr val="dk1"/>
                </a:solidFill>
                <a:latin typeface="Bookman Old Style" pitchFamily="18" charset="0"/>
                <a:sym typeface="Calibri"/>
              </a:rPr>
              <a:t>. Yael Ziegler</a:t>
            </a:r>
            <a:r>
              <a:rPr lang="es-ES" sz="1800" b="0" i="0" u="none" strike="noStrike" cap="none" dirty="0" smtClean="0">
                <a:solidFill>
                  <a:schemeClr val="dk1"/>
                </a:solidFill>
                <a:latin typeface="Bookman Old Style" pitchFamily="18" charset="0"/>
                <a:sym typeface="Calibri"/>
              </a:rPr>
              <a:t>. Jewish </a:t>
            </a:r>
            <a:r>
              <a:rPr lang="es-ES" sz="1800" b="0" i="0" u="none" strike="noStrike" cap="none" dirty="0" err="1" smtClean="0">
                <a:solidFill>
                  <a:schemeClr val="dk1"/>
                </a:solidFill>
                <a:latin typeface="Bookman Old Style" pitchFamily="18" charset="0"/>
                <a:sym typeface="Calibri"/>
              </a:rPr>
              <a:t>Family</a:t>
            </a:r>
            <a:r>
              <a:rPr lang="es-ES" sz="1800" b="0" i="0" u="none" strike="noStrike" cap="none" dirty="0" smtClean="0">
                <a:solidFill>
                  <a:schemeClr val="dk1"/>
                </a:solidFill>
                <a:latin typeface="Bookman Old Style" pitchFamily="18" charset="0"/>
                <a:sym typeface="Calibri"/>
              </a:rPr>
              <a:t> &amp; </a:t>
            </a:r>
            <a:r>
              <a:rPr lang="es-ES" sz="1800" b="0" i="0" u="none" strike="noStrike" cap="none" dirty="0" err="1" smtClean="0">
                <a:solidFill>
                  <a:schemeClr val="dk1"/>
                </a:solidFill>
                <a:latin typeface="Bookman Old Style" pitchFamily="18" charset="0"/>
                <a:sym typeface="Calibri"/>
              </a:rPr>
              <a:t>Life</a:t>
            </a:r>
            <a:r>
              <a:rPr lang="es-ES" sz="1800" b="0" i="0" u="none" strike="noStrike" cap="none" dirty="0" smtClean="0">
                <a:solidFill>
                  <a:schemeClr val="dk1"/>
                </a:solidFill>
                <a:latin typeface="Bookman Old Style" pitchFamily="18" charset="0"/>
                <a:sym typeface="Calibri"/>
              </a:rPr>
              <a:t> – Nancy </a:t>
            </a:r>
            <a:r>
              <a:rPr lang="es-ES" sz="1800" b="0" i="0" u="none" strike="noStrike" cap="none" dirty="0" err="1" smtClean="0">
                <a:solidFill>
                  <a:schemeClr val="dk1"/>
                </a:solidFill>
                <a:latin typeface="Bookman Old Style" pitchFamily="18" charset="0"/>
                <a:sym typeface="Calibri"/>
              </a:rPr>
              <a:t>Reuben</a:t>
            </a:r>
            <a:r>
              <a:rPr lang="es-ES" sz="1800" b="0" i="0" u="none" strike="noStrike" cap="none" dirty="0" smtClean="0">
                <a:solidFill>
                  <a:schemeClr val="dk1"/>
                </a:solidFill>
                <a:latin typeface="Bookman Old Style" pitchFamily="18" charset="0"/>
                <a:sym typeface="Calibri"/>
              </a:rPr>
              <a:t> </a:t>
            </a:r>
            <a:r>
              <a:rPr lang="es-ES" sz="1800" b="0" i="0" u="none" strike="noStrike" cap="none" dirty="0" err="1" smtClean="0">
                <a:solidFill>
                  <a:schemeClr val="dk1"/>
                </a:solidFill>
                <a:latin typeface="Bookman Old Style" pitchFamily="18" charset="0"/>
                <a:sym typeface="Calibri"/>
              </a:rPr>
              <a:t>Greenfield</a:t>
            </a:r>
            <a:r>
              <a:rPr lang="es-ES" sz="18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s-ES" sz="1800" dirty="0" smtClean="0">
                <a:solidFill>
                  <a:schemeClr val="dk1"/>
                </a:solidFill>
                <a:latin typeface="Bookman Old Style" pitchFamily="18" charset="0"/>
              </a:rPr>
              <a:t>Imágenes: </a:t>
            </a:r>
            <a:r>
              <a:rPr lang="en-US" sz="1800" dirty="0" smtClean="0">
                <a:latin typeface="Bookman Old Style" pitchFamily="18" charset="0"/>
              </a:rPr>
              <a:t>Sweet Publishing/FreeBibleimages.org.</a:t>
            </a:r>
            <a:endParaRPr sz="1800" b="0" i="0" u="none" strike="noStrike" cap="none" dirty="0">
              <a:solidFill>
                <a:schemeClr val="dk1"/>
              </a:solidFill>
              <a:latin typeface="Bookman Old Style" pitchFamily="18" charset="0"/>
              <a:sym typeface="Calibri"/>
            </a:endParaRPr>
          </a:p>
          <a:p>
            <a:pPr marL="0" lvl="0" indent="0">
              <a:lnSpc>
                <a:spcPct val="90000"/>
              </a:lnSpc>
              <a:spcBef>
                <a:spcPts val="500"/>
              </a:spcBef>
              <a:buClr>
                <a:srgbClr val="000000"/>
              </a:buClr>
              <a:buSzPts val="2000"/>
            </a:pPr>
            <a:r>
              <a:rPr lang="es-ES" sz="1100" dirty="0">
                <a:solidFill>
                  <a:srgbClr val="000000"/>
                </a:solidFill>
                <a:latin typeface="Bookman Old Style" pitchFamily="18" charset="0"/>
              </a:rPr>
              <a:t>https://www.chabad.org/kabbalah/article_cdo/aid/688407/jewish/42-Journeys-of-the-Soul.htm </a:t>
            </a:r>
            <a:endParaRPr lang="es-ES" sz="1100" dirty="0" smtClean="0">
              <a:solidFill>
                <a:srgbClr val="000000"/>
              </a:solidFill>
              <a:latin typeface="Bookman Old Style" pitchFamily="18" charset="0"/>
            </a:endParaRPr>
          </a:p>
          <a:p>
            <a:pPr marL="0" lvl="0" indent="0">
              <a:lnSpc>
                <a:spcPct val="90000"/>
              </a:lnSpc>
              <a:spcBef>
                <a:spcPts val="500"/>
              </a:spcBef>
              <a:buClr>
                <a:srgbClr val="000000"/>
              </a:buClr>
              <a:buSzPts val="2000"/>
            </a:pPr>
            <a:r>
              <a:rPr lang="en-US" sz="1100" dirty="0" smtClean="0">
                <a:solidFill>
                  <a:schemeClr val="tx1">
                    <a:lumMod val="95000"/>
                    <a:lumOff val="5000"/>
                  </a:schemeClr>
                </a:solidFill>
                <a:latin typeface="Bookman Old Style" pitchFamily="18" charset="0"/>
                <a:hlinkClick r:id="rId5"/>
              </a:rPr>
              <a:t>http://www.ascentofsafed.com/cgi-bin/ascent.cgi?Name=mm-kipur</a:t>
            </a:r>
            <a:endParaRPr lang="en-US" sz="11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100" dirty="0" smtClean="0">
                <a:solidFill>
                  <a:schemeClr val="tx1">
                    <a:lumMod val="95000"/>
                    <a:lumOff val="5000"/>
                  </a:schemeClr>
                </a:solidFill>
                <a:latin typeface="Bookman Old Style" pitchFamily="18" charset="0"/>
              </a:rPr>
              <a:t>http://www.psyche.com/psyche/lex/qbl/42letter_name.html</a:t>
            </a:r>
            <a:endParaRPr lang="en-US" sz="11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600" dirty="0" smtClean="0">
                <a:latin typeface="Bookman Old Style" pitchFamily="18" charset="0"/>
              </a:rPr>
              <a:t>28 de Adar, </a:t>
            </a:r>
            <a:r>
              <a:rPr lang="es-ES" sz="1600" b="0" i="0" u="none" strike="noStrike" cap="none" dirty="0" smtClean="0">
                <a:solidFill>
                  <a:srgbClr val="898989"/>
                </a:solidFill>
                <a:latin typeface="Bookman Old Style" pitchFamily="18" charset="0"/>
                <a:sym typeface="Calibri"/>
              </a:rPr>
              <a:t>5783  </a:t>
            </a:r>
            <a:r>
              <a:rPr lang="es-ES" sz="1600" b="0" i="0" u="none" strike="noStrike" cap="none" dirty="0">
                <a:solidFill>
                  <a:srgbClr val="898989"/>
                </a:solidFill>
                <a:latin typeface="Bookman Old Style" pitchFamily="18" charset="0"/>
                <a:sym typeface="Calibri"/>
              </a:rPr>
              <a:t>–  </a:t>
            </a:r>
            <a:r>
              <a:rPr lang="es-ES" sz="1600" dirty="0" smtClean="0">
                <a:latin typeface="Bookman Old Style" pitchFamily="18" charset="0"/>
              </a:rPr>
              <a:t>Marzo 21</a:t>
            </a:r>
            <a:r>
              <a:rPr lang="es-ES" sz="1600" b="0" i="0" u="none" strike="noStrike" cap="none" dirty="0" smtClean="0">
                <a:solidFill>
                  <a:srgbClr val="898989"/>
                </a:solidFill>
                <a:latin typeface="Bookman Old Style" pitchFamily="18" charset="0"/>
                <a:sym typeface="Calibri"/>
              </a:rPr>
              <a:t>, 2023- </a:t>
            </a:r>
            <a:r>
              <a:rPr lang="es-ES" sz="1600" b="0" i="0" u="none" strike="noStrike" cap="none" dirty="0">
                <a:solidFill>
                  <a:srgbClr val="898989"/>
                </a:solidFill>
                <a:latin typeface="Bookman Old Style" pitchFamily="18" charset="0"/>
                <a:sym typeface="Calibri"/>
              </a:rPr>
              <a:t>Monsey New York</a:t>
            </a:r>
            <a:endParaRPr sz="16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33364</TotalTime>
  <Words>10100</Words>
  <Application>Microsoft Office PowerPoint</Application>
  <PresentationFormat>Presentación en pantalla (4:3)</PresentationFormat>
  <Paragraphs>818</Paragraphs>
  <Slides>159</Slides>
  <Notes>159</Notes>
  <HiddenSlides>0</HiddenSlides>
  <MMClips>0</MMClips>
  <ScaleCrop>false</ScaleCrop>
  <HeadingPairs>
    <vt:vector size="4" baseType="variant">
      <vt:variant>
        <vt:lpstr>Tema</vt:lpstr>
      </vt:variant>
      <vt:variant>
        <vt:i4>1</vt:i4>
      </vt:variant>
      <vt:variant>
        <vt:lpstr>Títulos de diapositiva</vt:lpstr>
      </vt:variant>
      <vt:variant>
        <vt:i4>159</vt:i4>
      </vt:variant>
    </vt:vector>
  </HeadingPairs>
  <TitlesOfParts>
    <vt:vector size="160" baseType="lpstr">
      <vt:lpstr>Office Theme</vt:lpstr>
      <vt:lpstr> </vt:lpstr>
      <vt:lpstr>PARASHA SHEMOT VAYIKRA</vt:lpstr>
      <vt:lpstr>PARASHA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PARASHA SHEMOT VAYIKRA</vt:lpstr>
      <vt:lpstr>Diapositiva 159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Eliyahu Bayonah</cp:lastModifiedBy>
  <cp:revision>346</cp:revision>
  <dcterms:modified xsi:type="dcterms:W3CDTF">2023-03-23T21:02:50Z</dcterms:modified>
</cp:coreProperties>
</file>